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2" Type="http://schemas.openxmlformats.org/officeDocument/2006/relationships/hyperlink" Target="&#31532;3&#31456;_&#36741;&#21161;&#26448;&#26009;/&#20363;3.8_&#25511;&#21046;&#31867;_Action&#31867;&#21450;&#20854;&#37197;&#32622;&#20449;&#24687;.tx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404664"/>
            <a:ext cx="7772400" cy="1470025"/>
          </a:xfrm>
        </p:spPr>
        <p:txBody>
          <a:bodyPr/>
          <a:lstStyle/>
          <a:p>
            <a:r>
              <a:rPr lang="en-US" altLang="zh-CN" dirty="0" smtClean="0"/>
              <a:t>Struts2</a:t>
            </a:r>
            <a:r>
              <a:rPr lang="zh-CN" altLang="en-US" dirty="0" smtClean="0"/>
              <a:t>第</a:t>
            </a:r>
            <a:r>
              <a:rPr lang="en-US" altLang="zh-CN" dirty="0" smtClean="0"/>
              <a:t>3</a:t>
            </a:r>
            <a:r>
              <a:rPr lang="zh-CN" altLang="en-US" dirty="0" smtClean="0"/>
              <a:t>次实验题目</a:t>
            </a:r>
            <a:endParaRPr lang="zh-CN" altLang="en-US" dirty="0"/>
          </a:p>
        </p:txBody>
      </p:sp>
      <p:sp>
        <p:nvSpPr>
          <p:cNvPr id="3" name="副标题 2"/>
          <p:cNvSpPr>
            <a:spLocks noGrp="1"/>
          </p:cNvSpPr>
          <p:nvPr>
            <p:ph type="subTitle" idx="1"/>
          </p:nvPr>
        </p:nvSpPr>
        <p:spPr>
          <a:xfrm>
            <a:off x="323528" y="1988840"/>
            <a:ext cx="8568952" cy="4248472"/>
          </a:xfrm>
        </p:spPr>
        <p:txBody>
          <a:bodyPr>
            <a:noAutofit/>
          </a:bodyPr>
          <a:lstStyle/>
          <a:p>
            <a:r>
              <a:rPr lang="zh-CN" altLang="en-US" sz="3600" b="1" dirty="0">
                <a:solidFill>
                  <a:schemeClr val="tx1"/>
                </a:solidFill>
                <a:latin typeface="+mj-lt"/>
                <a:ea typeface="+mj-ea"/>
                <a:cs typeface="+mj-cs"/>
              </a:rPr>
              <a:t>实验目的</a:t>
            </a:r>
            <a:endParaRPr lang="en-US" altLang="zh-CN" sz="3600" b="1" dirty="0">
              <a:solidFill>
                <a:schemeClr val="tx1"/>
              </a:solidFill>
              <a:latin typeface="+mj-lt"/>
              <a:ea typeface="+mj-ea"/>
              <a:cs typeface="+mj-cs"/>
            </a:endParaRPr>
          </a:p>
          <a:p>
            <a:pPr algn="l"/>
            <a:r>
              <a:rPr lang="en-US" altLang="zh-CN" sz="3600" b="1" dirty="0">
                <a:solidFill>
                  <a:schemeClr val="tx1"/>
                </a:solidFill>
                <a:latin typeface="+mj-lt"/>
                <a:ea typeface="+mj-ea"/>
                <a:cs typeface="+mj-cs"/>
              </a:rPr>
              <a:t>1</a:t>
            </a:r>
            <a:r>
              <a:rPr lang="zh-CN" altLang="en-US" sz="3600" b="1" dirty="0">
                <a:solidFill>
                  <a:schemeClr val="tx1"/>
                </a:solidFill>
                <a:latin typeface="+mj-lt"/>
                <a:ea typeface="+mj-ea"/>
                <a:cs typeface="+mj-cs"/>
              </a:rPr>
              <a:t>、掌握</a:t>
            </a:r>
            <a:r>
              <a:rPr lang="en-US" altLang="zh-CN" sz="3600" b="1" dirty="0">
                <a:solidFill>
                  <a:schemeClr val="tx1"/>
                </a:solidFill>
                <a:latin typeface="+mj-lt"/>
                <a:ea typeface="+mj-ea"/>
                <a:cs typeface="+mj-cs"/>
              </a:rPr>
              <a:t>Action</a:t>
            </a:r>
            <a:r>
              <a:rPr lang="zh-CN" altLang="en-US" sz="3600" b="1" dirty="0">
                <a:solidFill>
                  <a:schemeClr val="tx1"/>
                </a:solidFill>
                <a:latin typeface="+mj-lt"/>
                <a:ea typeface="+mj-ea"/>
                <a:cs typeface="+mj-cs"/>
              </a:rPr>
              <a:t>访问</a:t>
            </a:r>
            <a:r>
              <a:rPr lang="en-US" altLang="zh-CN" sz="3600" b="1" dirty="0">
                <a:solidFill>
                  <a:schemeClr val="tx1"/>
                </a:solidFill>
                <a:latin typeface="+mj-lt"/>
                <a:ea typeface="+mj-ea"/>
                <a:cs typeface="+mj-cs"/>
              </a:rPr>
              <a:t>Web</a:t>
            </a:r>
            <a:r>
              <a:rPr lang="zh-CN" altLang="en-US" sz="3600" b="1" dirty="0">
                <a:solidFill>
                  <a:schemeClr val="tx1"/>
                </a:solidFill>
                <a:latin typeface="+mj-lt"/>
                <a:ea typeface="+mj-ea"/>
                <a:cs typeface="+mj-cs"/>
              </a:rPr>
              <a:t>的方法与实现</a:t>
            </a:r>
            <a:r>
              <a:rPr lang="zh-CN" altLang="en-US" sz="3600" b="1" dirty="0" smtClean="0">
                <a:solidFill>
                  <a:schemeClr val="tx1"/>
                </a:solidFill>
                <a:latin typeface="+mj-lt"/>
                <a:ea typeface="+mj-ea"/>
                <a:cs typeface="+mj-cs"/>
              </a:rPr>
              <a:t>技巧。</a:t>
            </a:r>
            <a:endParaRPr lang="en-US" altLang="zh-CN" sz="3600" b="1" dirty="0">
              <a:solidFill>
                <a:schemeClr val="tx1"/>
              </a:solidFill>
              <a:latin typeface="+mj-lt"/>
              <a:ea typeface="+mj-ea"/>
              <a:cs typeface="+mj-cs"/>
            </a:endParaRPr>
          </a:p>
          <a:p>
            <a:pPr algn="l"/>
            <a:r>
              <a:rPr lang="en-US" altLang="zh-CN" sz="3600" b="1" dirty="0">
                <a:solidFill>
                  <a:schemeClr val="tx1"/>
                </a:solidFill>
                <a:latin typeface="+mj-lt"/>
                <a:ea typeface="+mj-ea"/>
                <a:cs typeface="+mj-cs"/>
              </a:rPr>
              <a:t>2</a:t>
            </a:r>
            <a:r>
              <a:rPr lang="zh-CN" altLang="en-US" sz="3600" b="1" dirty="0" smtClean="0">
                <a:solidFill>
                  <a:schemeClr val="tx1"/>
                </a:solidFill>
                <a:latin typeface="+mj-lt"/>
                <a:ea typeface="+mj-ea"/>
                <a:cs typeface="+mj-cs"/>
              </a:rPr>
              <a:t>、一个</a:t>
            </a:r>
            <a:r>
              <a:rPr lang="en-US" altLang="zh-CN" sz="3600" b="1" dirty="0" smtClean="0">
                <a:solidFill>
                  <a:schemeClr val="tx1"/>
                </a:solidFill>
                <a:latin typeface="+mj-lt"/>
                <a:ea typeface="+mj-ea"/>
                <a:cs typeface="+mj-cs"/>
              </a:rPr>
              <a:t>Action</a:t>
            </a:r>
            <a:r>
              <a:rPr lang="zh-CN" altLang="en-US" sz="3600" b="1" dirty="0" smtClean="0">
                <a:solidFill>
                  <a:schemeClr val="tx1"/>
                </a:solidFill>
                <a:latin typeface="+mj-lt"/>
                <a:ea typeface="+mj-ea"/>
                <a:cs typeface="+mj-cs"/>
              </a:rPr>
              <a:t>类中多方法</a:t>
            </a:r>
            <a:r>
              <a:rPr lang="en-US" altLang="zh-CN" sz="3600" b="1" dirty="0" smtClean="0">
                <a:solidFill>
                  <a:schemeClr val="tx1"/>
                </a:solidFill>
                <a:latin typeface="+mj-lt"/>
                <a:ea typeface="+mj-ea"/>
                <a:cs typeface="+mj-cs"/>
              </a:rPr>
              <a:t>Action</a:t>
            </a:r>
            <a:r>
              <a:rPr lang="zh-CN" altLang="en-US" sz="3600" b="1" dirty="0" smtClean="0">
                <a:solidFill>
                  <a:schemeClr val="tx1"/>
                </a:solidFill>
                <a:latin typeface="+mj-lt"/>
                <a:ea typeface="+mj-ea"/>
                <a:cs typeface="+mj-cs"/>
              </a:rPr>
              <a:t>的配置。</a:t>
            </a:r>
            <a:endParaRPr lang="en-US" altLang="zh-CN" sz="3600" b="1" dirty="0" smtClean="0">
              <a:solidFill>
                <a:schemeClr val="tx1"/>
              </a:solidFill>
              <a:latin typeface="+mj-lt"/>
              <a:ea typeface="+mj-ea"/>
              <a:cs typeface="+mj-cs"/>
            </a:endParaRPr>
          </a:p>
          <a:p>
            <a:pPr algn="l"/>
            <a:r>
              <a:rPr lang="en-US" altLang="zh-CN" sz="3600" b="1" dirty="0" smtClean="0">
                <a:solidFill>
                  <a:schemeClr val="tx1"/>
                </a:solidFill>
                <a:latin typeface="+mj-lt"/>
                <a:ea typeface="+mj-ea"/>
                <a:cs typeface="+mj-cs"/>
              </a:rPr>
              <a:t>3</a:t>
            </a:r>
            <a:r>
              <a:rPr lang="zh-CN" altLang="en-US" sz="3600" b="1" dirty="0" smtClean="0">
                <a:solidFill>
                  <a:schemeClr val="tx1"/>
                </a:solidFill>
                <a:latin typeface="+mj-lt"/>
                <a:ea typeface="+mj-ea"/>
                <a:cs typeface="+mj-cs"/>
              </a:rPr>
              <a:t>、基于注解配置</a:t>
            </a:r>
            <a:r>
              <a:rPr lang="en-US" altLang="zh-CN" sz="3600" b="1" dirty="0" smtClean="0">
                <a:solidFill>
                  <a:schemeClr val="tx1"/>
                </a:solidFill>
                <a:latin typeface="+mj-lt"/>
                <a:ea typeface="+mj-ea"/>
                <a:cs typeface="+mj-cs"/>
              </a:rPr>
              <a:t>Action.</a:t>
            </a:r>
            <a:endParaRPr lang="zh-CN" altLang="en-US" sz="3600" b="1" dirty="0">
              <a:solidFill>
                <a:schemeClr val="tx1"/>
              </a:solidFill>
              <a:latin typeface="+mj-lt"/>
              <a:ea typeface="+mj-ea"/>
              <a:cs typeface="+mj-cs"/>
            </a:endParaRPr>
          </a:p>
        </p:txBody>
      </p:sp>
    </p:spTree>
    <p:extLst>
      <p:ext uri="{BB962C8B-B14F-4D97-AF65-F5344CB8AC3E}">
        <p14:creationId xmlns:p14="http://schemas.microsoft.com/office/powerpoint/2010/main" val="128862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936" y="548680"/>
            <a:ext cx="943304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340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544" y="404664"/>
            <a:ext cx="9145016"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8380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b="1" dirty="0" smtClean="0">
                <a:solidFill>
                  <a:srgbClr val="FF0000"/>
                </a:solidFill>
              </a:rPr>
              <a:t>重点知识内容</a:t>
            </a:r>
            <a:endParaRPr lang="zh-CN" altLang="en-US" b="1"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a:t>
            </a:r>
            <a:r>
              <a:rPr lang="en-US" altLang="zh-CN" dirty="0" smtClean="0"/>
              <a:t>Action</a:t>
            </a:r>
            <a:r>
              <a:rPr lang="zh-CN" altLang="en-US" dirty="0" smtClean="0"/>
              <a:t>的创建类型；</a:t>
            </a:r>
            <a:endParaRPr lang="en-US" altLang="zh-CN" dirty="0" smtClean="0"/>
          </a:p>
          <a:p>
            <a:pPr marL="0" indent="0">
              <a:buNone/>
            </a:pPr>
            <a:r>
              <a:rPr lang="en-US" altLang="zh-CN" dirty="0" smtClean="0"/>
              <a:t>2</a:t>
            </a:r>
            <a:r>
              <a:rPr lang="zh-CN" altLang="en-US" dirty="0" smtClean="0"/>
              <a:t>、如何配置</a:t>
            </a:r>
            <a:r>
              <a:rPr lang="en-US" altLang="zh-CN" dirty="0" smtClean="0"/>
              <a:t>Action</a:t>
            </a:r>
            <a:r>
              <a:rPr lang="zh-CN" altLang="en-US" dirty="0" smtClean="0"/>
              <a:t>，多</a:t>
            </a:r>
            <a:r>
              <a:rPr lang="en-US" altLang="zh-CN" dirty="0" smtClean="0"/>
              <a:t>Action</a:t>
            </a:r>
            <a:r>
              <a:rPr lang="zh-CN" altLang="en-US" dirty="0" smtClean="0"/>
              <a:t>的配置方式。</a:t>
            </a:r>
            <a:endParaRPr lang="en-US" altLang="zh-CN" dirty="0" smtClean="0"/>
          </a:p>
          <a:p>
            <a:pPr marL="0" indent="0">
              <a:buNone/>
            </a:pPr>
            <a:r>
              <a:rPr lang="en-US" altLang="zh-CN" dirty="0" smtClean="0"/>
              <a:t>3</a:t>
            </a:r>
            <a:r>
              <a:rPr lang="zh-CN" altLang="en-US" dirty="0" smtClean="0"/>
              <a:t>、</a:t>
            </a:r>
            <a:r>
              <a:rPr lang="en-US" altLang="zh-CN" dirty="0" smtClean="0"/>
              <a:t>Action</a:t>
            </a:r>
            <a:r>
              <a:rPr lang="zh-CN" altLang="en-US" dirty="0" smtClean="0"/>
              <a:t>访问</a:t>
            </a:r>
            <a:r>
              <a:rPr lang="en-US" altLang="zh-CN" dirty="0" smtClean="0"/>
              <a:t>web</a:t>
            </a:r>
            <a:r>
              <a:rPr lang="zh-CN" altLang="en-US" dirty="0" smtClean="0"/>
              <a:t>对象；</a:t>
            </a:r>
            <a:endParaRPr lang="en-US" altLang="zh-CN" dirty="0" smtClean="0"/>
          </a:p>
          <a:p>
            <a:pPr marL="0" indent="0">
              <a:buNone/>
            </a:pPr>
            <a:r>
              <a:rPr lang="en-US" altLang="zh-CN" dirty="0"/>
              <a:t>4</a:t>
            </a:r>
            <a:r>
              <a:rPr lang="zh-CN" altLang="en-US" dirty="0" smtClean="0"/>
              <a:t>、</a:t>
            </a:r>
            <a:r>
              <a:rPr lang="en-US" altLang="zh-CN" dirty="0" smtClean="0"/>
              <a:t>Action </a:t>
            </a:r>
            <a:r>
              <a:rPr lang="zh-CN" altLang="en-US" dirty="0" smtClean="0"/>
              <a:t>设计与注解配置。</a:t>
            </a:r>
            <a:endParaRPr lang="en-US" altLang="zh-CN" dirty="0" smtClean="0"/>
          </a:p>
          <a:p>
            <a:pPr marL="0" indent="0">
              <a:buNone/>
            </a:pPr>
            <a:r>
              <a:rPr lang="en-US" altLang="zh-CN" dirty="0" smtClean="0"/>
              <a:t>5</a:t>
            </a:r>
            <a:r>
              <a:rPr lang="zh-CN" altLang="en-US" dirty="0" smtClean="0"/>
              <a:t>、</a:t>
            </a:r>
            <a:r>
              <a:rPr lang="en-US" altLang="zh-CN" dirty="0" smtClean="0"/>
              <a:t>Struts2</a:t>
            </a:r>
            <a:r>
              <a:rPr lang="zh-CN" altLang="en-US" dirty="0" smtClean="0"/>
              <a:t>的工作机制，数据共享方式等原理。</a:t>
            </a:r>
            <a:endParaRPr lang="zh-CN" altLang="en-US" dirty="0"/>
          </a:p>
        </p:txBody>
      </p:sp>
      <p:cxnSp>
        <p:nvCxnSpPr>
          <p:cNvPr id="4" name="直接连接符 3"/>
          <p:cNvCxnSpPr/>
          <p:nvPr/>
        </p:nvCxnSpPr>
        <p:spPr>
          <a:xfrm>
            <a:off x="0" y="1124744"/>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21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360040"/>
          </a:xfrm>
        </p:spPr>
        <p:txBody>
          <a:bodyPr>
            <a:noAutofit/>
          </a:bodyPr>
          <a:lstStyle/>
          <a:p>
            <a:r>
              <a:rPr lang="zh-CN" altLang="en-US" sz="2800" b="1" dirty="0" smtClean="0">
                <a:solidFill>
                  <a:srgbClr val="FF0000"/>
                </a:solidFill>
              </a:rPr>
              <a:t>重做作业</a:t>
            </a:r>
            <a:r>
              <a:rPr lang="en-US" altLang="zh-CN" sz="2800" b="1" dirty="0" smtClean="0">
                <a:solidFill>
                  <a:srgbClr val="FF0000"/>
                </a:solidFill>
              </a:rPr>
              <a:t>——</a:t>
            </a:r>
            <a:r>
              <a:rPr lang="zh-CN" altLang="en-US" sz="2800" b="1" dirty="0" smtClean="0">
                <a:solidFill>
                  <a:srgbClr val="0000CC"/>
                </a:solidFill>
              </a:rPr>
              <a:t>采用注释配置以及多方法配置实现</a:t>
            </a:r>
            <a:endParaRPr lang="zh-CN" altLang="en-US" sz="2800" b="1" dirty="0">
              <a:solidFill>
                <a:srgbClr val="0000CC"/>
              </a:solidFill>
            </a:endParaRPr>
          </a:p>
        </p:txBody>
      </p:sp>
      <p:sp>
        <p:nvSpPr>
          <p:cNvPr id="3" name="内容占位符 2"/>
          <p:cNvSpPr>
            <a:spLocks noGrp="1"/>
          </p:cNvSpPr>
          <p:nvPr>
            <p:ph idx="1"/>
          </p:nvPr>
        </p:nvSpPr>
        <p:spPr>
          <a:xfrm>
            <a:off x="89756" y="764704"/>
            <a:ext cx="8964488" cy="5976664"/>
          </a:xfrm>
        </p:spPr>
        <p:txBody>
          <a:bodyPr>
            <a:normAutofit fontScale="55000" lnSpcReduction="20000"/>
          </a:bodyPr>
          <a:lstStyle/>
          <a:p>
            <a:pPr marL="0" indent="0">
              <a:buNone/>
            </a:pPr>
            <a:r>
              <a:rPr lang="en-US" altLang="zh-CN" sz="3600" b="1" dirty="0" smtClean="0"/>
              <a:t>1</a:t>
            </a:r>
            <a:r>
              <a:rPr lang="zh-CN" altLang="en-US" sz="3600" b="1" dirty="0"/>
              <a:t>．采用</a:t>
            </a:r>
            <a:r>
              <a:rPr lang="en-US" altLang="zh-CN" sz="3600" b="1" dirty="0"/>
              <a:t>Struts2</a:t>
            </a:r>
            <a:r>
              <a:rPr lang="zh-CN" altLang="en-US" sz="3600" b="1" dirty="0"/>
              <a:t>的</a:t>
            </a:r>
            <a:r>
              <a:rPr lang="en-US" altLang="zh-CN" sz="3600" b="1" dirty="0"/>
              <a:t>MVC</a:t>
            </a:r>
            <a:r>
              <a:rPr lang="zh-CN" altLang="en-US" sz="3600" b="1" dirty="0"/>
              <a:t>模式，设计一个计算三角形面积的</a:t>
            </a:r>
            <a:r>
              <a:rPr lang="en-US" altLang="zh-CN" sz="3600" b="1" dirty="0"/>
              <a:t>Web</a:t>
            </a:r>
            <a:r>
              <a:rPr lang="zh-CN" altLang="en-US" sz="3600" b="1" dirty="0"/>
              <a:t>程序。</a:t>
            </a:r>
          </a:p>
          <a:p>
            <a:pPr marL="0" indent="0">
              <a:buNone/>
            </a:pPr>
            <a:r>
              <a:rPr lang="zh-CN" altLang="en-US" sz="3600" b="1" dirty="0"/>
              <a:t>其业务需求是：</a:t>
            </a:r>
          </a:p>
          <a:p>
            <a:pPr marL="0" indent="0">
              <a:buNone/>
            </a:pPr>
            <a:r>
              <a:rPr lang="zh-CN" altLang="en-US" sz="3600" b="1" dirty="0"/>
              <a:t>（</a:t>
            </a:r>
            <a:r>
              <a:rPr lang="en-US" altLang="zh-CN" sz="3600" b="1" dirty="0"/>
              <a:t>1</a:t>
            </a:r>
            <a:r>
              <a:rPr lang="zh-CN" altLang="en-US" sz="3600" b="1" dirty="0"/>
              <a:t>）提交页面提交</a:t>
            </a:r>
            <a:r>
              <a:rPr lang="en-US" altLang="zh-CN" sz="3600" b="1" dirty="0"/>
              <a:t>3</a:t>
            </a:r>
            <a:r>
              <a:rPr lang="zh-CN" altLang="en-US" sz="3600" b="1" dirty="0"/>
              <a:t>边长，</a:t>
            </a:r>
          </a:p>
          <a:p>
            <a:pPr marL="0" indent="0">
              <a:buNone/>
            </a:pPr>
            <a:r>
              <a:rPr lang="zh-CN" altLang="en-US" sz="3600" b="1" dirty="0"/>
              <a:t>（</a:t>
            </a:r>
            <a:r>
              <a:rPr lang="en-US" altLang="zh-CN" sz="3600" b="1" dirty="0"/>
              <a:t>2</a:t>
            </a:r>
            <a:r>
              <a:rPr lang="zh-CN" altLang="en-US" sz="3600" b="1" dirty="0"/>
              <a:t>）在</a:t>
            </a:r>
            <a:r>
              <a:rPr lang="en-US" altLang="zh-CN" sz="3600" b="1" dirty="0"/>
              <a:t>action</a:t>
            </a:r>
            <a:r>
              <a:rPr lang="zh-CN" altLang="en-US" sz="3600" b="1" dirty="0"/>
              <a:t>中判定是否满足三角形条件，若满足，计算面积、周长，并跳转到显示页面显示三角形的信息及其面积、周长。</a:t>
            </a:r>
          </a:p>
          <a:p>
            <a:pPr marL="0" indent="0">
              <a:buNone/>
            </a:pPr>
            <a:r>
              <a:rPr lang="zh-CN" altLang="en-US" sz="3600" b="1" dirty="0"/>
              <a:t>（</a:t>
            </a:r>
            <a:r>
              <a:rPr lang="en-US" altLang="zh-CN" sz="3600" b="1" dirty="0"/>
              <a:t>3</a:t>
            </a:r>
            <a:r>
              <a:rPr lang="zh-CN" altLang="en-US" sz="3600" b="1" dirty="0"/>
              <a:t>）若不满足三角形条件，则跳转到输入页面重新输入边长。</a:t>
            </a:r>
          </a:p>
          <a:p>
            <a:pPr marL="0" indent="0">
              <a:buNone/>
            </a:pPr>
            <a:r>
              <a:rPr lang="en-US" altLang="zh-CN" sz="3600" b="1" dirty="0"/>
              <a:t>2</a:t>
            </a:r>
            <a:r>
              <a:rPr lang="zh-CN" altLang="en-US" sz="3600" b="1" dirty="0"/>
              <a:t>．针对下面给出的“网络书城系统”的需求和说明，采用</a:t>
            </a:r>
            <a:r>
              <a:rPr lang="en-US" altLang="zh-CN" sz="3600" b="1" dirty="0"/>
              <a:t>Struts2+JDBC+DAO</a:t>
            </a:r>
            <a:r>
              <a:rPr lang="zh-CN" altLang="en-US" sz="3600" b="1" dirty="0"/>
              <a:t>技术的整合，完成系统的开发与设计。</a:t>
            </a:r>
          </a:p>
          <a:p>
            <a:pPr marL="0" indent="0">
              <a:buNone/>
            </a:pPr>
            <a:r>
              <a:rPr lang="zh-CN" altLang="en-US" sz="3600" b="1" dirty="0"/>
              <a:t>网络书城的主要功能就是让用户能够足不出户就可以购买到自已想要的书籍，所以网络书城系统主要提供如下功能：</a:t>
            </a:r>
          </a:p>
          <a:p>
            <a:pPr marL="0" indent="0">
              <a:buNone/>
            </a:pPr>
            <a:r>
              <a:rPr lang="zh-CN" altLang="en-US" sz="3600" b="1" dirty="0"/>
              <a:t>（</a:t>
            </a:r>
            <a:r>
              <a:rPr lang="en-US" altLang="zh-CN" sz="3600" b="1" dirty="0"/>
              <a:t>1</a:t>
            </a:r>
            <a:r>
              <a:rPr lang="zh-CN" altLang="en-US" sz="3600" b="1" dirty="0"/>
              <a:t>）用户能够使用本网站完成图书的浏览、查询和购买。</a:t>
            </a:r>
          </a:p>
          <a:p>
            <a:pPr marL="0" indent="0">
              <a:buNone/>
            </a:pPr>
            <a:r>
              <a:rPr lang="zh-CN" altLang="en-US" sz="3600" b="1" dirty="0"/>
              <a:t>（</a:t>
            </a:r>
            <a:r>
              <a:rPr lang="en-US" altLang="zh-CN" sz="3600" b="1" dirty="0"/>
              <a:t>2</a:t>
            </a:r>
            <a:r>
              <a:rPr lang="zh-CN" altLang="en-US" sz="3600" b="1" dirty="0"/>
              <a:t>）普通用户只能浏览图书信息，浏览分为</a:t>
            </a:r>
            <a:r>
              <a:rPr lang="en-US" altLang="zh-CN" sz="3600" b="1" dirty="0"/>
              <a:t>3</a:t>
            </a:r>
            <a:r>
              <a:rPr lang="zh-CN" altLang="en-US" sz="3600" b="1" dirty="0"/>
              <a:t>种方式：按类别浏览、按条件浏览、查询图书。</a:t>
            </a:r>
          </a:p>
          <a:p>
            <a:pPr marL="0" indent="0">
              <a:buNone/>
            </a:pPr>
            <a:r>
              <a:rPr lang="zh-CN" altLang="en-US" sz="3600" b="1" dirty="0"/>
              <a:t>（</a:t>
            </a:r>
            <a:r>
              <a:rPr lang="en-US" altLang="zh-CN" sz="3600" b="1" dirty="0"/>
              <a:t>3</a:t>
            </a:r>
            <a:r>
              <a:rPr lang="zh-CN" altLang="en-US" sz="3600" b="1" dirty="0"/>
              <a:t>）普通用户通过注册成为注册用户，注册后的用户可以登录，密码忘记后可以找回密码，登录后可以修改注册资料。</a:t>
            </a:r>
          </a:p>
          <a:p>
            <a:pPr marL="0" indent="0">
              <a:buNone/>
            </a:pPr>
            <a:r>
              <a:rPr lang="zh-CN" altLang="en-US" sz="3600" b="1" dirty="0"/>
              <a:t>（</a:t>
            </a:r>
            <a:r>
              <a:rPr lang="en-US" altLang="zh-CN" sz="3600" b="1" dirty="0"/>
              <a:t>4</a:t>
            </a:r>
            <a:r>
              <a:rPr lang="zh-CN" altLang="en-US" sz="3600" b="1" dirty="0"/>
              <a:t>）注册用户登录后可以进行在线图书购买，购买的图书存放在购物车中，可以对购物车中的商品数量进行修改、删除，调整好购物车中内容后，可以把该内容保存到订单中，在保存订单的时候要求用户填写送货地址和联系方式。订单提交后用户可以开始一次新的购物过程。</a:t>
            </a:r>
          </a:p>
          <a:p>
            <a:pPr marL="0" indent="0">
              <a:buNone/>
            </a:pPr>
            <a:r>
              <a:rPr lang="zh-CN" altLang="en-US" sz="3600" b="1" dirty="0"/>
              <a:t>（</a:t>
            </a:r>
            <a:r>
              <a:rPr lang="en-US" altLang="zh-CN" sz="3600" b="1" dirty="0"/>
              <a:t>5</a:t>
            </a:r>
            <a:r>
              <a:rPr lang="zh-CN" altLang="en-US" sz="3600" b="1" dirty="0"/>
              <a:t>）对于后台系统，要求可以进行商品目录的维护，商品的图片可以上传到服务器，特价商品维护，订单可以查询详细信息，订单确认和订单发送。</a:t>
            </a:r>
          </a:p>
          <a:p>
            <a:pPr marL="0" indent="0">
              <a:buNone/>
            </a:pPr>
            <a:endParaRPr lang="zh-CN" altLang="en-US" dirty="0"/>
          </a:p>
        </p:txBody>
      </p:sp>
      <p:cxnSp>
        <p:nvCxnSpPr>
          <p:cNvPr id="4" name="直接连接符 3"/>
          <p:cNvCxnSpPr/>
          <p:nvPr/>
        </p:nvCxnSpPr>
        <p:spPr>
          <a:xfrm>
            <a:off x="0" y="692696"/>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697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实验题目</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1</a:t>
            </a:r>
            <a:r>
              <a:rPr lang="zh-CN" altLang="en-US" dirty="0" smtClean="0"/>
              <a:t>）重做我上课讲过的例题。</a:t>
            </a:r>
            <a:endParaRPr lang="en-US" altLang="zh-CN" dirty="0" smtClean="0"/>
          </a:p>
          <a:p>
            <a:pPr marL="0" indent="0">
              <a:buNone/>
            </a:pPr>
            <a:r>
              <a:rPr lang="zh-CN" altLang="en-US" dirty="0" smtClean="0"/>
              <a:t>（</a:t>
            </a:r>
            <a:r>
              <a:rPr lang="en-US" altLang="zh-CN" dirty="0" smtClean="0"/>
              <a:t>2</a:t>
            </a:r>
            <a:r>
              <a:rPr lang="zh-CN" altLang="en-US" dirty="0" smtClean="0"/>
              <a:t>）修改上次作业中（图书购买管理系统），采用注释实现配置。</a:t>
            </a:r>
            <a:endParaRPr lang="en-US" altLang="zh-CN" dirty="0" smtClean="0"/>
          </a:p>
          <a:p>
            <a:pPr marL="0" indent="0">
              <a:buNone/>
            </a:pPr>
            <a:endParaRPr lang="en-US" altLang="zh-CN" dirty="0"/>
          </a:p>
          <a:p>
            <a:pPr marL="0" indent="0">
              <a:buNone/>
            </a:pPr>
            <a:r>
              <a:rPr lang="zh-CN" altLang="en-US" b="1" dirty="0" smtClean="0">
                <a:solidFill>
                  <a:srgbClr val="FF0000"/>
                </a:solidFill>
              </a:rPr>
              <a:t>提示：</a:t>
            </a:r>
            <a:endParaRPr lang="en-US" altLang="zh-CN" b="1" dirty="0" smtClean="0">
              <a:solidFill>
                <a:srgbClr val="FF0000"/>
              </a:solidFill>
            </a:endParaRPr>
          </a:p>
          <a:p>
            <a:pPr marL="0" indent="0">
              <a:buNone/>
            </a:pPr>
            <a:r>
              <a:rPr lang="en-US" altLang="zh-CN" dirty="0"/>
              <a:t> </a:t>
            </a:r>
            <a:r>
              <a:rPr lang="en-US" altLang="zh-CN" dirty="0" smtClean="0"/>
              <a:t>       </a:t>
            </a:r>
            <a:r>
              <a:rPr lang="zh-CN" altLang="en-US" dirty="0" smtClean="0"/>
              <a:t>做题时，要按软件工程的思想方式给出开发。</a:t>
            </a:r>
            <a:endParaRPr lang="zh-CN" altLang="en-US" dirty="0"/>
          </a:p>
        </p:txBody>
      </p:sp>
    </p:spTree>
    <p:extLst>
      <p:ext uri="{BB962C8B-B14F-4D97-AF65-F5344CB8AC3E}">
        <p14:creationId xmlns:p14="http://schemas.microsoft.com/office/powerpoint/2010/main" val="351666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8229600" cy="562074"/>
          </a:xfrm>
        </p:spPr>
        <p:txBody>
          <a:bodyPr>
            <a:normAutofit fontScale="90000"/>
          </a:bodyPr>
          <a:lstStyle/>
          <a:p>
            <a:pPr algn="l"/>
            <a:r>
              <a:rPr lang="zh-CN" altLang="en-US" sz="3600" b="1" dirty="0" smtClean="0">
                <a:solidFill>
                  <a:srgbClr val="FF0000"/>
                </a:solidFill>
              </a:rPr>
              <a:t>基于</a:t>
            </a:r>
            <a:r>
              <a:rPr lang="zh-CN" altLang="en-US" sz="3600" b="1" dirty="0">
                <a:solidFill>
                  <a:srgbClr val="FF0000"/>
                </a:solidFill>
              </a:rPr>
              <a:t>注解的</a:t>
            </a:r>
            <a:r>
              <a:rPr lang="en-US" altLang="zh-CN" sz="3600" b="1" dirty="0">
                <a:solidFill>
                  <a:srgbClr val="FF0000"/>
                </a:solidFill>
              </a:rPr>
              <a:t>Action</a:t>
            </a:r>
            <a:r>
              <a:rPr lang="zh-CN" altLang="en-US" sz="3600" b="1" dirty="0">
                <a:solidFill>
                  <a:srgbClr val="FF0000"/>
                </a:solidFill>
              </a:rPr>
              <a:t>配置</a:t>
            </a:r>
          </a:p>
        </p:txBody>
      </p:sp>
      <p:sp>
        <p:nvSpPr>
          <p:cNvPr id="3" name="内容占位符 2"/>
          <p:cNvSpPr>
            <a:spLocks noGrp="1"/>
          </p:cNvSpPr>
          <p:nvPr>
            <p:ph idx="1"/>
          </p:nvPr>
        </p:nvSpPr>
        <p:spPr>
          <a:xfrm>
            <a:off x="179512" y="764704"/>
            <a:ext cx="8856984" cy="5832648"/>
          </a:xfrm>
        </p:spPr>
        <p:txBody>
          <a:bodyPr>
            <a:normAutofit fontScale="92500" lnSpcReduction="20000"/>
          </a:bodyPr>
          <a:lstStyle/>
          <a:p>
            <a:pPr marL="0" indent="0">
              <a:buNone/>
            </a:pPr>
            <a:r>
              <a:rPr lang="zh-CN" altLang="en-US" sz="2600" dirty="0" smtClean="0">
                <a:solidFill>
                  <a:srgbClr val="0000FF"/>
                </a:solidFill>
              </a:rPr>
              <a:t>       </a:t>
            </a:r>
            <a:r>
              <a:rPr lang="zh-CN" altLang="en-US" sz="2600" b="1" dirty="0" smtClean="0">
                <a:solidFill>
                  <a:srgbClr val="0000FF"/>
                </a:solidFill>
              </a:rPr>
              <a:t>不使用配置文件，直接在</a:t>
            </a:r>
            <a:r>
              <a:rPr lang="en-US" altLang="zh-CN" sz="2600" b="1" dirty="0" smtClean="0">
                <a:solidFill>
                  <a:srgbClr val="0000FF"/>
                </a:solidFill>
              </a:rPr>
              <a:t>Action</a:t>
            </a:r>
            <a:r>
              <a:rPr lang="zh-CN" altLang="en-US" sz="2600" b="1" dirty="0" smtClean="0">
                <a:solidFill>
                  <a:srgbClr val="0000FF"/>
                </a:solidFill>
              </a:rPr>
              <a:t>类的源代码中，采用注解方式给出</a:t>
            </a:r>
            <a:r>
              <a:rPr lang="en-US" altLang="zh-CN" sz="2600" b="1" dirty="0" smtClean="0">
                <a:solidFill>
                  <a:srgbClr val="0000FF"/>
                </a:solidFill>
              </a:rPr>
              <a:t>Action</a:t>
            </a:r>
            <a:r>
              <a:rPr lang="zh-CN" altLang="en-US" sz="2600" b="1" dirty="0" smtClean="0">
                <a:solidFill>
                  <a:srgbClr val="0000FF"/>
                </a:solidFill>
              </a:rPr>
              <a:t>的配置。</a:t>
            </a:r>
            <a:endParaRPr lang="zh-CN" altLang="en-US" sz="2600" b="1" dirty="0">
              <a:solidFill>
                <a:srgbClr val="0000FF"/>
              </a:solidFill>
            </a:endParaRPr>
          </a:p>
          <a:p>
            <a:pPr marL="0" indent="0">
              <a:buNone/>
            </a:pPr>
            <a:r>
              <a:rPr lang="en-US" altLang="zh-CN" sz="2600" b="1" dirty="0" smtClean="0"/>
              <a:t>       Struts2</a:t>
            </a:r>
            <a:r>
              <a:rPr lang="zh-CN" altLang="en-US" sz="2600" b="1" dirty="0"/>
              <a:t>提供了注解开发</a:t>
            </a:r>
            <a:r>
              <a:rPr lang="en-US" altLang="zh-CN" sz="2600" b="1" dirty="0"/>
              <a:t>Jar</a:t>
            </a:r>
            <a:r>
              <a:rPr lang="zh-CN" altLang="en-US" sz="2600" b="1" dirty="0"/>
              <a:t>包，实现了注释配置：</a:t>
            </a:r>
            <a:endParaRPr lang="en-US" altLang="zh-CN" sz="2600" b="1" dirty="0" smtClean="0"/>
          </a:p>
          <a:p>
            <a:pPr marL="0" indent="0">
              <a:buNone/>
            </a:pPr>
            <a:r>
              <a:rPr lang="en-US" altLang="zh-CN" sz="2600" b="1" dirty="0">
                <a:solidFill>
                  <a:srgbClr val="0000FF"/>
                </a:solidFill>
              </a:rPr>
              <a:t> </a:t>
            </a:r>
            <a:r>
              <a:rPr lang="en-US" altLang="zh-CN" sz="2600" b="1" dirty="0" smtClean="0">
                <a:solidFill>
                  <a:srgbClr val="0000FF"/>
                </a:solidFill>
              </a:rPr>
              <a:t>           struts2-convention-plugin-2.3.*.jar</a:t>
            </a:r>
            <a:r>
              <a:rPr lang="zh-CN" altLang="en-US" sz="2600" b="1" dirty="0" smtClean="0">
                <a:solidFill>
                  <a:srgbClr val="0000FF"/>
                </a:solidFill>
              </a:rPr>
              <a:t>，</a:t>
            </a:r>
            <a:endParaRPr lang="en-US" altLang="zh-CN" sz="2600" b="1" dirty="0" smtClean="0">
              <a:solidFill>
                <a:srgbClr val="0000FF"/>
              </a:solidFill>
            </a:endParaRPr>
          </a:p>
          <a:p>
            <a:pPr marL="0" indent="0">
              <a:buNone/>
            </a:pPr>
            <a:r>
              <a:rPr lang="zh-CN" altLang="en-US" sz="2600" b="1" dirty="0" smtClean="0"/>
              <a:t>     使用</a:t>
            </a:r>
            <a:r>
              <a:rPr lang="zh-CN" altLang="en-US" sz="2600" b="1" dirty="0"/>
              <a:t>时，需要复制</a:t>
            </a:r>
            <a:r>
              <a:rPr lang="en-US" altLang="zh-CN" sz="2600" b="1" dirty="0" smtClean="0"/>
              <a:t>struts</a:t>
            </a:r>
            <a:r>
              <a:rPr lang="zh-CN" altLang="en-US" sz="2600" b="1" dirty="0" smtClean="0"/>
              <a:t>包下的：</a:t>
            </a:r>
            <a:endParaRPr lang="en-US" altLang="zh-CN" sz="2600" b="1" dirty="0" smtClean="0"/>
          </a:p>
          <a:p>
            <a:pPr marL="0" indent="0">
              <a:buNone/>
            </a:pPr>
            <a:r>
              <a:rPr lang="en-US" altLang="zh-CN" sz="2600" b="1" dirty="0"/>
              <a:t> </a:t>
            </a:r>
            <a:r>
              <a:rPr lang="en-US" altLang="zh-CN" sz="2600" b="1" dirty="0" smtClean="0"/>
              <a:t>             \lib\struts2-convention-plugin-2.3</a:t>
            </a:r>
            <a:r>
              <a:rPr lang="en-US" altLang="zh-CN" sz="2600" b="1" dirty="0"/>
              <a:t>.*.</a:t>
            </a:r>
            <a:r>
              <a:rPr lang="en-US" altLang="zh-CN" sz="2600" b="1" dirty="0" smtClean="0"/>
              <a:t>jar</a:t>
            </a:r>
          </a:p>
          <a:p>
            <a:pPr marL="0" indent="0">
              <a:buNone/>
            </a:pPr>
            <a:r>
              <a:rPr lang="en-US" altLang="zh-CN" sz="2600" b="1" dirty="0"/>
              <a:t> </a:t>
            </a:r>
            <a:r>
              <a:rPr lang="en-US" altLang="zh-CN" sz="2600" b="1" dirty="0" smtClean="0"/>
              <a:t>    </a:t>
            </a:r>
            <a:r>
              <a:rPr lang="zh-CN" altLang="en-US" sz="2600" b="1" dirty="0" smtClean="0"/>
              <a:t>到</a:t>
            </a:r>
            <a:r>
              <a:rPr lang="zh-CN" altLang="en-US" sz="2600" b="1" dirty="0"/>
              <a:t>当前当前</a:t>
            </a:r>
            <a:r>
              <a:rPr lang="en-US" altLang="zh-CN" sz="2600" b="1" dirty="0"/>
              <a:t>web</a:t>
            </a:r>
            <a:r>
              <a:rPr lang="zh-CN" altLang="en-US" sz="2600" b="1" dirty="0"/>
              <a:t>应用的</a:t>
            </a:r>
            <a:r>
              <a:rPr lang="en-US" altLang="zh-CN" sz="2600" b="1" dirty="0"/>
              <a:t>web-INF</a:t>
            </a:r>
            <a:r>
              <a:rPr lang="zh-CN" altLang="en-US" sz="2600" b="1" dirty="0"/>
              <a:t>的</a:t>
            </a:r>
            <a:r>
              <a:rPr lang="en-US" altLang="zh-CN" sz="2600" b="1" dirty="0"/>
              <a:t>lib </a:t>
            </a:r>
            <a:r>
              <a:rPr lang="zh-CN" altLang="en-US" sz="2600" b="1" dirty="0"/>
              <a:t>目录下。</a:t>
            </a:r>
          </a:p>
          <a:p>
            <a:pPr marL="0" indent="0">
              <a:buNone/>
            </a:pPr>
            <a:r>
              <a:rPr lang="en-US" altLang="zh-CN" sz="2600" b="1" dirty="0" smtClean="0">
                <a:solidFill>
                  <a:srgbClr val="FF0000"/>
                </a:solidFill>
              </a:rPr>
              <a:t>       Struts2</a:t>
            </a:r>
            <a:r>
              <a:rPr lang="zh-CN" altLang="en-US" sz="2600" b="1" dirty="0">
                <a:solidFill>
                  <a:srgbClr val="FF0000"/>
                </a:solidFill>
              </a:rPr>
              <a:t>使用注解开发必须遵循的规范</a:t>
            </a:r>
            <a:r>
              <a:rPr lang="zh-CN" altLang="en-US" sz="2600" b="1" dirty="0" smtClean="0">
                <a:solidFill>
                  <a:srgbClr val="FF0000"/>
                </a:solidFill>
              </a:rPr>
              <a:t>：</a:t>
            </a:r>
            <a:endParaRPr lang="en-US" altLang="zh-CN" sz="2600" b="1" dirty="0" smtClean="0">
              <a:solidFill>
                <a:srgbClr val="FF0000"/>
              </a:solidFill>
            </a:endParaRPr>
          </a:p>
          <a:p>
            <a:pPr marL="0" indent="0">
              <a:buNone/>
            </a:pPr>
            <a:r>
              <a:rPr lang="zh-CN" altLang="en-US" sz="2600" b="1" dirty="0" smtClean="0">
                <a:solidFill>
                  <a:srgbClr val="0000FF"/>
                </a:solidFill>
              </a:rPr>
              <a:t>（</a:t>
            </a:r>
            <a:r>
              <a:rPr lang="en-US" altLang="zh-CN" sz="2600" b="1" dirty="0" smtClean="0">
                <a:solidFill>
                  <a:srgbClr val="0000FF"/>
                </a:solidFill>
              </a:rPr>
              <a:t>1</a:t>
            </a:r>
            <a:r>
              <a:rPr lang="zh-CN" altLang="en-US" sz="2600" b="1" dirty="0" smtClean="0">
                <a:solidFill>
                  <a:srgbClr val="0000FF"/>
                </a:solidFill>
              </a:rPr>
              <a:t>）</a:t>
            </a:r>
            <a:r>
              <a:rPr lang="en-US" altLang="zh-CN" sz="2600" b="1" dirty="0" smtClean="0">
                <a:solidFill>
                  <a:srgbClr val="0000FF"/>
                </a:solidFill>
              </a:rPr>
              <a:t>Action</a:t>
            </a:r>
            <a:r>
              <a:rPr lang="zh-CN" altLang="en-US" sz="2600" b="1" dirty="0" smtClean="0">
                <a:solidFill>
                  <a:srgbClr val="0000FF"/>
                </a:solidFill>
              </a:rPr>
              <a:t>必须</a:t>
            </a:r>
            <a:r>
              <a:rPr lang="zh-CN" altLang="en-US" sz="2600" b="1" dirty="0">
                <a:solidFill>
                  <a:srgbClr val="0000FF"/>
                </a:solidFill>
              </a:rPr>
              <a:t>继承</a:t>
            </a:r>
            <a:r>
              <a:rPr lang="en-US" altLang="zh-CN" sz="2600" b="1" dirty="0" err="1">
                <a:solidFill>
                  <a:srgbClr val="0000FF"/>
                </a:solidFill>
              </a:rPr>
              <a:t>ActionSupport</a:t>
            </a:r>
            <a:r>
              <a:rPr lang="zh-CN" altLang="en-US" sz="2600" b="1" dirty="0">
                <a:solidFill>
                  <a:srgbClr val="0000FF"/>
                </a:solidFill>
              </a:rPr>
              <a:t>父类</a:t>
            </a:r>
            <a:r>
              <a:rPr lang="zh-CN" altLang="en-US" sz="2600" b="1" dirty="0" smtClean="0">
                <a:solidFill>
                  <a:srgbClr val="0000FF"/>
                </a:solidFill>
              </a:rPr>
              <a:t>；</a:t>
            </a:r>
            <a:endParaRPr lang="en-US" altLang="zh-CN" sz="2600" b="1" dirty="0" smtClean="0">
              <a:solidFill>
                <a:srgbClr val="0000FF"/>
              </a:solidFill>
            </a:endParaRPr>
          </a:p>
          <a:p>
            <a:pPr marL="0" indent="0">
              <a:buNone/>
            </a:pPr>
            <a:r>
              <a:rPr lang="zh-CN" altLang="en-US" sz="2600" b="1" dirty="0" smtClean="0">
                <a:solidFill>
                  <a:srgbClr val="0000FF"/>
                </a:solidFill>
              </a:rPr>
              <a:t>（</a:t>
            </a:r>
            <a:r>
              <a:rPr lang="en-US" altLang="zh-CN" sz="2600" b="1" dirty="0" smtClean="0">
                <a:solidFill>
                  <a:srgbClr val="0000FF"/>
                </a:solidFill>
              </a:rPr>
              <a:t>2</a:t>
            </a:r>
            <a:r>
              <a:rPr lang="zh-CN" altLang="en-US" sz="2600" b="1" dirty="0" smtClean="0">
                <a:solidFill>
                  <a:srgbClr val="0000FF"/>
                </a:solidFill>
              </a:rPr>
              <a:t>）</a:t>
            </a:r>
            <a:r>
              <a:rPr lang="en-US" altLang="zh-CN" sz="2600" b="1" dirty="0" smtClean="0">
                <a:solidFill>
                  <a:srgbClr val="0000FF"/>
                </a:solidFill>
              </a:rPr>
              <a:t>Action</a:t>
            </a:r>
            <a:r>
              <a:rPr lang="zh-CN" altLang="en-US" sz="2600" b="1" dirty="0">
                <a:solidFill>
                  <a:srgbClr val="0000FF"/>
                </a:solidFill>
              </a:rPr>
              <a:t>所在的包名必须以“</a:t>
            </a:r>
            <a:r>
              <a:rPr lang="en-US" altLang="zh-CN" sz="2600" b="1" dirty="0">
                <a:solidFill>
                  <a:srgbClr val="0000FF"/>
                </a:solidFill>
              </a:rPr>
              <a:t>.action”</a:t>
            </a:r>
            <a:r>
              <a:rPr lang="zh-CN" altLang="en-US" sz="2600" b="1" dirty="0">
                <a:solidFill>
                  <a:srgbClr val="0000FF"/>
                </a:solidFill>
              </a:rPr>
              <a:t>结尾</a:t>
            </a:r>
            <a:r>
              <a:rPr lang="zh-CN" altLang="en-US" sz="2600" b="1" dirty="0" smtClean="0">
                <a:solidFill>
                  <a:srgbClr val="0000FF"/>
                </a:solidFill>
              </a:rPr>
              <a:t>。</a:t>
            </a:r>
            <a:endParaRPr lang="en-US" altLang="zh-CN" sz="2600" b="1" dirty="0" smtClean="0">
              <a:solidFill>
                <a:srgbClr val="0000FF"/>
              </a:solidFill>
            </a:endParaRPr>
          </a:p>
          <a:p>
            <a:pPr marL="0" indent="0">
              <a:buNone/>
            </a:pPr>
            <a:endParaRPr lang="en-US" altLang="zh-CN" sz="2600" b="1" dirty="0" smtClean="0"/>
          </a:p>
          <a:p>
            <a:pPr marL="0" indent="0">
              <a:buNone/>
            </a:pPr>
            <a:r>
              <a:rPr lang="zh-CN" altLang="en-US" sz="2600" b="1" dirty="0" smtClean="0">
                <a:solidFill>
                  <a:srgbClr val="FF0000"/>
                </a:solidFill>
              </a:rPr>
              <a:t>    基于</a:t>
            </a:r>
            <a:r>
              <a:rPr lang="zh-CN" altLang="en-US" sz="2600" b="1" dirty="0">
                <a:solidFill>
                  <a:srgbClr val="FF0000"/>
                </a:solidFill>
              </a:rPr>
              <a:t>注解的配置，分为在类级别上的注解、在方法级别上的注解</a:t>
            </a:r>
            <a:r>
              <a:rPr lang="zh-CN" altLang="en-US" sz="2600" b="1" dirty="0" smtClean="0">
                <a:solidFill>
                  <a:srgbClr val="FF0000"/>
                </a:solidFill>
              </a:rPr>
              <a:t>两种：</a:t>
            </a:r>
            <a:endParaRPr lang="zh-CN" altLang="en-US" sz="2600" b="1" dirty="0">
              <a:solidFill>
                <a:srgbClr val="FF0000"/>
              </a:solidFill>
            </a:endParaRPr>
          </a:p>
          <a:p>
            <a:pPr marL="0" indent="0">
              <a:buNone/>
            </a:pPr>
            <a:r>
              <a:rPr lang="zh-CN" altLang="en-US" sz="2600" b="1" dirty="0">
                <a:solidFill>
                  <a:srgbClr val="0000FF"/>
                </a:solidFill>
              </a:rPr>
              <a:t>（</a:t>
            </a:r>
            <a:r>
              <a:rPr lang="en-US" altLang="zh-CN" sz="2600" b="1" dirty="0">
                <a:solidFill>
                  <a:srgbClr val="0000FF"/>
                </a:solidFill>
              </a:rPr>
              <a:t>1</a:t>
            </a:r>
            <a:r>
              <a:rPr lang="zh-CN" altLang="en-US" sz="2600" b="1" dirty="0">
                <a:solidFill>
                  <a:srgbClr val="0000FF"/>
                </a:solidFill>
              </a:rPr>
              <a:t>）标注在</a:t>
            </a:r>
            <a:r>
              <a:rPr lang="en-US" altLang="zh-CN" sz="2600" b="1" dirty="0">
                <a:solidFill>
                  <a:srgbClr val="0000FF"/>
                </a:solidFill>
              </a:rPr>
              <a:t>Action</a:t>
            </a:r>
            <a:r>
              <a:rPr lang="zh-CN" altLang="en-US" sz="2600" b="1" dirty="0">
                <a:solidFill>
                  <a:srgbClr val="0000FF"/>
                </a:solidFill>
              </a:rPr>
              <a:t>类上方的注释</a:t>
            </a:r>
            <a:r>
              <a:rPr lang="en-US" altLang="zh-CN" sz="2600" b="1" dirty="0">
                <a:solidFill>
                  <a:srgbClr val="0000FF"/>
                </a:solidFill>
              </a:rPr>
              <a:t>——</a:t>
            </a:r>
            <a:r>
              <a:rPr lang="zh-CN" altLang="en-US" sz="2600" b="1" dirty="0">
                <a:solidFill>
                  <a:srgbClr val="0000FF"/>
                </a:solidFill>
              </a:rPr>
              <a:t>实现包注解</a:t>
            </a:r>
            <a:r>
              <a:rPr lang="zh-CN" altLang="en-US" sz="2600" b="1" dirty="0" smtClean="0">
                <a:solidFill>
                  <a:srgbClr val="0000FF"/>
                </a:solidFill>
              </a:rPr>
              <a:t>配置</a:t>
            </a:r>
            <a:endParaRPr lang="en-US" altLang="zh-CN" sz="2600" b="1" dirty="0" smtClean="0">
              <a:solidFill>
                <a:srgbClr val="0000FF"/>
              </a:solidFill>
            </a:endParaRPr>
          </a:p>
          <a:p>
            <a:pPr marL="0" indent="0">
              <a:buNone/>
            </a:pPr>
            <a:r>
              <a:rPr lang="zh-CN" altLang="en-US" sz="2600" b="1" dirty="0" smtClean="0">
                <a:solidFill>
                  <a:srgbClr val="0000FF"/>
                </a:solidFill>
              </a:rPr>
              <a:t>（</a:t>
            </a:r>
            <a:r>
              <a:rPr lang="en-US" altLang="zh-CN" sz="2600" b="1" dirty="0" smtClean="0">
                <a:solidFill>
                  <a:srgbClr val="0000FF"/>
                </a:solidFill>
              </a:rPr>
              <a:t>2</a:t>
            </a:r>
            <a:r>
              <a:rPr lang="zh-CN" altLang="en-US" sz="2600" b="1" dirty="0" smtClean="0">
                <a:solidFill>
                  <a:srgbClr val="0000FF"/>
                </a:solidFill>
              </a:rPr>
              <a:t>）标注</a:t>
            </a:r>
            <a:r>
              <a:rPr lang="zh-CN" altLang="en-US" sz="2600" b="1" dirty="0">
                <a:solidFill>
                  <a:srgbClr val="0000FF"/>
                </a:solidFill>
              </a:rPr>
              <a:t>在</a:t>
            </a:r>
            <a:r>
              <a:rPr lang="en-US" altLang="zh-CN" sz="2600" b="1" dirty="0">
                <a:solidFill>
                  <a:srgbClr val="0000FF"/>
                </a:solidFill>
              </a:rPr>
              <a:t>Action</a:t>
            </a:r>
            <a:r>
              <a:rPr lang="zh-CN" altLang="en-US" sz="2600" b="1" dirty="0">
                <a:solidFill>
                  <a:srgbClr val="0000FF"/>
                </a:solidFill>
              </a:rPr>
              <a:t>类中方法上面的注解</a:t>
            </a:r>
            <a:r>
              <a:rPr lang="en-US" altLang="zh-CN" sz="2600" b="1" dirty="0">
                <a:solidFill>
                  <a:srgbClr val="0000FF"/>
                </a:solidFill>
              </a:rPr>
              <a:t>——</a:t>
            </a:r>
            <a:r>
              <a:rPr lang="zh-CN" altLang="en-US" sz="2600" b="1" dirty="0">
                <a:solidFill>
                  <a:srgbClr val="0000FF"/>
                </a:solidFill>
              </a:rPr>
              <a:t>实现</a:t>
            </a:r>
            <a:r>
              <a:rPr lang="en-US" altLang="zh-CN" sz="2600" b="1" dirty="0">
                <a:solidFill>
                  <a:srgbClr val="0000FF"/>
                </a:solidFill>
              </a:rPr>
              <a:t>Action</a:t>
            </a:r>
            <a:r>
              <a:rPr lang="zh-CN" altLang="en-US" sz="2600" b="1" dirty="0">
                <a:solidFill>
                  <a:srgbClr val="0000FF"/>
                </a:solidFill>
              </a:rPr>
              <a:t>注解</a:t>
            </a:r>
            <a:r>
              <a:rPr lang="zh-CN" altLang="en-US" sz="2600" b="1" dirty="0" smtClean="0">
                <a:solidFill>
                  <a:srgbClr val="0000FF"/>
                </a:solidFill>
              </a:rPr>
              <a:t>配置</a:t>
            </a:r>
            <a:endParaRPr lang="zh-CN" altLang="en-US" dirty="0"/>
          </a:p>
        </p:txBody>
      </p:sp>
      <p:cxnSp>
        <p:nvCxnSpPr>
          <p:cNvPr id="4" name="直接连接符 3"/>
          <p:cNvCxnSpPr/>
          <p:nvPr/>
        </p:nvCxnSpPr>
        <p:spPr>
          <a:xfrm>
            <a:off x="0" y="692696"/>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28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9144000" cy="5865515"/>
          </a:xfrm>
        </p:spPr>
        <p:txBody>
          <a:bodyPr>
            <a:normAutofit/>
          </a:bodyPr>
          <a:lstStyle/>
          <a:p>
            <a:pPr marL="0" indent="0">
              <a:buNone/>
            </a:pPr>
            <a:r>
              <a:rPr lang="zh-CN" altLang="en-US" sz="2800" b="1" dirty="0" smtClean="0">
                <a:solidFill>
                  <a:srgbClr val="FF0000"/>
                </a:solidFill>
              </a:rPr>
              <a:t>（</a:t>
            </a:r>
            <a:r>
              <a:rPr lang="en-US" altLang="zh-CN" sz="2800" b="1" dirty="0">
                <a:solidFill>
                  <a:srgbClr val="FF0000"/>
                </a:solidFill>
              </a:rPr>
              <a:t>1</a:t>
            </a:r>
            <a:r>
              <a:rPr lang="zh-CN" altLang="en-US" sz="2800" b="1" dirty="0">
                <a:solidFill>
                  <a:srgbClr val="FF0000"/>
                </a:solidFill>
              </a:rPr>
              <a:t>）标注在</a:t>
            </a:r>
            <a:r>
              <a:rPr lang="en-US" altLang="zh-CN" sz="2800" b="1" dirty="0">
                <a:solidFill>
                  <a:srgbClr val="FF0000"/>
                </a:solidFill>
              </a:rPr>
              <a:t>Action</a:t>
            </a:r>
            <a:r>
              <a:rPr lang="zh-CN" altLang="en-US" sz="2800" b="1" dirty="0">
                <a:solidFill>
                  <a:srgbClr val="FF0000"/>
                </a:solidFill>
              </a:rPr>
              <a:t>类上方的注释</a:t>
            </a:r>
            <a:r>
              <a:rPr lang="en-US" altLang="zh-CN" sz="2800" b="1" dirty="0">
                <a:solidFill>
                  <a:srgbClr val="FF0000"/>
                </a:solidFill>
              </a:rPr>
              <a:t>——</a:t>
            </a:r>
            <a:r>
              <a:rPr lang="zh-CN" altLang="en-US" sz="2800" b="1" dirty="0">
                <a:solidFill>
                  <a:srgbClr val="FF0000"/>
                </a:solidFill>
              </a:rPr>
              <a:t>实现包注解配置</a:t>
            </a:r>
          </a:p>
          <a:p>
            <a:pPr marL="0" indent="0">
              <a:buNone/>
            </a:pPr>
            <a:endParaRPr lang="en-US" altLang="zh-CN" sz="2600" b="1" dirty="0" smtClean="0"/>
          </a:p>
          <a:p>
            <a:pPr marL="0" indent="0">
              <a:buNone/>
            </a:pPr>
            <a:r>
              <a:rPr lang="zh-CN" altLang="en-US" sz="2600" b="1" dirty="0" smtClean="0">
                <a:solidFill>
                  <a:srgbClr val="0000FF"/>
                </a:solidFill>
              </a:rPr>
              <a:t>注释</a:t>
            </a:r>
            <a:r>
              <a:rPr lang="zh-CN" altLang="en-US" sz="2600" b="1" dirty="0">
                <a:solidFill>
                  <a:srgbClr val="0000FF"/>
                </a:solidFill>
              </a:rPr>
              <a:t>格式：</a:t>
            </a:r>
          </a:p>
          <a:p>
            <a:pPr marL="0" indent="0">
              <a:buNone/>
            </a:pPr>
            <a:r>
              <a:rPr lang="en-US" altLang="zh-CN" sz="2600" b="1" dirty="0" smtClean="0"/>
              <a:t>    @</a:t>
            </a:r>
            <a:r>
              <a:rPr lang="en-US" altLang="zh-CN" sz="2600" b="1" dirty="0" err="1"/>
              <a:t>ParentPackage</a:t>
            </a:r>
            <a:r>
              <a:rPr lang="en-US" altLang="zh-CN" sz="2600" b="1" dirty="0"/>
              <a:t>(value="</a:t>
            </a:r>
            <a:r>
              <a:rPr lang="zh-CN" altLang="en-US" sz="2600" b="1" dirty="0"/>
              <a:t>要继承的包名称</a:t>
            </a:r>
            <a:r>
              <a:rPr lang="en-US" altLang="zh-CN" sz="2600" b="1" dirty="0" smtClean="0"/>
              <a:t>")</a:t>
            </a:r>
            <a:endParaRPr lang="zh-CN" altLang="en-US" sz="2600" b="1" dirty="0"/>
          </a:p>
          <a:p>
            <a:pPr marL="0" indent="0">
              <a:buNone/>
            </a:pPr>
            <a:r>
              <a:rPr lang="en-US" altLang="zh-CN" sz="2600" b="1" dirty="0" smtClean="0"/>
              <a:t>    @</a:t>
            </a:r>
            <a:r>
              <a:rPr lang="en-US" altLang="zh-CN" sz="2600" b="1" dirty="0"/>
              <a:t>Namespace(value="/</a:t>
            </a:r>
            <a:r>
              <a:rPr lang="zh-CN" altLang="en-US" sz="2600" b="1" dirty="0"/>
              <a:t>命名空间名称</a:t>
            </a:r>
            <a:r>
              <a:rPr lang="en-US" altLang="zh-CN" sz="2600" b="1" dirty="0"/>
              <a:t>") </a:t>
            </a:r>
            <a:endParaRPr lang="en-US" altLang="zh-CN" sz="2600" b="1" dirty="0" smtClean="0"/>
          </a:p>
          <a:p>
            <a:pPr marL="0" indent="0">
              <a:buNone/>
            </a:pPr>
            <a:endParaRPr lang="en-US" altLang="zh-CN" sz="2600" b="1" dirty="0"/>
          </a:p>
          <a:p>
            <a:pPr marL="0" indent="0">
              <a:buNone/>
            </a:pPr>
            <a:r>
              <a:rPr lang="zh-CN" altLang="en-US" sz="2600" b="1" dirty="0" smtClean="0">
                <a:solidFill>
                  <a:srgbClr val="FF0000"/>
                </a:solidFill>
              </a:rPr>
              <a:t>其中</a:t>
            </a:r>
            <a:r>
              <a:rPr lang="zh-CN" altLang="en-US" sz="2600" b="1" dirty="0">
                <a:solidFill>
                  <a:srgbClr val="FF0000"/>
                </a:solidFill>
              </a:rPr>
              <a:t>：</a:t>
            </a:r>
          </a:p>
          <a:p>
            <a:pPr marL="0" indent="0">
              <a:buNone/>
            </a:pPr>
            <a:r>
              <a:rPr lang="en-US" altLang="zh-CN" sz="2600" b="1" dirty="0" smtClean="0">
                <a:solidFill>
                  <a:srgbClr val="0000FF"/>
                </a:solidFill>
              </a:rPr>
              <a:t>      @</a:t>
            </a:r>
            <a:r>
              <a:rPr lang="en-US" altLang="zh-CN" sz="2600" b="1" dirty="0" err="1">
                <a:solidFill>
                  <a:srgbClr val="0000FF"/>
                </a:solidFill>
              </a:rPr>
              <a:t>ParentPackage</a:t>
            </a:r>
            <a:r>
              <a:rPr lang="zh-CN" altLang="en-US" sz="2600" b="1" dirty="0" smtClean="0">
                <a:solidFill>
                  <a:srgbClr val="0000FF"/>
                </a:solidFill>
              </a:rPr>
              <a:t>：</a:t>
            </a:r>
            <a:r>
              <a:rPr lang="zh-CN" altLang="en-US" sz="2600" b="1" dirty="0" smtClean="0"/>
              <a:t>表示</a:t>
            </a:r>
            <a:r>
              <a:rPr lang="zh-CN" altLang="en-US" sz="2600" b="1" dirty="0"/>
              <a:t>继承的父</a:t>
            </a:r>
            <a:r>
              <a:rPr lang="zh-CN" altLang="en-US" sz="2600" b="1" dirty="0" smtClean="0"/>
              <a:t>包，对应</a:t>
            </a:r>
            <a:r>
              <a:rPr lang="en-US" altLang="zh-CN" sz="2600" b="1" dirty="0"/>
              <a:t>xml</a:t>
            </a:r>
            <a:r>
              <a:rPr lang="zh-CN" altLang="en-US" sz="2600" b="1" dirty="0"/>
              <a:t>配置文件中的</a:t>
            </a:r>
            <a:r>
              <a:rPr lang="en-US" altLang="zh-CN" sz="2600" b="1" dirty="0"/>
              <a:t>package</a:t>
            </a:r>
            <a:r>
              <a:rPr lang="zh-CN" altLang="en-US" sz="2600" b="1" dirty="0"/>
              <a:t>的父包，一般需要继承</a:t>
            </a:r>
            <a:r>
              <a:rPr lang="en-US" altLang="zh-CN" sz="2600" b="1" dirty="0"/>
              <a:t>struts-default</a:t>
            </a:r>
            <a:r>
              <a:rPr lang="zh-CN" altLang="en-US" sz="2600" b="1" dirty="0" smtClean="0"/>
              <a:t>。</a:t>
            </a:r>
            <a:endParaRPr lang="en-US" altLang="zh-CN" sz="2600" b="1" dirty="0" smtClean="0"/>
          </a:p>
          <a:p>
            <a:pPr marL="0" indent="0">
              <a:buNone/>
            </a:pPr>
            <a:endParaRPr lang="zh-CN" altLang="en-US" sz="2600" b="1" dirty="0"/>
          </a:p>
          <a:p>
            <a:pPr marL="0" indent="0">
              <a:buNone/>
            </a:pPr>
            <a:r>
              <a:rPr lang="en-US" altLang="zh-CN" sz="2600" b="1" dirty="0" smtClean="0">
                <a:solidFill>
                  <a:srgbClr val="0000FF"/>
                </a:solidFill>
              </a:rPr>
              <a:t>      @</a:t>
            </a:r>
            <a:r>
              <a:rPr lang="en-US" altLang="zh-CN" sz="2600" b="1" dirty="0">
                <a:solidFill>
                  <a:srgbClr val="0000FF"/>
                </a:solidFill>
              </a:rPr>
              <a:t>Namespace</a:t>
            </a:r>
            <a:r>
              <a:rPr lang="zh-CN" altLang="en-US" sz="2600" b="1" dirty="0" smtClean="0">
                <a:solidFill>
                  <a:srgbClr val="0000FF"/>
                </a:solidFill>
              </a:rPr>
              <a:t>：</a:t>
            </a:r>
            <a:r>
              <a:rPr lang="zh-CN" altLang="en-US" sz="2600" b="1" dirty="0" smtClean="0"/>
              <a:t>表示</a:t>
            </a:r>
            <a:r>
              <a:rPr lang="zh-CN" altLang="en-US" sz="2600" b="1" dirty="0"/>
              <a:t>当前</a:t>
            </a:r>
            <a:r>
              <a:rPr lang="en-US" altLang="zh-CN" sz="2600" b="1" dirty="0"/>
              <a:t>Action</a:t>
            </a:r>
            <a:r>
              <a:rPr lang="zh-CN" altLang="en-US" sz="2600" b="1" dirty="0"/>
              <a:t>所在命名</a:t>
            </a:r>
            <a:r>
              <a:rPr lang="zh-CN" altLang="en-US" sz="2600" b="1" dirty="0" smtClean="0"/>
              <a:t>空间，对应</a:t>
            </a:r>
            <a:r>
              <a:rPr lang="zh-CN" altLang="en-US" sz="2600" b="1" dirty="0"/>
              <a:t>配置文件中的</a:t>
            </a:r>
            <a:r>
              <a:rPr lang="en-US" altLang="zh-CN" sz="2600" b="1" dirty="0" err="1"/>
              <a:t>nameSpace</a:t>
            </a:r>
            <a:r>
              <a:rPr lang="zh-CN" altLang="en-US" sz="2600" b="1" dirty="0"/>
              <a:t>，命名空间。</a:t>
            </a:r>
          </a:p>
          <a:p>
            <a:pPr marL="0" indent="0">
              <a:buNone/>
            </a:pPr>
            <a:endParaRPr lang="zh-CN" altLang="en-US" b="1" dirty="0"/>
          </a:p>
        </p:txBody>
      </p:sp>
      <p:cxnSp>
        <p:nvCxnSpPr>
          <p:cNvPr id="4" name="直接连接符 3"/>
          <p:cNvCxnSpPr/>
          <p:nvPr/>
        </p:nvCxnSpPr>
        <p:spPr>
          <a:xfrm>
            <a:off x="0" y="764704"/>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263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6480720"/>
          </a:xfrm>
        </p:spPr>
        <p:txBody>
          <a:bodyPr>
            <a:noAutofit/>
          </a:bodyPr>
          <a:lstStyle/>
          <a:p>
            <a:pPr marL="0" indent="0">
              <a:buNone/>
            </a:pPr>
            <a:r>
              <a:rPr lang="zh-CN" altLang="en-US" sz="2800" b="1" dirty="0" smtClean="0">
                <a:solidFill>
                  <a:srgbClr val="FF0000"/>
                </a:solidFill>
              </a:rPr>
              <a:t>（</a:t>
            </a:r>
            <a:r>
              <a:rPr lang="en-US" altLang="zh-CN" sz="2800" b="1" dirty="0" smtClean="0">
                <a:solidFill>
                  <a:srgbClr val="FF0000"/>
                </a:solidFill>
              </a:rPr>
              <a:t>2</a:t>
            </a:r>
            <a:r>
              <a:rPr lang="zh-CN" altLang="en-US" sz="2800" b="1" dirty="0" smtClean="0">
                <a:solidFill>
                  <a:srgbClr val="FF0000"/>
                </a:solidFill>
              </a:rPr>
              <a:t>）标注在</a:t>
            </a:r>
            <a:r>
              <a:rPr lang="en-US" altLang="zh-CN" sz="2800" b="1" dirty="0" smtClean="0">
                <a:solidFill>
                  <a:srgbClr val="FF0000"/>
                </a:solidFill>
              </a:rPr>
              <a:t>Action</a:t>
            </a:r>
            <a:r>
              <a:rPr lang="zh-CN" altLang="en-US" sz="2800" b="1" dirty="0" smtClean="0">
                <a:solidFill>
                  <a:srgbClr val="FF0000"/>
                </a:solidFill>
              </a:rPr>
              <a:t>类中方法上面的注解</a:t>
            </a:r>
            <a:endParaRPr lang="en-US" altLang="zh-CN" sz="2800" b="1" dirty="0" smtClean="0">
              <a:solidFill>
                <a:srgbClr val="FF0000"/>
              </a:solidFill>
            </a:endParaRPr>
          </a:p>
          <a:p>
            <a:pPr marL="0" indent="0">
              <a:buNone/>
            </a:pPr>
            <a:r>
              <a:rPr lang="en-US" altLang="zh-CN" sz="2800" b="1" dirty="0">
                <a:solidFill>
                  <a:srgbClr val="FF0000"/>
                </a:solidFill>
              </a:rPr>
              <a:t> </a:t>
            </a:r>
            <a:r>
              <a:rPr lang="en-US" altLang="zh-CN" sz="2800" b="1" dirty="0" smtClean="0">
                <a:solidFill>
                  <a:srgbClr val="FF0000"/>
                </a:solidFill>
              </a:rPr>
              <a:t>                                                ——</a:t>
            </a:r>
            <a:r>
              <a:rPr lang="zh-CN" altLang="en-US" sz="2800" b="1" dirty="0" smtClean="0">
                <a:solidFill>
                  <a:srgbClr val="FF0000"/>
                </a:solidFill>
              </a:rPr>
              <a:t>实现</a:t>
            </a:r>
            <a:r>
              <a:rPr lang="en-US" altLang="zh-CN" sz="2800" b="1" dirty="0" smtClean="0">
                <a:solidFill>
                  <a:srgbClr val="FF0000"/>
                </a:solidFill>
              </a:rPr>
              <a:t>Action</a:t>
            </a:r>
            <a:r>
              <a:rPr lang="zh-CN" altLang="en-US" sz="2800" b="1" dirty="0" smtClean="0">
                <a:solidFill>
                  <a:srgbClr val="FF0000"/>
                </a:solidFill>
              </a:rPr>
              <a:t>注解配置</a:t>
            </a:r>
          </a:p>
          <a:p>
            <a:pPr marL="0" indent="0">
              <a:buNone/>
            </a:pPr>
            <a:r>
              <a:rPr lang="zh-CN" altLang="en-US" sz="2400" b="1" dirty="0" smtClean="0"/>
              <a:t>注释格式示例：</a:t>
            </a:r>
          </a:p>
          <a:p>
            <a:pPr marL="0" indent="0">
              <a:buNone/>
            </a:pPr>
            <a:r>
              <a:rPr lang="en-US" altLang="zh-CN" sz="2400" b="1" dirty="0" smtClean="0">
                <a:solidFill>
                  <a:srgbClr val="0000FF"/>
                </a:solidFill>
              </a:rPr>
              <a:t>@Action</a:t>
            </a:r>
            <a:r>
              <a:rPr lang="en-US" altLang="zh-CN" sz="2400" b="1" dirty="0" smtClean="0"/>
              <a:t>( //</a:t>
            </a:r>
            <a:r>
              <a:rPr lang="zh-CN" altLang="en-US" sz="2400" b="1" dirty="0" smtClean="0"/>
              <a:t>表示请求的</a:t>
            </a:r>
            <a:r>
              <a:rPr lang="en-US" altLang="zh-CN" sz="2400" b="1" dirty="0" smtClean="0"/>
              <a:t>Action</a:t>
            </a:r>
            <a:r>
              <a:rPr lang="zh-CN" altLang="en-US" sz="2400" b="1" dirty="0" smtClean="0"/>
              <a:t>及处理方法</a:t>
            </a:r>
          </a:p>
          <a:p>
            <a:pPr marL="0" indent="0">
              <a:buNone/>
            </a:pPr>
            <a:r>
              <a:rPr lang="zh-CN" altLang="en-US" sz="2400" b="1" dirty="0"/>
              <a:t> </a:t>
            </a:r>
            <a:r>
              <a:rPr lang="zh-CN" altLang="en-US" sz="2400" b="1" dirty="0" smtClean="0"/>
              <a:t>         </a:t>
            </a:r>
            <a:r>
              <a:rPr lang="en-US" altLang="zh-CN" sz="2400" b="1" dirty="0" smtClean="0">
                <a:solidFill>
                  <a:srgbClr val="FF0000"/>
                </a:solidFill>
              </a:rPr>
              <a:t>value</a:t>
            </a:r>
            <a:r>
              <a:rPr lang="en-US" altLang="zh-CN" sz="2400" b="1" dirty="0" smtClean="0"/>
              <a:t>="login",  //</a:t>
            </a:r>
            <a:r>
              <a:rPr lang="zh-CN" altLang="en-US" sz="2400" b="1" dirty="0" smtClean="0"/>
              <a:t>表示</a:t>
            </a:r>
            <a:r>
              <a:rPr lang="en-US" altLang="zh-CN" sz="2400" b="1" dirty="0" smtClean="0"/>
              <a:t>action</a:t>
            </a:r>
            <a:r>
              <a:rPr lang="zh-CN" altLang="en-US" sz="2400" b="1" dirty="0" smtClean="0"/>
              <a:t>的请求名称</a:t>
            </a:r>
          </a:p>
          <a:p>
            <a:pPr marL="0" indent="0">
              <a:buNone/>
            </a:pPr>
            <a:r>
              <a:rPr lang="zh-CN" altLang="en-US" sz="2400" b="1" dirty="0"/>
              <a:t> </a:t>
            </a:r>
            <a:r>
              <a:rPr lang="zh-CN" altLang="en-US" sz="2400" b="1" dirty="0" smtClean="0"/>
              <a:t>        </a:t>
            </a:r>
            <a:r>
              <a:rPr lang="en-US" altLang="zh-CN" sz="2400" b="1" dirty="0" smtClean="0">
                <a:solidFill>
                  <a:srgbClr val="FF0000"/>
                </a:solidFill>
              </a:rPr>
              <a:t>results</a:t>
            </a:r>
            <a:r>
              <a:rPr lang="en-US" altLang="zh-CN" sz="2400" b="1" dirty="0" smtClean="0"/>
              <a:t>={  //</a:t>
            </a:r>
            <a:r>
              <a:rPr lang="zh-CN" altLang="en-US" sz="2400" b="1" dirty="0" smtClean="0"/>
              <a:t>表示结果跳转</a:t>
            </a:r>
            <a:endParaRPr lang="en-US" altLang="zh-CN" sz="2400" b="1" dirty="0" smtClean="0"/>
          </a:p>
          <a:p>
            <a:pPr marL="0" indent="0">
              <a:buNone/>
            </a:pPr>
            <a:r>
              <a:rPr lang="en-US" altLang="zh-CN" sz="2400" b="1" dirty="0" smtClean="0"/>
              <a:t>@Result(name="</a:t>
            </a:r>
            <a:r>
              <a:rPr lang="en-US" altLang="zh-CN" sz="2400" b="1" dirty="0" err="1" smtClean="0"/>
              <a:t>success",location</a:t>
            </a:r>
            <a:r>
              <a:rPr lang="en-US" altLang="zh-CN" sz="2400" b="1" dirty="0" smtClean="0"/>
              <a:t>="/success.</a:t>
            </a:r>
            <a:r>
              <a:rPr lang="en-US" altLang="zh-CN" sz="2400" b="1" dirty="0" err="1" smtClean="0"/>
              <a:t>jsp</a:t>
            </a:r>
            <a:r>
              <a:rPr lang="en-US" altLang="zh-CN" sz="2400" b="1" dirty="0" smtClean="0"/>
              <a:t>",type="redirect"),    @Result(name="</a:t>
            </a:r>
            <a:r>
              <a:rPr lang="en-US" altLang="zh-CN" sz="2400" b="1" dirty="0" err="1" smtClean="0"/>
              <a:t>login",location</a:t>
            </a:r>
            <a:r>
              <a:rPr lang="en-US" altLang="zh-CN" sz="2400" b="1" dirty="0" smtClean="0"/>
              <a:t>="/login.</a:t>
            </a:r>
            <a:r>
              <a:rPr lang="en-US" altLang="zh-CN" sz="2400" b="1" dirty="0" err="1" smtClean="0"/>
              <a:t>jsp</a:t>
            </a:r>
            <a:r>
              <a:rPr lang="en-US" altLang="zh-CN" sz="2400" b="1" dirty="0" smtClean="0"/>
              <a:t>",type="redirect"),	    @Result(name="</a:t>
            </a:r>
            <a:r>
              <a:rPr lang="en-US" altLang="zh-CN" sz="2400" b="1" dirty="0" err="1" smtClean="0"/>
              <a:t>error",location</a:t>
            </a:r>
            <a:r>
              <a:rPr lang="en-US" altLang="zh-CN" sz="2400" b="1" dirty="0" smtClean="0"/>
              <a:t>="/error.</a:t>
            </a:r>
            <a:r>
              <a:rPr lang="en-US" altLang="zh-CN" sz="2400" b="1" dirty="0" err="1" smtClean="0"/>
              <a:t>jsp</a:t>
            </a:r>
            <a:r>
              <a:rPr lang="en-US" altLang="zh-CN" sz="2400" b="1" dirty="0" smtClean="0"/>
              <a:t>",type="redirect")</a:t>
            </a:r>
          </a:p>
          <a:p>
            <a:pPr marL="0" indent="0">
              <a:buNone/>
            </a:pPr>
            <a:r>
              <a:rPr lang="en-US" altLang="zh-CN" sz="2400" b="1" dirty="0" smtClean="0"/>
              <a:t>	  },</a:t>
            </a:r>
          </a:p>
          <a:p>
            <a:pPr marL="0" indent="0">
              <a:buNone/>
            </a:pPr>
            <a:r>
              <a:rPr lang="en-US" altLang="zh-CN" sz="2400" b="1" dirty="0" smtClean="0"/>
              <a:t>)</a:t>
            </a:r>
          </a:p>
          <a:p>
            <a:pPr marL="0" indent="0">
              <a:buNone/>
            </a:pPr>
            <a:r>
              <a:rPr lang="zh-CN" altLang="en-US" sz="2400" b="1" dirty="0" smtClean="0">
                <a:solidFill>
                  <a:srgbClr val="C00000"/>
                </a:solidFill>
              </a:rPr>
              <a:t>其中：</a:t>
            </a:r>
          </a:p>
          <a:p>
            <a:pPr marL="0" indent="0">
              <a:buNone/>
            </a:pPr>
            <a:r>
              <a:rPr lang="zh-CN" altLang="en-US" sz="2400" b="1" dirty="0"/>
              <a:t> </a:t>
            </a:r>
            <a:r>
              <a:rPr lang="zh-CN" altLang="en-US" sz="2400" b="1" dirty="0" smtClean="0"/>
              <a:t>     </a:t>
            </a:r>
            <a:r>
              <a:rPr lang="en-US" altLang="zh-CN" sz="2400" b="1" dirty="0" smtClean="0">
                <a:solidFill>
                  <a:srgbClr val="0000FF"/>
                </a:solidFill>
              </a:rPr>
              <a:t>value="</a:t>
            </a:r>
            <a:r>
              <a:rPr lang="zh-CN" altLang="en-US" sz="2400" b="1" dirty="0" smtClean="0">
                <a:solidFill>
                  <a:srgbClr val="0000FF"/>
                </a:solidFill>
              </a:rPr>
              <a:t>名称</a:t>
            </a:r>
            <a:r>
              <a:rPr lang="en-US" altLang="zh-CN" sz="2400" b="1" dirty="0" smtClean="0">
                <a:solidFill>
                  <a:srgbClr val="0000FF"/>
                </a:solidFill>
              </a:rPr>
              <a:t>"</a:t>
            </a:r>
            <a:r>
              <a:rPr lang="zh-CN" altLang="en-US" sz="2400" b="1" dirty="0" smtClean="0">
                <a:solidFill>
                  <a:srgbClr val="0000FF"/>
                </a:solidFill>
              </a:rPr>
              <a:t>：</a:t>
            </a:r>
            <a:r>
              <a:rPr lang="zh-CN" altLang="en-US" sz="2400" b="1" dirty="0" smtClean="0"/>
              <a:t>表示</a:t>
            </a:r>
            <a:r>
              <a:rPr lang="en-US" altLang="zh-CN" sz="2400" b="1" dirty="0" smtClean="0"/>
              <a:t>action</a:t>
            </a:r>
            <a:r>
              <a:rPr lang="zh-CN" altLang="en-US" sz="2400" b="1" dirty="0" smtClean="0"/>
              <a:t>的请求名称，也就是</a:t>
            </a:r>
            <a:r>
              <a:rPr lang="en-US" altLang="zh-CN" sz="2400" b="1" dirty="0" smtClean="0"/>
              <a:t>&lt;action&gt;</a:t>
            </a:r>
            <a:r>
              <a:rPr lang="zh-CN" altLang="en-US" sz="2400" b="1" dirty="0" smtClean="0"/>
              <a:t>节点中的</a:t>
            </a:r>
            <a:r>
              <a:rPr lang="en-US" altLang="zh-CN" sz="2400" b="1" dirty="0" smtClean="0"/>
              <a:t>name</a:t>
            </a:r>
            <a:r>
              <a:rPr lang="zh-CN" altLang="en-US" sz="2400" b="1" dirty="0" smtClean="0"/>
              <a:t>属性。</a:t>
            </a:r>
          </a:p>
          <a:p>
            <a:pPr marL="0" indent="0">
              <a:buNone/>
            </a:pPr>
            <a:r>
              <a:rPr lang="zh-CN" altLang="en-US" sz="2400" b="1" dirty="0">
                <a:solidFill>
                  <a:srgbClr val="0000FF"/>
                </a:solidFill>
              </a:rPr>
              <a:t> </a:t>
            </a:r>
            <a:r>
              <a:rPr lang="zh-CN" altLang="en-US" sz="2400" b="1" dirty="0" smtClean="0">
                <a:solidFill>
                  <a:srgbClr val="0000FF"/>
                </a:solidFill>
              </a:rPr>
              <a:t>    </a:t>
            </a:r>
            <a:r>
              <a:rPr lang="en-US" altLang="zh-CN" sz="2400" b="1" dirty="0" smtClean="0">
                <a:solidFill>
                  <a:srgbClr val="0000FF"/>
                </a:solidFill>
              </a:rPr>
              <a:t>results={}</a:t>
            </a:r>
            <a:r>
              <a:rPr lang="zh-CN" altLang="en-US" sz="2400" b="1" dirty="0" smtClean="0">
                <a:solidFill>
                  <a:srgbClr val="0000FF"/>
                </a:solidFill>
              </a:rPr>
              <a:t>：</a:t>
            </a:r>
            <a:r>
              <a:rPr lang="zh-CN" altLang="en-US" sz="2400" b="1" dirty="0" smtClean="0"/>
              <a:t>表示</a:t>
            </a:r>
            <a:r>
              <a:rPr lang="en-US" altLang="zh-CN" sz="2400" b="1" dirty="0" smtClean="0"/>
              <a:t>action</a:t>
            </a:r>
            <a:r>
              <a:rPr lang="zh-CN" altLang="en-US" sz="2400" b="1" dirty="0" smtClean="0"/>
              <a:t>的多个</a:t>
            </a:r>
            <a:r>
              <a:rPr lang="en-US" altLang="zh-CN" sz="2400" b="1" dirty="0" smtClean="0"/>
              <a:t>result</a:t>
            </a:r>
            <a:r>
              <a:rPr lang="zh-CN" altLang="en-US" sz="2400" b="1" dirty="0" smtClean="0"/>
              <a:t>，是一个数组（集合）属性。</a:t>
            </a:r>
            <a:endParaRPr lang="zh-CN" altLang="en-US" sz="2400" b="1" dirty="0"/>
          </a:p>
        </p:txBody>
      </p:sp>
      <p:cxnSp>
        <p:nvCxnSpPr>
          <p:cNvPr id="4" name="直接连接符 3"/>
          <p:cNvCxnSpPr/>
          <p:nvPr/>
        </p:nvCxnSpPr>
        <p:spPr>
          <a:xfrm>
            <a:off x="0" y="1196752"/>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5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0648"/>
            <a:ext cx="8856984" cy="6120680"/>
          </a:xfrm>
        </p:spPr>
        <p:txBody>
          <a:bodyPr>
            <a:normAutofit fontScale="92500"/>
          </a:bodyPr>
          <a:lstStyle/>
          <a:p>
            <a:pPr marL="0" indent="0">
              <a:buNone/>
            </a:pPr>
            <a:r>
              <a:rPr lang="zh-CN" altLang="en-US" b="1" dirty="0">
                <a:solidFill>
                  <a:srgbClr val="FF0000"/>
                </a:solidFill>
              </a:rPr>
              <a:t>（</a:t>
            </a:r>
            <a:r>
              <a:rPr lang="en-US" altLang="zh-CN" b="1" dirty="0">
                <a:solidFill>
                  <a:srgbClr val="FF0000"/>
                </a:solidFill>
              </a:rPr>
              <a:t>3</a:t>
            </a:r>
            <a:r>
              <a:rPr lang="zh-CN" altLang="en-US" b="1" dirty="0">
                <a:solidFill>
                  <a:srgbClr val="FF0000"/>
                </a:solidFill>
              </a:rPr>
              <a:t>）对于</a:t>
            </a:r>
            <a:r>
              <a:rPr lang="en-US" altLang="zh-CN" b="1" dirty="0">
                <a:solidFill>
                  <a:srgbClr val="FF0000"/>
                </a:solidFill>
              </a:rPr>
              <a:t>action</a:t>
            </a:r>
            <a:r>
              <a:rPr lang="zh-CN" altLang="en-US" b="1" dirty="0">
                <a:solidFill>
                  <a:srgbClr val="FF0000"/>
                </a:solidFill>
              </a:rPr>
              <a:t>中其属性</a:t>
            </a:r>
            <a:r>
              <a:rPr lang="en-US" altLang="zh-CN" b="1" dirty="0">
                <a:solidFill>
                  <a:srgbClr val="FF0000"/>
                </a:solidFill>
              </a:rPr>
              <a:t>results</a:t>
            </a:r>
            <a:r>
              <a:rPr lang="zh-CN" altLang="en-US" b="1" dirty="0">
                <a:solidFill>
                  <a:srgbClr val="FF0000"/>
                </a:solidFill>
              </a:rPr>
              <a:t>中</a:t>
            </a:r>
            <a:r>
              <a:rPr lang="en-US" altLang="zh-CN" b="1" dirty="0">
                <a:solidFill>
                  <a:srgbClr val="FF0000"/>
                </a:solidFill>
              </a:rPr>
              <a:t>@Result</a:t>
            </a:r>
            <a:r>
              <a:rPr lang="zh-CN" altLang="en-US" b="1" dirty="0">
                <a:solidFill>
                  <a:srgbClr val="FF0000"/>
                </a:solidFill>
              </a:rPr>
              <a:t>的注解</a:t>
            </a:r>
          </a:p>
          <a:p>
            <a:pPr marL="0" indent="0">
              <a:buNone/>
            </a:pPr>
            <a:endParaRPr lang="en-US" altLang="zh-CN" dirty="0" smtClean="0"/>
          </a:p>
          <a:p>
            <a:pPr marL="0" indent="0">
              <a:buNone/>
            </a:pPr>
            <a:r>
              <a:rPr lang="zh-CN" altLang="en-US" sz="3000" b="1" dirty="0" smtClean="0">
                <a:solidFill>
                  <a:srgbClr val="0000FF"/>
                </a:solidFill>
              </a:rPr>
              <a:t>注释</a:t>
            </a:r>
            <a:r>
              <a:rPr lang="zh-CN" altLang="en-US" sz="3000" b="1" dirty="0">
                <a:solidFill>
                  <a:srgbClr val="0000FF"/>
                </a:solidFill>
              </a:rPr>
              <a:t>格式：</a:t>
            </a:r>
          </a:p>
          <a:p>
            <a:pPr marL="0" indent="0">
              <a:buNone/>
            </a:pPr>
            <a:r>
              <a:rPr lang="en-US" altLang="zh-CN" sz="3000" b="1" dirty="0" smtClean="0"/>
              <a:t>           @</a:t>
            </a:r>
            <a:r>
              <a:rPr lang="en-US" altLang="zh-CN" sz="3000" b="1" dirty="0"/>
              <a:t>Result(name=" ",location=" ",type=" "),</a:t>
            </a:r>
          </a:p>
          <a:p>
            <a:pPr marL="0" indent="0">
              <a:buNone/>
            </a:pPr>
            <a:r>
              <a:rPr lang="zh-CN" altLang="en-US" sz="3000" b="1" dirty="0">
                <a:solidFill>
                  <a:srgbClr val="FF0000"/>
                </a:solidFill>
              </a:rPr>
              <a:t>其中属性：</a:t>
            </a:r>
          </a:p>
          <a:p>
            <a:pPr marL="0" indent="0">
              <a:buNone/>
            </a:pPr>
            <a:r>
              <a:rPr lang="zh-CN" altLang="en-US" sz="3000" b="1" dirty="0"/>
              <a:t> </a:t>
            </a:r>
            <a:r>
              <a:rPr lang="zh-CN" altLang="en-US" sz="3000" b="1" dirty="0" smtClean="0"/>
              <a:t>    </a:t>
            </a:r>
            <a:r>
              <a:rPr lang="en-US" altLang="zh-CN" sz="3000" b="1" dirty="0" smtClean="0">
                <a:solidFill>
                  <a:srgbClr val="0000FF"/>
                </a:solidFill>
              </a:rPr>
              <a:t>name=“</a:t>
            </a:r>
            <a:r>
              <a:rPr lang="zh-CN" altLang="en-US" sz="3000" b="1" dirty="0" smtClean="0">
                <a:solidFill>
                  <a:srgbClr val="0000FF"/>
                </a:solidFill>
              </a:rPr>
              <a:t>名称</a:t>
            </a:r>
            <a:r>
              <a:rPr lang="en-US" altLang="zh-CN" sz="3000" b="1" dirty="0" smtClean="0">
                <a:solidFill>
                  <a:srgbClr val="0000FF"/>
                </a:solidFill>
              </a:rPr>
              <a:t>”</a:t>
            </a:r>
            <a:r>
              <a:rPr lang="zh-CN" altLang="en-US" sz="3000" b="1" dirty="0" smtClean="0">
                <a:solidFill>
                  <a:srgbClr val="0000FF"/>
                </a:solidFill>
              </a:rPr>
              <a:t>：</a:t>
            </a:r>
            <a:r>
              <a:rPr lang="zh-CN" altLang="en-US" sz="3000" b="1" dirty="0" smtClean="0"/>
              <a:t>表示</a:t>
            </a:r>
            <a:r>
              <a:rPr lang="en-US" altLang="zh-CN" sz="3000" b="1" dirty="0"/>
              <a:t>action</a:t>
            </a:r>
            <a:r>
              <a:rPr lang="zh-CN" altLang="en-US" sz="3000" b="1" dirty="0"/>
              <a:t>方法返回值，即</a:t>
            </a:r>
            <a:r>
              <a:rPr lang="en-US" altLang="zh-CN" sz="3000" b="1" dirty="0"/>
              <a:t>&lt;result&gt;</a:t>
            </a:r>
            <a:r>
              <a:rPr lang="zh-CN" altLang="en-US" sz="3000" b="1" dirty="0"/>
              <a:t>节点的</a:t>
            </a:r>
            <a:r>
              <a:rPr lang="en-US" altLang="zh-CN" sz="3000" b="1" dirty="0"/>
              <a:t>name</a:t>
            </a:r>
            <a:r>
              <a:rPr lang="zh-CN" altLang="en-US" sz="3000" b="1" dirty="0"/>
              <a:t>属性，默认为</a:t>
            </a:r>
            <a:r>
              <a:rPr lang="en-US" altLang="zh-CN" sz="3000" b="1" dirty="0"/>
              <a:t>"success"</a:t>
            </a:r>
            <a:r>
              <a:rPr lang="zh-CN" altLang="en-US" sz="3000" b="1" dirty="0" smtClean="0"/>
              <a:t>。</a:t>
            </a:r>
            <a:endParaRPr lang="en-US" altLang="zh-CN" sz="3000" b="1" dirty="0" smtClean="0"/>
          </a:p>
          <a:p>
            <a:pPr marL="0" indent="0">
              <a:buNone/>
            </a:pPr>
            <a:endParaRPr lang="zh-CN" altLang="en-US" sz="3000" b="1" dirty="0"/>
          </a:p>
          <a:p>
            <a:pPr marL="0" indent="0">
              <a:buNone/>
            </a:pPr>
            <a:r>
              <a:rPr lang="zh-CN" altLang="en-US" sz="3000" b="1" dirty="0">
                <a:solidFill>
                  <a:srgbClr val="0000FF"/>
                </a:solidFill>
              </a:rPr>
              <a:t> </a:t>
            </a:r>
            <a:r>
              <a:rPr lang="zh-CN" altLang="en-US" sz="3000" b="1" dirty="0" smtClean="0">
                <a:solidFill>
                  <a:srgbClr val="0000FF"/>
                </a:solidFill>
              </a:rPr>
              <a:t>    </a:t>
            </a:r>
            <a:r>
              <a:rPr lang="en-US" altLang="zh-CN" sz="3000" b="1" dirty="0" smtClean="0">
                <a:solidFill>
                  <a:srgbClr val="0000FF"/>
                </a:solidFill>
              </a:rPr>
              <a:t>location=“</a:t>
            </a:r>
            <a:r>
              <a:rPr lang="zh-CN" altLang="en-US" sz="3000" b="1" dirty="0" smtClean="0">
                <a:solidFill>
                  <a:srgbClr val="0000FF"/>
                </a:solidFill>
              </a:rPr>
              <a:t>路径名</a:t>
            </a:r>
            <a:r>
              <a:rPr lang="en-US" altLang="zh-CN" sz="3000" b="1" dirty="0" smtClean="0">
                <a:solidFill>
                  <a:srgbClr val="0000FF"/>
                </a:solidFill>
              </a:rPr>
              <a:t>”</a:t>
            </a:r>
            <a:r>
              <a:rPr lang="zh-CN" altLang="en-US" sz="3000" b="1" dirty="0" smtClean="0">
                <a:solidFill>
                  <a:srgbClr val="0000FF"/>
                </a:solidFill>
              </a:rPr>
              <a:t>：</a:t>
            </a:r>
            <a:r>
              <a:rPr lang="zh-CN" altLang="en-US" sz="3000" b="1" dirty="0" smtClean="0"/>
              <a:t>表示</a:t>
            </a:r>
            <a:r>
              <a:rPr lang="zh-CN" altLang="en-US" sz="3000" b="1" dirty="0"/>
              <a:t>要跳转的新响应位置，可以是相对路径，也可以是绝对路径</a:t>
            </a:r>
            <a:r>
              <a:rPr lang="zh-CN" altLang="en-US" sz="3000" b="1" dirty="0" smtClean="0"/>
              <a:t>。</a:t>
            </a:r>
            <a:endParaRPr lang="en-US" altLang="zh-CN" sz="3000" b="1" dirty="0" smtClean="0"/>
          </a:p>
          <a:p>
            <a:pPr marL="0" indent="0">
              <a:buNone/>
            </a:pPr>
            <a:endParaRPr lang="zh-CN" altLang="en-US" sz="3000" b="1" dirty="0"/>
          </a:p>
          <a:p>
            <a:pPr marL="0" indent="0">
              <a:buNone/>
            </a:pPr>
            <a:r>
              <a:rPr lang="zh-CN" altLang="en-US" sz="3000" b="1" dirty="0"/>
              <a:t> </a:t>
            </a:r>
            <a:r>
              <a:rPr lang="zh-CN" altLang="en-US" sz="3000" b="1" dirty="0" smtClean="0"/>
              <a:t>    </a:t>
            </a:r>
            <a:r>
              <a:rPr lang="en-US" altLang="zh-CN" sz="3000" b="1" dirty="0" smtClean="0">
                <a:solidFill>
                  <a:srgbClr val="0000FF"/>
                </a:solidFill>
              </a:rPr>
              <a:t>type=“</a:t>
            </a:r>
            <a:r>
              <a:rPr lang="zh-CN" altLang="en-US" sz="3000" b="1" dirty="0" smtClean="0">
                <a:solidFill>
                  <a:srgbClr val="0000FF"/>
                </a:solidFill>
              </a:rPr>
              <a:t>跳</a:t>
            </a:r>
            <a:r>
              <a:rPr lang="zh-CN" altLang="en-US" sz="3000" b="1" dirty="0">
                <a:solidFill>
                  <a:srgbClr val="0000FF"/>
                </a:solidFill>
              </a:rPr>
              <a:t>转</a:t>
            </a:r>
            <a:r>
              <a:rPr lang="zh-CN" altLang="en-US" sz="3000" b="1" dirty="0" smtClean="0">
                <a:solidFill>
                  <a:srgbClr val="0000FF"/>
                </a:solidFill>
              </a:rPr>
              <a:t>类型</a:t>
            </a:r>
            <a:r>
              <a:rPr lang="en-US" altLang="zh-CN" sz="3000" b="1" dirty="0" smtClean="0">
                <a:solidFill>
                  <a:srgbClr val="0000FF"/>
                </a:solidFill>
              </a:rPr>
              <a:t>”</a:t>
            </a:r>
            <a:r>
              <a:rPr lang="zh-CN" altLang="en-US" sz="3000" b="1" dirty="0" smtClean="0"/>
              <a:t>： 框架</a:t>
            </a:r>
            <a:r>
              <a:rPr lang="zh-CN" altLang="en-US" sz="3000" b="1" dirty="0"/>
              <a:t>默认的是</a:t>
            </a:r>
            <a:r>
              <a:rPr lang="en-US" altLang="zh-CN" sz="3000" b="1" dirty="0"/>
              <a:t>dispatcher</a:t>
            </a:r>
            <a:r>
              <a:rPr lang="zh-CN" altLang="en-US" sz="3000" b="1" dirty="0" smtClean="0"/>
              <a:t>。</a:t>
            </a:r>
            <a:endParaRPr lang="zh-CN" altLang="en-US" sz="3000" b="1" dirty="0"/>
          </a:p>
        </p:txBody>
      </p:sp>
      <p:cxnSp>
        <p:nvCxnSpPr>
          <p:cNvPr id="4" name="直接连接符 3"/>
          <p:cNvCxnSpPr/>
          <p:nvPr/>
        </p:nvCxnSpPr>
        <p:spPr>
          <a:xfrm>
            <a:off x="0" y="908720"/>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01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507288" cy="1143000"/>
          </a:xfrm>
        </p:spPr>
        <p:txBody>
          <a:bodyPr>
            <a:normAutofit fontScale="90000"/>
          </a:bodyPr>
          <a:lstStyle/>
          <a:p>
            <a:pPr algn="l"/>
            <a:r>
              <a:rPr lang="en-US" altLang="zh-CN" sz="3200" b="1" dirty="0">
                <a:solidFill>
                  <a:srgbClr val="FF0000"/>
                </a:solidFill>
              </a:rPr>
              <a:t>6 </a:t>
            </a:r>
            <a:r>
              <a:rPr lang="zh-CN" altLang="en-US" sz="3200" b="1" dirty="0" smtClean="0">
                <a:solidFill>
                  <a:srgbClr val="FF0000"/>
                </a:solidFill>
              </a:rPr>
              <a:t>案例</a:t>
            </a:r>
            <a:r>
              <a:rPr lang="en-US" altLang="zh-CN" sz="3200" b="1" dirty="0" smtClean="0">
                <a:solidFill>
                  <a:srgbClr val="FF0000"/>
                </a:solidFill>
              </a:rPr>
              <a:t/>
            </a:r>
            <a:br>
              <a:rPr lang="en-US" altLang="zh-CN" sz="3200" b="1" dirty="0" smtClean="0">
                <a:solidFill>
                  <a:srgbClr val="FF0000"/>
                </a:solidFill>
              </a:rPr>
            </a:br>
            <a:r>
              <a:rPr lang="en-US" altLang="zh-CN" sz="3200" b="1" dirty="0" smtClean="0">
                <a:solidFill>
                  <a:srgbClr val="FF0000"/>
                </a:solidFill>
              </a:rPr>
              <a:t>    ——</a:t>
            </a:r>
            <a:r>
              <a:rPr lang="zh-CN" altLang="en-US" sz="3200" b="1" dirty="0">
                <a:solidFill>
                  <a:srgbClr val="FF0000"/>
                </a:solidFill>
              </a:rPr>
              <a:t>基于注解配置用户注册与登录系统的开发</a:t>
            </a:r>
          </a:p>
        </p:txBody>
      </p:sp>
      <p:sp>
        <p:nvSpPr>
          <p:cNvPr id="3" name="内容占位符 2"/>
          <p:cNvSpPr>
            <a:spLocks noGrp="1"/>
          </p:cNvSpPr>
          <p:nvPr>
            <p:ph idx="1"/>
          </p:nvPr>
        </p:nvSpPr>
        <p:spPr>
          <a:xfrm>
            <a:off x="251520" y="1609448"/>
            <a:ext cx="8640960" cy="3043688"/>
          </a:xfrm>
        </p:spPr>
        <p:txBody>
          <a:bodyPr>
            <a:normAutofit/>
          </a:bodyPr>
          <a:lstStyle/>
          <a:p>
            <a:pPr marL="0" indent="0">
              <a:buNone/>
            </a:pPr>
            <a:r>
              <a:rPr lang="en-US" altLang="zh-CN" sz="2800" b="1" dirty="0"/>
              <a:t>【</a:t>
            </a:r>
            <a:r>
              <a:rPr lang="zh-CN" altLang="en-US" sz="2800" b="1" dirty="0"/>
              <a:t>例</a:t>
            </a:r>
            <a:r>
              <a:rPr lang="en-US" altLang="zh-CN" sz="2800" b="1" dirty="0"/>
              <a:t>3-8</a:t>
            </a:r>
            <a:r>
              <a:rPr lang="en-US" altLang="zh-CN" sz="2800" b="1" dirty="0" smtClean="0"/>
              <a:t>】</a:t>
            </a:r>
            <a:r>
              <a:rPr lang="zh-CN" altLang="en-US" sz="2800" b="1" dirty="0" smtClean="0"/>
              <a:t>使用</a:t>
            </a:r>
            <a:r>
              <a:rPr lang="zh-CN" altLang="en-US" sz="2800" b="1" dirty="0"/>
              <a:t>注释配置</a:t>
            </a:r>
            <a:r>
              <a:rPr lang="zh-CN" altLang="en-US" sz="2800" b="1" dirty="0" smtClean="0"/>
              <a:t>完成：</a:t>
            </a:r>
            <a:endParaRPr lang="en-US" altLang="zh-CN" sz="2800" b="1" dirty="0" smtClean="0"/>
          </a:p>
          <a:p>
            <a:pPr marL="0" indent="0">
              <a:buNone/>
            </a:pPr>
            <a:r>
              <a:rPr lang="zh-CN" altLang="en-US" sz="2800" b="1" dirty="0" smtClean="0"/>
              <a:t>        在</a:t>
            </a:r>
            <a:r>
              <a:rPr lang="en-US" altLang="zh-CN" sz="2800" b="1" dirty="0"/>
              <a:t>web</a:t>
            </a:r>
            <a:r>
              <a:rPr lang="zh-CN" altLang="en-US" sz="2800" b="1" dirty="0"/>
              <a:t>应用程序中，一般都需要实现用户注册与用户登录子系统。</a:t>
            </a:r>
          </a:p>
          <a:p>
            <a:pPr marL="0" indent="0">
              <a:buNone/>
            </a:pPr>
            <a:r>
              <a:rPr lang="zh-CN" altLang="en-US" sz="2800" b="1" dirty="0"/>
              <a:t>     在本例中基于</a:t>
            </a:r>
            <a:r>
              <a:rPr lang="en-US" altLang="zh-CN" sz="2800" b="1" dirty="0"/>
              <a:t>Struts2</a:t>
            </a:r>
            <a:r>
              <a:rPr lang="zh-CN" altLang="en-US" sz="2800" b="1" dirty="0"/>
              <a:t>开发设计用户注册与登录功能。</a:t>
            </a:r>
          </a:p>
          <a:p>
            <a:pPr marL="0" indent="0">
              <a:buNone/>
            </a:pPr>
            <a:endParaRPr lang="en-US" altLang="zh-CN" b="1" dirty="0" smtClean="0"/>
          </a:p>
          <a:p>
            <a:pPr marL="0" indent="0">
              <a:buNone/>
            </a:pPr>
            <a:endParaRPr lang="zh-CN" altLang="en-US" dirty="0"/>
          </a:p>
          <a:p>
            <a:pPr marL="0" indent="0">
              <a:buNone/>
            </a:pPr>
            <a:endParaRPr lang="zh-CN" altLang="en-US" dirty="0"/>
          </a:p>
        </p:txBody>
      </p:sp>
      <p:cxnSp>
        <p:nvCxnSpPr>
          <p:cNvPr id="4" name="直接连接符 3"/>
          <p:cNvCxnSpPr/>
          <p:nvPr/>
        </p:nvCxnSpPr>
        <p:spPr>
          <a:xfrm>
            <a:off x="0" y="1268760"/>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39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229600" cy="576064"/>
          </a:xfrm>
        </p:spPr>
        <p:txBody>
          <a:bodyPr>
            <a:normAutofit/>
          </a:bodyPr>
          <a:lstStyle/>
          <a:p>
            <a:pPr marL="0" indent="0">
              <a:buNone/>
            </a:pPr>
            <a:r>
              <a:rPr lang="zh-CN" altLang="en-US" sz="2800" b="1" dirty="0">
                <a:solidFill>
                  <a:srgbClr val="FF0000"/>
                </a:solidFill>
              </a:rPr>
              <a:t>组件之间的组织</a:t>
            </a:r>
            <a:r>
              <a:rPr lang="zh-CN" altLang="en-US" sz="2800" b="1" dirty="0" smtClean="0">
                <a:solidFill>
                  <a:srgbClr val="FF0000"/>
                </a:solidFill>
              </a:rPr>
              <a:t>结构图</a:t>
            </a:r>
            <a:r>
              <a:rPr lang="zh-CN" altLang="en-US" sz="2800" b="1" dirty="0" smtClean="0">
                <a:solidFill>
                  <a:srgbClr val="FF0000"/>
                </a:solidFill>
                <a:sym typeface="Wingdings" pitchFamily="2" charset="2"/>
              </a:rPr>
              <a:t>： （系统结构）</a:t>
            </a:r>
            <a:endParaRPr lang="zh-CN" altLang="en-US" sz="2800" b="1" dirty="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53107302"/>
              </p:ext>
            </p:extLst>
          </p:nvPr>
        </p:nvGraphicFramePr>
        <p:xfrm>
          <a:off x="567720" y="552737"/>
          <a:ext cx="7776864" cy="4672519"/>
        </p:xfrm>
        <a:graphic>
          <a:graphicData uri="http://schemas.openxmlformats.org/presentationml/2006/ole">
            <mc:AlternateContent xmlns:mc="http://schemas.openxmlformats.org/markup-compatibility/2006">
              <mc:Choice xmlns:v="urn:schemas-microsoft-com:vml" Requires="v">
                <p:oleObj spid="_x0000_s1029" name="Picture" r:id="rId3" imgW="2889838" imgH="1731393" progId="Word.Picture.8">
                  <p:embed/>
                </p:oleObj>
              </mc:Choice>
              <mc:Fallback>
                <p:oleObj name="Picture" r:id="rId3" imgW="2889838" imgH="173139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20" y="552737"/>
                        <a:ext cx="7776864" cy="4672519"/>
                      </a:xfrm>
                      <a:prstGeom prst="rect">
                        <a:avLst/>
                      </a:prstGeom>
                      <a:noFill/>
                    </p:spPr>
                  </p:pic>
                </p:oleObj>
              </mc:Fallback>
            </mc:AlternateContent>
          </a:graphicData>
        </a:graphic>
      </p:graphicFrame>
      <p:sp>
        <p:nvSpPr>
          <p:cNvPr id="6" name="Rectangle 3"/>
          <p:cNvSpPr>
            <a:spLocks noChangeArrowheads="1"/>
          </p:cNvSpPr>
          <p:nvPr/>
        </p:nvSpPr>
        <p:spPr bwMode="auto">
          <a:xfrm>
            <a:off x="539552" y="5226784"/>
            <a:ext cx="828092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dirty="0" smtClean="0">
                <a:solidFill>
                  <a:prstClr val="black"/>
                </a:solidFill>
                <a:latin typeface="Times New Roman" pitchFamily="18" charset="0"/>
                <a:cs typeface="Times New Roman" pitchFamily="18" charset="0"/>
              </a:rPr>
              <a:t>图</a:t>
            </a:r>
            <a:r>
              <a:rPr lang="en-US" altLang="zh-CN" dirty="0" smtClean="0">
                <a:solidFill>
                  <a:prstClr val="black"/>
                </a:solidFill>
                <a:latin typeface="Times New Roman" pitchFamily="18" charset="0"/>
                <a:cs typeface="Times New Roman" pitchFamily="18" charset="0"/>
              </a:rPr>
              <a:t>(a)</a:t>
            </a:r>
            <a:r>
              <a:rPr lang="en-US" altLang="zh-CN" dirty="0" smtClean="0">
                <a:solidFill>
                  <a:srgbClr val="000000"/>
                </a:solidFill>
                <a:latin typeface="Times New Roman" pitchFamily="18" charset="0"/>
                <a:cs typeface="Times New Roman" pitchFamily="18" charset="0"/>
              </a:rPr>
              <a:t> </a:t>
            </a:r>
            <a:r>
              <a:rPr lang="en-US" altLang="zh-CN" dirty="0" smtClean="0">
                <a:solidFill>
                  <a:prstClr val="black"/>
                </a:solidFill>
                <a:latin typeface="Times New Roman" pitchFamily="18" charset="0"/>
                <a:cs typeface="Times New Roman" pitchFamily="18" charset="0"/>
              </a:rPr>
              <a:t>Java</a:t>
            </a:r>
            <a:r>
              <a:rPr lang="zh-CN" altLang="en-US" dirty="0" smtClean="0">
                <a:solidFill>
                  <a:prstClr val="black"/>
                </a:solidFill>
                <a:latin typeface="Times New Roman" pitchFamily="18" charset="0"/>
                <a:cs typeface="Times New Roman" pitchFamily="18" charset="0"/>
              </a:rPr>
              <a:t>类和配置文件           </a:t>
            </a:r>
            <a:r>
              <a:rPr lang="en-US" altLang="zh-CN" dirty="0" smtClean="0">
                <a:solidFill>
                  <a:prstClr val="black"/>
                </a:solidFill>
                <a:latin typeface="Times New Roman" pitchFamily="18" charset="0"/>
                <a:cs typeface="Times New Roman" pitchFamily="18" charset="0"/>
              </a:rPr>
              <a:t>b</a:t>
            </a:r>
            <a:r>
              <a:rPr lang="zh-CN" altLang="en-US" dirty="0" smtClean="0">
                <a:solidFill>
                  <a:prstClr val="black"/>
                </a:solidFill>
                <a:latin typeface="Times New Roman" pitchFamily="18" charset="0"/>
                <a:cs typeface="Times New Roman" pitchFamily="18" charset="0"/>
              </a:rPr>
              <a:t>）视图目录下的各</a:t>
            </a:r>
            <a:r>
              <a:rPr lang="en-US" altLang="zh-CN" dirty="0" err="1" smtClean="0">
                <a:solidFill>
                  <a:prstClr val="black"/>
                </a:solidFill>
                <a:latin typeface="Times New Roman" pitchFamily="18" charset="0"/>
                <a:cs typeface="Times New Roman" pitchFamily="18" charset="0"/>
              </a:rPr>
              <a:t>jsp</a:t>
            </a:r>
            <a:r>
              <a:rPr lang="zh-CN" altLang="en-US" dirty="0" smtClean="0">
                <a:solidFill>
                  <a:prstClr val="black"/>
                </a:solidFill>
                <a:latin typeface="Times New Roman" pitchFamily="18" charset="0"/>
                <a:cs typeface="Times New Roman" pitchFamily="18" charset="0"/>
              </a:rPr>
              <a:t>与</a:t>
            </a:r>
            <a:r>
              <a:rPr lang="en-US" altLang="zh-CN" dirty="0" smtClean="0">
                <a:solidFill>
                  <a:prstClr val="black"/>
                </a:solidFill>
                <a:latin typeface="Times New Roman" pitchFamily="18" charset="0"/>
                <a:cs typeface="Times New Roman" pitchFamily="18" charset="0"/>
              </a:rPr>
              <a:t>web.xml</a:t>
            </a:r>
            <a:r>
              <a:rPr lang="zh-CN" altLang="en-US" dirty="0" smtClean="0">
                <a:solidFill>
                  <a:prstClr val="black"/>
                </a:solidFill>
                <a:latin typeface="Times New Roman" pitchFamily="18" charset="0"/>
                <a:cs typeface="Times New Roman" pitchFamily="18" charset="0"/>
              </a:rPr>
              <a:t>文件</a:t>
            </a:r>
            <a:endParaRPr lang="en-US" altLang="zh-CN" dirty="0" smtClean="0">
              <a:solidFill>
                <a:prstClr val="black"/>
              </a:solidFill>
              <a:latin typeface="Times New Roman" pitchFamily="18" charset="0"/>
              <a:cs typeface="Times New Roman" pitchFamily="18" charset="0"/>
            </a:endParaRPr>
          </a:p>
          <a:p>
            <a:pPr fontAlgn="base">
              <a:spcBef>
                <a:spcPct val="0"/>
              </a:spcBef>
              <a:spcAft>
                <a:spcPct val="0"/>
              </a:spcAft>
            </a:pPr>
            <a:endParaRPr lang="en-US" altLang="zh-CN" dirty="0">
              <a:solidFill>
                <a:prstClr val="black"/>
              </a:solidFill>
              <a:latin typeface="Times New Roman" pitchFamily="18" charset="0"/>
              <a:cs typeface="Times New Roman" pitchFamily="18" charset="0"/>
            </a:endParaRPr>
          </a:p>
          <a:p>
            <a:pPr fontAlgn="base">
              <a:spcBef>
                <a:spcPct val="0"/>
              </a:spcBef>
              <a:spcAft>
                <a:spcPct val="0"/>
              </a:spcAft>
            </a:pPr>
            <a:r>
              <a:rPr lang="zh-CN" altLang="en-US" sz="3200" b="1" dirty="0" smtClean="0">
                <a:solidFill>
                  <a:srgbClr val="0000FF"/>
                </a:solidFill>
                <a:latin typeface="Arial" pitchFamily="34" charset="0"/>
                <a:cs typeface="Times New Roman" pitchFamily="18" charset="0"/>
              </a:rPr>
              <a:t> </a:t>
            </a:r>
            <a:r>
              <a:rPr lang="zh-CN" altLang="en-US" sz="3200" b="1" dirty="0" smtClean="0">
                <a:solidFill>
                  <a:srgbClr val="FF0000"/>
                </a:solidFill>
                <a:latin typeface="Arial" pitchFamily="34" charset="0"/>
                <a:cs typeface="Times New Roman" pitchFamily="18" charset="0"/>
              </a:rPr>
              <a:t>现要求：</a:t>
            </a:r>
            <a:r>
              <a:rPr lang="zh-CN" altLang="en-US" sz="2800" b="1" dirty="0" smtClean="0">
                <a:solidFill>
                  <a:srgbClr val="0000FF"/>
                </a:solidFill>
                <a:latin typeface="Arial" pitchFamily="34" charset="0"/>
                <a:cs typeface="Times New Roman" pitchFamily="18" charset="0"/>
              </a:rPr>
              <a:t>不需要配置文件，对</a:t>
            </a:r>
            <a:r>
              <a:rPr lang="en-US" altLang="zh-CN" sz="2800" b="1" dirty="0" smtClean="0">
                <a:solidFill>
                  <a:srgbClr val="0000FF"/>
                </a:solidFill>
                <a:latin typeface="Arial" pitchFamily="34" charset="0"/>
                <a:cs typeface="Times New Roman" pitchFamily="18" charset="0"/>
              </a:rPr>
              <a:t>Action</a:t>
            </a:r>
            <a:r>
              <a:rPr lang="zh-CN" altLang="en-US" sz="2800" b="1" dirty="0" smtClean="0">
                <a:solidFill>
                  <a:srgbClr val="0000FF"/>
                </a:solidFill>
                <a:latin typeface="Arial" pitchFamily="34" charset="0"/>
                <a:cs typeface="Times New Roman" pitchFamily="18" charset="0"/>
              </a:rPr>
              <a:t>的配置，在源代码中直接给出。</a:t>
            </a:r>
            <a:endParaRPr lang="en-US" altLang="zh-CN" sz="2800" b="1" dirty="0">
              <a:solidFill>
                <a:srgbClr val="0000FF"/>
              </a:solidFill>
              <a:latin typeface="Times New Roman" pitchFamily="18" charset="0"/>
              <a:cs typeface="Times New Roman" pitchFamily="18" charset="0"/>
            </a:endParaRPr>
          </a:p>
        </p:txBody>
      </p:sp>
      <p:cxnSp>
        <p:nvCxnSpPr>
          <p:cNvPr id="7" name="直接连接符 6"/>
          <p:cNvCxnSpPr/>
          <p:nvPr/>
        </p:nvCxnSpPr>
        <p:spPr>
          <a:xfrm>
            <a:off x="0" y="692696"/>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043608" y="4577804"/>
            <a:ext cx="2376264" cy="64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TextBox 7"/>
          <p:cNvSpPr txBox="1"/>
          <p:nvPr/>
        </p:nvSpPr>
        <p:spPr>
          <a:xfrm>
            <a:off x="107504" y="908720"/>
            <a:ext cx="4464496" cy="523220"/>
          </a:xfrm>
          <a:prstGeom prst="rect">
            <a:avLst/>
          </a:prstGeom>
          <a:noFill/>
        </p:spPr>
        <p:txBody>
          <a:bodyPr wrap="square" rtlCol="0">
            <a:spAutoFit/>
          </a:bodyPr>
          <a:lstStyle/>
          <a:p>
            <a:r>
              <a:rPr lang="zh-CN" altLang="en-US" sz="2800" b="1" dirty="0" smtClean="0">
                <a:solidFill>
                  <a:srgbClr val="0000FF"/>
                </a:solidFill>
              </a:rPr>
              <a:t>在例</a:t>
            </a:r>
            <a:r>
              <a:rPr lang="en-US" altLang="zh-CN" sz="2800" b="1" dirty="0" smtClean="0">
                <a:solidFill>
                  <a:srgbClr val="0000FF"/>
                </a:solidFill>
              </a:rPr>
              <a:t>3-2</a:t>
            </a:r>
            <a:r>
              <a:rPr lang="zh-CN" altLang="en-US" sz="2800" b="1" dirty="0" smtClean="0">
                <a:solidFill>
                  <a:srgbClr val="0000FF"/>
                </a:solidFill>
              </a:rPr>
              <a:t>中已经给出的结构：</a:t>
            </a:r>
            <a:endParaRPr lang="zh-CN" altLang="en-US" sz="2800" b="1" dirty="0">
              <a:solidFill>
                <a:srgbClr val="0000FF"/>
              </a:solidFill>
            </a:endParaRPr>
          </a:p>
        </p:txBody>
      </p:sp>
    </p:spTree>
    <p:extLst>
      <p:ext uri="{BB962C8B-B14F-4D97-AF65-F5344CB8AC3E}">
        <p14:creationId xmlns:p14="http://schemas.microsoft.com/office/powerpoint/2010/main" val="31476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5937523"/>
          </a:xfrm>
        </p:spPr>
        <p:txBody>
          <a:bodyPr>
            <a:normAutofit fontScale="92500" lnSpcReduction="10000"/>
          </a:bodyPr>
          <a:lstStyle/>
          <a:p>
            <a:pPr marL="0" indent="0">
              <a:buNone/>
            </a:pPr>
            <a:r>
              <a:rPr lang="zh-CN" altLang="en-US" sz="3900" b="1" dirty="0" smtClean="0">
                <a:solidFill>
                  <a:srgbClr val="FF0000"/>
                </a:solidFill>
              </a:rPr>
              <a:t>实现过程</a:t>
            </a:r>
            <a:endParaRPr lang="en-US" altLang="zh-CN" sz="3900" b="1" dirty="0" smtClean="0">
              <a:solidFill>
                <a:srgbClr val="FF0000"/>
              </a:solidFill>
            </a:endParaRPr>
          </a:p>
          <a:p>
            <a:pPr marL="0" indent="0">
              <a:buNone/>
            </a:pPr>
            <a:r>
              <a:rPr lang="en-US" altLang="zh-CN" b="1" dirty="0" smtClean="0">
                <a:solidFill>
                  <a:srgbClr val="FF0000"/>
                </a:solidFill>
              </a:rPr>
              <a:t>【</a:t>
            </a:r>
            <a:r>
              <a:rPr lang="zh-CN" altLang="en-US" b="1" dirty="0">
                <a:solidFill>
                  <a:srgbClr val="FF0000"/>
                </a:solidFill>
              </a:rPr>
              <a:t>分析与设计</a:t>
            </a:r>
            <a:r>
              <a:rPr lang="en-US" altLang="zh-CN" b="1" dirty="0" smtClean="0">
                <a:solidFill>
                  <a:srgbClr val="FF0000"/>
                </a:solidFill>
              </a:rPr>
              <a:t>】</a:t>
            </a:r>
          </a:p>
          <a:p>
            <a:pPr marL="0" indent="0">
              <a:buNone/>
            </a:pPr>
            <a:r>
              <a:rPr lang="en-US" altLang="zh-CN" b="1" dirty="0"/>
              <a:t> </a:t>
            </a:r>
            <a:r>
              <a:rPr lang="en-US" altLang="zh-CN" b="1" dirty="0" smtClean="0"/>
              <a:t>         </a:t>
            </a:r>
            <a:r>
              <a:rPr lang="zh-CN" altLang="en-US" b="1" dirty="0" smtClean="0"/>
              <a:t>本</a:t>
            </a:r>
            <a:r>
              <a:rPr lang="zh-CN" altLang="en-US" b="1" dirty="0"/>
              <a:t>案例采用注释配置</a:t>
            </a:r>
            <a:r>
              <a:rPr lang="zh-CN" altLang="en-US" b="1" dirty="0" smtClean="0"/>
              <a:t>，要</a:t>
            </a:r>
            <a:r>
              <a:rPr lang="zh-CN" altLang="en-US" b="1" dirty="0"/>
              <a:t>重新设计</a:t>
            </a:r>
            <a:r>
              <a:rPr lang="en-US" altLang="zh-CN" b="1" dirty="0"/>
              <a:t>Action</a:t>
            </a:r>
            <a:r>
              <a:rPr lang="zh-CN" altLang="en-US" b="1" dirty="0"/>
              <a:t>，在</a:t>
            </a:r>
            <a:r>
              <a:rPr lang="en-US" altLang="zh-CN" b="1" dirty="0"/>
              <a:t>Action</a:t>
            </a:r>
            <a:r>
              <a:rPr lang="zh-CN" altLang="en-US" b="1" dirty="0"/>
              <a:t>类的实现代码中给出配置注释</a:t>
            </a:r>
            <a:r>
              <a:rPr lang="zh-CN" altLang="en-US" b="1" dirty="0" smtClean="0"/>
              <a:t>。</a:t>
            </a:r>
            <a:endParaRPr lang="en-US" altLang="zh-CN" b="1" dirty="0" smtClean="0"/>
          </a:p>
          <a:p>
            <a:pPr marL="0" indent="0">
              <a:buNone/>
            </a:pPr>
            <a:endParaRPr lang="zh-CN" altLang="en-US" b="1" dirty="0"/>
          </a:p>
          <a:p>
            <a:pPr marL="0" indent="0">
              <a:buNone/>
            </a:pPr>
            <a:r>
              <a:rPr lang="en-US" altLang="zh-CN" b="1" dirty="0">
                <a:solidFill>
                  <a:srgbClr val="FF0000"/>
                </a:solidFill>
              </a:rPr>
              <a:t>【</a:t>
            </a:r>
            <a:r>
              <a:rPr lang="zh-CN" altLang="en-US" b="1" dirty="0">
                <a:solidFill>
                  <a:srgbClr val="FF0000"/>
                </a:solidFill>
              </a:rPr>
              <a:t>新的实现</a:t>
            </a:r>
            <a:r>
              <a:rPr lang="en-US" altLang="zh-CN" b="1" dirty="0" smtClean="0">
                <a:solidFill>
                  <a:srgbClr val="FF0000"/>
                </a:solidFill>
              </a:rPr>
              <a:t>】</a:t>
            </a:r>
          </a:p>
          <a:p>
            <a:pPr marL="0" indent="0">
              <a:buNone/>
            </a:pPr>
            <a:r>
              <a:rPr lang="en-US" altLang="zh-CN" b="1" dirty="0"/>
              <a:t> </a:t>
            </a:r>
            <a:r>
              <a:rPr lang="en-US" altLang="zh-CN" b="1" dirty="0" smtClean="0"/>
              <a:t>       </a:t>
            </a:r>
            <a:r>
              <a:rPr lang="zh-CN" altLang="en-US" b="1" dirty="0" smtClean="0"/>
              <a:t>重新</a:t>
            </a:r>
            <a:r>
              <a:rPr lang="zh-CN" altLang="en-US" b="1" dirty="0"/>
              <a:t>设计</a:t>
            </a:r>
            <a:r>
              <a:rPr lang="en-US" altLang="zh-CN" b="1" dirty="0"/>
              <a:t>Action</a:t>
            </a:r>
            <a:r>
              <a:rPr lang="zh-CN" altLang="en-US" b="1" dirty="0"/>
              <a:t>，在该</a:t>
            </a:r>
            <a:r>
              <a:rPr lang="en-US" altLang="zh-CN" b="1" dirty="0"/>
              <a:t>Action</a:t>
            </a:r>
            <a:r>
              <a:rPr lang="zh-CN" altLang="en-US" b="1" dirty="0"/>
              <a:t>中给出注释</a:t>
            </a:r>
            <a:r>
              <a:rPr lang="zh-CN" altLang="en-US" b="1" dirty="0" smtClean="0"/>
              <a:t>配置即可。</a:t>
            </a:r>
            <a:endParaRPr lang="en-US" altLang="zh-CN" b="1" dirty="0" smtClean="0"/>
          </a:p>
          <a:p>
            <a:pPr marL="0" indent="0">
              <a:buNone/>
            </a:pPr>
            <a:r>
              <a:rPr lang="en-US" altLang="zh-CN" b="1" dirty="0"/>
              <a:t> </a:t>
            </a:r>
            <a:r>
              <a:rPr lang="en-US" altLang="zh-CN" b="1" dirty="0" smtClean="0"/>
              <a:t>   </a:t>
            </a:r>
            <a:r>
              <a:rPr lang="en-US" altLang="zh-CN" b="1" dirty="0" smtClean="0">
                <a:hlinkClick r:id="rId2" action="ppaction://hlinkfile"/>
              </a:rPr>
              <a:t>《</a:t>
            </a:r>
            <a:r>
              <a:rPr lang="zh-CN" altLang="en-US" b="1" dirty="0" smtClean="0">
                <a:hlinkClick r:id="rId2" action="ppaction://hlinkfile"/>
              </a:rPr>
              <a:t>源代码</a:t>
            </a:r>
            <a:r>
              <a:rPr lang="en-US" altLang="zh-CN" b="1" dirty="0" smtClean="0">
                <a:hlinkClick r:id="rId2" action="ppaction://hlinkfile"/>
              </a:rPr>
              <a:t>》</a:t>
            </a:r>
            <a:endParaRPr lang="zh-CN" altLang="en-US" b="1" dirty="0"/>
          </a:p>
          <a:p>
            <a:pPr marL="0" indent="0">
              <a:buNone/>
            </a:pPr>
            <a:endParaRPr lang="en-US" altLang="zh-CN" dirty="0" smtClean="0"/>
          </a:p>
          <a:p>
            <a:pPr marL="0" indent="0">
              <a:buNone/>
            </a:pPr>
            <a:r>
              <a:rPr lang="en-US" altLang="zh-CN" b="1" dirty="0" smtClean="0">
                <a:solidFill>
                  <a:srgbClr val="FF0000"/>
                </a:solidFill>
              </a:rPr>
              <a:t>【</a:t>
            </a:r>
            <a:r>
              <a:rPr lang="zh-CN" altLang="en-US" b="1" dirty="0" smtClean="0">
                <a:solidFill>
                  <a:srgbClr val="FF0000"/>
                </a:solidFill>
              </a:rPr>
              <a:t>提交页面与显示页面都不需要修改</a:t>
            </a:r>
            <a:r>
              <a:rPr lang="en-US" altLang="zh-CN" b="1" dirty="0" smtClean="0">
                <a:solidFill>
                  <a:srgbClr val="FF0000"/>
                </a:solidFill>
              </a:rPr>
              <a:t>】</a:t>
            </a:r>
            <a:endParaRPr lang="zh-CN" altLang="en-US" b="1" dirty="0">
              <a:solidFill>
                <a:srgbClr val="FF0000"/>
              </a:solidFill>
            </a:endParaRPr>
          </a:p>
        </p:txBody>
      </p:sp>
      <p:cxnSp>
        <p:nvCxnSpPr>
          <p:cNvPr id="4" name="直接连接符 3"/>
          <p:cNvCxnSpPr/>
          <p:nvPr/>
        </p:nvCxnSpPr>
        <p:spPr>
          <a:xfrm>
            <a:off x="0" y="692696"/>
            <a:ext cx="9144000"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51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1070</Words>
  <Application>Microsoft Office PowerPoint</Application>
  <PresentationFormat>全屏显示(4:3)</PresentationFormat>
  <Paragraphs>95</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Office 主题</vt:lpstr>
      <vt:lpstr>Picture</vt:lpstr>
      <vt:lpstr>Struts2第3次实验题目</vt:lpstr>
      <vt:lpstr>实验题目</vt:lpstr>
      <vt:lpstr>基于注解的Action配置</vt:lpstr>
      <vt:lpstr>PowerPoint 演示文稿</vt:lpstr>
      <vt:lpstr>PowerPoint 演示文稿</vt:lpstr>
      <vt:lpstr>PowerPoint 演示文稿</vt:lpstr>
      <vt:lpstr>6 案例     ——基于注解配置用户注册与登录系统的开发</vt:lpstr>
      <vt:lpstr>PowerPoint 演示文稿</vt:lpstr>
      <vt:lpstr>PowerPoint 演示文稿</vt:lpstr>
      <vt:lpstr>PowerPoint 演示文稿</vt:lpstr>
      <vt:lpstr>PowerPoint 演示文稿</vt:lpstr>
      <vt:lpstr>重点知识内容</vt:lpstr>
      <vt:lpstr>重做作业——采用注释配置以及多方法配置实现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Struts2第3次实验题目</dc:title>
  <dc:creator>lenovo</dc:creator>
  <cp:lastModifiedBy>lenovo</cp:lastModifiedBy>
  <cp:revision>3</cp:revision>
  <dcterms:created xsi:type="dcterms:W3CDTF">2016-10-19T01:22:28Z</dcterms:created>
  <dcterms:modified xsi:type="dcterms:W3CDTF">2016-10-19T01:31:06Z</dcterms:modified>
</cp:coreProperties>
</file>