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99" r:id="rId2"/>
    <p:sldId id="768" r:id="rId3"/>
    <p:sldId id="769" r:id="rId4"/>
    <p:sldId id="770" r:id="rId5"/>
    <p:sldId id="771" r:id="rId6"/>
    <p:sldId id="772" r:id="rId7"/>
    <p:sldId id="787" r:id="rId8"/>
    <p:sldId id="779" r:id="rId9"/>
    <p:sldId id="781" r:id="rId10"/>
    <p:sldId id="782" r:id="rId11"/>
    <p:sldId id="784" r:id="rId12"/>
    <p:sldId id="785" r:id="rId13"/>
    <p:sldId id="786" r:id="rId14"/>
    <p:sldId id="783" r:id="rId15"/>
    <p:sldId id="777" r:id="rId16"/>
    <p:sldId id="406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0A7BF8-57F5-4B41-AFC5-FA94C077F3BC}">
          <p14:sldIdLst>
            <p14:sldId id="499"/>
            <p14:sldId id="768"/>
            <p14:sldId id="769"/>
            <p14:sldId id="770"/>
            <p14:sldId id="771"/>
            <p14:sldId id="772"/>
            <p14:sldId id="787"/>
            <p14:sldId id="779"/>
            <p14:sldId id="781"/>
            <p14:sldId id="782"/>
            <p14:sldId id="784"/>
            <p14:sldId id="785"/>
            <p14:sldId id="786"/>
            <p14:sldId id="783"/>
            <p14:sldId id="777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Fan" initials="L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CC"/>
    <a:srgbClr val="846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707" autoAdjust="0"/>
  </p:normalViewPr>
  <p:slideViewPr>
    <p:cSldViewPr>
      <p:cViewPr varScale="1">
        <p:scale>
          <a:sx n="116" d="100"/>
          <a:sy n="116" d="100"/>
        </p:scale>
        <p:origin x="1272" y="108"/>
      </p:cViewPr>
      <p:guideLst>
        <p:guide orient="horz" pos="216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55FF8-04FF-4876-BA6D-92ED66233192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4F5A-1DE8-4C5C-8087-EF919F21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8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31F6-CDA6-49CD-8EC2-9BDA7E75EE94}" type="slidenum">
              <a:rPr lang="zh-CN" altLang="zh-CN" smtClean="0"/>
              <a:t>‹#›</a:t>
            </a:fld>
            <a:endParaRPr lang="zh-CN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F3D-0961-4A32-9554-485F9A0A5AC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81AE-A998-4061-A34F-9D2368C8158B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A8609-5549-45BB-A03A-878D9AA7715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2B8-8E78-4134-AE6B-5C160C913838}" type="slidenum">
              <a:rPr lang="zh-CN" altLang="zh-CN" smtClean="0"/>
              <a:t>‹#›</a:t>
            </a:fld>
            <a:endParaRPr lang="zh-CN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3D91-2A3A-44AF-81BC-2B492F435714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F73F-85D9-4587-B3A1-DB2AA4C550C7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CB2C-F050-4654-84EE-D39A3111FF6D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7CB4DF-89BD-4DA0-AD8F-ECDF8342B876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E154-7C40-4632-99D1-C753EF0BFCBD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684C13-CE13-4D28-82E1-BBFC4E6DE852}" type="slidenum">
              <a:rPr lang="zh-CN" altLang="zh-CN" smtClean="0"/>
              <a:t>‹#›</a:t>
            </a:fld>
            <a:endParaRPr lang="zh-CN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.png"/><Relationship Id="rId4" Type="http://schemas.openxmlformats.org/officeDocument/2006/relationships/image" Target="../media/image4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053CBF-3932-45FF-8285-EE5146085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E751C04-BEA6-446B-A678-9C74819EB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625A013-D9BE-43C4-AF21-6F2B003EFB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875715-EC2E-457F-851D-F6C817685F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7E41CC6-0C83-40EE-80BB-79394D9E9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0603498-5DFE-4D26-BFB5-C9269C9BD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C38D3CD-32C5-4617-2EAD-5FE57F04A6E9}"/>
              </a:ext>
            </a:extLst>
          </p:cNvPr>
          <p:cNvSpPr/>
          <p:nvPr/>
        </p:nvSpPr>
        <p:spPr>
          <a:xfrm>
            <a:off x="467544" y="2478719"/>
            <a:ext cx="7920880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3200" b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A Statistical Framework for </a:t>
            </a:r>
            <a:r>
              <a:rPr lang="en-US" altLang="zh-CN" sz="3200" b="1" dirty="0" smtClean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Low-</a:t>
            </a:r>
            <a:r>
              <a:rPr lang="en-US" altLang="zh-CN" sz="3200" b="1" dirty="0" err="1" smtClean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bitwidth</a:t>
            </a:r>
            <a:r>
              <a:rPr lang="en-US" altLang="zh-CN" sz="3200" b="1" dirty="0" smtClean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 </a:t>
            </a:r>
            <a:r>
              <a:rPr lang="en-US" altLang="zh-CN" sz="3200" b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Training </a:t>
            </a:r>
            <a:r>
              <a:rPr lang="en-US" altLang="zh-CN" sz="3200" b="1" dirty="0" smtClean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of Deep </a:t>
            </a:r>
            <a:r>
              <a:rPr lang="en-US" altLang="zh-CN" sz="3200" b="1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Neural Networks</a:t>
            </a:r>
            <a:endParaRPr lang="en-US" altLang="zh-CN" sz="3200" b="1" kern="12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51C41C1-F3C7-A095-8124-84B67705EB6D}"/>
              </a:ext>
            </a:extLst>
          </p:cNvPr>
          <p:cNvSpPr/>
          <p:nvPr/>
        </p:nvSpPr>
        <p:spPr>
          <a:xfrm>
            <a:off x="5652120" y="5877272"/>
            <a:ext cx="1800200" cy="762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smtClean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2023-5-14</a:t>
            </a:r>
            <a:endParaRPr lang="en-GB" altLang="zh-CN" sz="17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CMU Typewriter Text Variable Wi" panose="02000603000000000000" pitchFamily="2" charset="0"/>
                <a:ea typeface="CMU Typewriter Text Variable Wi" panose="02000603000000000000" pitchFamily="2" charset="0"/>
                <a:cs typeface="CMU Typewriter Text Variable Wi" panose="02000603000000000000" pitchFamily="2" charset="0"/>
              </a:rPr>
              <a:t>李帆</a:t>
            </a:r>
            <a:endParaRPr lang="en-US" altLang="zh-CN" sz="1700" dirty="0">
              <a:latin typeface="CMU Typewriter Text Variable Wi" panose="02000603000000000000" pitchFamily="2" charset="0"/>
              <a:ea typeface="CMU Typewriter Text Variable Wi" panose="02000603000000000000" pitchFamily="2" charset="0"/>
              <a:cs typeface="CMU Typewriter Text Variable Wi" panose="02000603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B63ACBA3-DEFD-4C6D-BBA0-64468FA99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2F7819D-2B89-4D80-A1C3-8B318116B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7065990-2350-41B3-858B-20EF8744F2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8DA7EC7-CAA0-4665-AA29-BFBA806EC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1132A14-489F-4CED-B626-2A1711C987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57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10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576887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/>
              <a:t>Fully Quantized </a:t>
            </a:r>
            <a:r>
              <a:rPr lang="nl-NL" altLang="zh-CN" dirty="0" smtClean="0"/>
              <a:t>Training with </a:t>
            </a:r>
            <a:r>
              <a:rPr lang="nl-NL" altLang="zh-CN" dirty="0"/>
              <a:t>Per-tensor Quantizer</a:t>
            </a:r>
            <a:br>
              <a:rPr lang="nl-NL" altLang="zh-CN" dirty="0"/>
            </a:b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51520" y="876583"/>
                <a:ext cx="684076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nl-NL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Per-tensor Quantizer </a:t>
                </a:r>
                <a:endParaRPr lang="en-US" altLang="zh-CN" sz="1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SR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𝐇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SR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⌈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⌉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with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prob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 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−⌊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⌊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⌋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otherwise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76583"/>
                <a:ext cx="6840760" cy="1365374"/>
              </a:xfrm>
              <a:prstGeom prst="rect">
                <a:avLst/>
              </a:prstGeom>
              <a:blipFill rotWithShape="0">
                <a:blip r:embed="rId2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51520" y="533892"/>
            <a:ext cx="6120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adopted in existing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INT8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approaches.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15558" y="2276872"/>
                <a:ext cx="8504914" cy="2924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Quantizer</a:t>
                </a: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  <a:endParaRPr lang="zh-CN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Var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𝐇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Var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SR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⁡(⋅)∣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𝐇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gradient variance is bounded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Var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𝚯</m:t>
                              </m:r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Var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𝚯</m:t>
                              </m:r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ˆ"/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𝐇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∥"/>
                                  <m:endChr m:val="∥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gives us some insight on the impact of gradient </a:t>
                </a:r>
                <a:r>
                  <a:rPr lang="en-US" altLang="zh-CN" sz="1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bitwidth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variance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bitwidth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high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second term is negligible compared with the variance of the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QAT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8" y="2276872"/>
                <a:ext cx="8504914" cy="2924327"/>
              </a:xfrm>
              <a:prstGeom prst="rect">
                <a:avLst/>
              </a:prstGeom>
              <a:blipFill rotWithShape="0">
                <a:blip r:embed="rId3"/>
                <a:stretch>
                  <a:fillRect l="-215" r="-789" b="-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4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11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 smtClean="0"/>
              <a:t>Variance </a:t>
            </a:r>
            <a:r>
              <a:rPr lang="nl-NL" altLang="zh-CN" dirty="0"/>
              <a:t>Reduced Quantizers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26926" y="1388873"/>
                <a:ext cx="7200800" cy="1048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PTQ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 scale matrix and a zero point vector: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𝐒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SR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𝐇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𝐳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𝐳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𝐒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row vector,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𝐳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column vector. 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6" y="1388873"/>
                <a:ext cx="7200800" cy="1048172"/>
              </a:xfrm>
              <a:prstGeom prst="rect">
                <a:avLst/>
              </a:prstGeom>
              <a:blipFill rotWithShape="0">
                <a:blip r:embed="rId2"/>
                <a:stretch>
                  <a:fillRect l="-254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90241" y="441560"/>
            <a:ext cx="7560840" cy="605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to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gradient variance, we propose a new family of gradient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quantizers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smaller variance than existing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PTQ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6926" y="2687900"/>
                <a:ext cx="6624736" cy="1861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this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quantizer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ˆ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∥"/>
                            <m:endChr m:val="∥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𝐒</m:t>
                                        </m:r>
                                      </m:e>
                                      <m:sup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minimized as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lim>
                      </m:limLow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 </m:t>
                      </m:r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∥"/>
                              <m:endChr m:val="∥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14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constraint ensures that the inputs are mapped within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6" y="2687900"/>
                <a:ext cx="6624736" cy="1861985"/>
              </a:xfrm>
              <a:prstGeom prst="rect">
                <a:avLst/>
              </a:prstGeom>
              <a:blipFill rotWithShape="0">
                <a:blip r:embed="rId3"/>
                <a:stretch>
                  <a:fillRect l="-276" b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88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12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/>
              <a:t>Per-sample Quantizer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51520" y="620688"/>
                <a:ext cx="7992888" cy="2685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Motivation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To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addresses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large variation of dynamic range across samples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matrix, where each row is a sample and each column is a feature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𝐒</m:t>
                        </m:r>
                      </m:e>
                      <m:sup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𝐳</m:t>
                            </m:r>
                          </m:e>
                          <m:sup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thought as applying different scale per each sample (row) of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lim>
                    </m:limLow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 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∥"/>
                            <m:endChr m:val="∥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𝐒</m:t>
                                        </m:r>
                                      </m:e>
                                      <m:sup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sz="14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 the optimal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bSup>
                              <m:sSub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sub>
                        </m:sSub>
                      </m:e>
                    </m:d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bSup>
                              <m:sSub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sub>
                        </m:sSub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dynamic range of the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0688"/>
                <a:ext cx="7992888" cy="2685030"/>
              </a:xfrm>
              <a:prstGeom prst="rect">
                <a:avLst/>
              </a:prstGeom>
              <a:blipFill rotWithShape="0">
                <a:blip r:embed="rId2"/>
                <a:stretch>
                  <a:fillRect l="-229" r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51520" y="4149080"/>
                <a:ext cx="6957800" cy="1046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of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PSQ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ˆ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 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ˆ"/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</m:acc>
                              </m:e>
                              <m:sub>
                                <m:sSubSup>
                                  <m:sSubSup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p>
                              <m:sSup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 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bSup>
                              <m:sSubSup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sub>
                        </m:sSub>
                      </m:e>
                    </m:d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PSQ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smaller variance than </a:t>
                </a:r>
                <a:r>
                  <a:rPr lang="en-US" altLang="zh-CN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PTQ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6957800" cy="1046248"/>
              </a:xfrm>
              <a:prstGeom prst="rect">
                <a:avLst/>
              </a:prstGeom>
              <a:blipFill rotWithShape="0">
                <a:blip r:embed="rId3"/>
                <a:stretch>
                  <a:fillRect l="-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339752" y="1052736"/>
                <a:ext cx="1845377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zh-CN" alt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dia</m:t>
                          </m:r>
                          <m:r>
                            <m:rPr>
                              <m:sty m:val="p"/>
                            </m:rP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g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14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400" b="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052736"/>
                <a:ext cx="1845377" cy="322268"/>
              </a:xfrm>
              <a:prstGeom prst="rect">
                <a:avLst/>
              </a:prstGeom>
              <a:blipFill rotWithShape="0"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6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13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/>
              <a:t>Block Householder Quantizer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34888" y="450356"/>
                <a:ext cx="8657592" cy="16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Motivation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Quantization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treats all samples equally, yet often only a few samples (rows) of the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are significant, and the rest waste precious bits to encode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zeros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rows except the first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close to zero. That is,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sSubSup>
                              <m:sSubSup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𝐡</m:t>
                                </m:r>
                              </m:e>
                              <m:sub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en-US" altLang="zh-CN" sz="1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</m:sub>
                        </m:sSub>
                      </m:e>
                    </m:d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≠1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 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∥"/>
                            <m:endChr m:val="∥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ˆ"/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</m:acc>
                              </m:e>
                              <m:sub>
                                <m:sSubSup>
                                  <m:sSubSup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en-US" altLang="zh-CN" sz="1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sz="12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≈0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rows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than the first row carry almost no information,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consume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−1)/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total computation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88" y="450356"/>
                <a:ext cx="8657592" cy="1645643"/>
              </a:xfrm>
              <a:prstGeom prst="rect">
                <a:avLst/>
              </a:prstGeom>
              <a:blipFill rotWithShape="0">
                <a:blip r:embed="rId2"/>
                <a:stretch>
                  <a:fillRect l="-211" r="-211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06472" y="2564904"/>
                <a:ext cx="8729600" cy="3097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utilize the wasted bits in the last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rows,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  <m:sSup>
                      <m:sSup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</m:t>
                        </m:r>
                      </m:e>
                      <m:sup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/∥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  <m:sSubSup>
                      <m:sSubSup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Householder reflection with the normal vector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maps a coordinate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an all-one vector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spreading out the large numbers in the first row evenly into other rows. </a:t>
                </a:r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−1/3</m:t>
                        </m:r>
                      </m:sup>
                    </m:sSub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1/6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−1/3</m:t>
                        </m:r>
                      </m:sup>
                    </m:sSubSup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1/6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has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𝐇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2/3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−1/3</m:t>
                                  </m:r>
                                </m:sup>
                              </m:s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2/3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2/3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rows now reduce the variance, since they alleviate the burden of the first row. </a:t>
                </a:r>
                <a:endPara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comparison, </a:t>
                </a:r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PTQ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variance and </a:t>
                </a:r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PSQ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variance in this special case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72" y="2564904"/>
                <a:ext cx="8729600" cy="3097899"/>
              </a:xfrm>
              <a:prstGeom prst="rect">
                <a:avLst/>
              </a:prstGeom>
              <a:blipFill rotWithShape="0">
                <a:blip r:embed="rId3"/>
                <a:stretch>
                  <a:fillRect l="-70" b="-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987824" y="2924944"/>
                <a:ext cx="2215030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zh-CN" alt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b="1" i="0">
                          <a:latin typeface="Cambria Math" panose="02040503050406030204" pitchFamily="18" charset="0"/>
                        </a:rPr>
                        <m:t>𝐐</m:t>
                      </m:r>
                      <m:func>
                        <m:funcPr>
                          <m:ctrlPr>
                            <a:rPr lang="zh-CN" altLang="en-US" sz="1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400">
                              <a:latin typeface="Cambria Math" panose="02040503050406030204" pitchFamily="18" charset="0"/>
                            </a:rPr>
                            <m:t>dia</m:t>
                          </m:r>
                          <m:r>
                            <m:rPr>
                              <m:sty m:val="p"/>
                            </m:rP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g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1400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14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1400" b="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1400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924944"/>
                <a:ext cx="2215030" cy="322268"/>
              </a:xfrm>
              <a:prstGeom prst="rect">
                <a:avLst/>
              </a:prstGeom>
              <a:blipFill rotWithShape="0"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6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14</a:t>
            </a:fld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1" y="469795"/>
            <a:ext cx="6695728" cy="27432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1" y="3789040"/>
            <a:ext cx="7559824" cy="19378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 smtClean="0"/>
              <a:t>Experiments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51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15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107504" y="33265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Conclusion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FE74840-E91B-CE26-3835-C41C5EDF61E9}"/>
              </a:ext>
            </a:extLst>
          </p:cNvPr>
          <p:cNvSpPr/>
          <p:nvPr/>
        </p:nvSpPr>
        <p:spPr>
          <a:xfrm>
            <a:off x="107564" y="908720"/>
            <a:ext cx="53285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现有研究主要在设计量化方法在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bitwidth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上得到精确的模型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利用量化方法提高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HPO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的优化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q"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ijdelijke aanduiding voor inhoud 10">
            <a:extLst>
              <a:ext uri="{FF2B5EF4-FFF2-40B4-BE49-F238E27FC236}">
                <a16:creationId xmlns:a16="http://schemas.microsoft.com/office/drawing/2014/main" xmlns="" id="{2C7828BB-6A28-4170-99D5-F5299DBA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4904"/>
            <a:ext cx="5292328" cy="2572397"/>
          </a:xfrm>
          <a:prstGeom prst="rect">
            <a:avLst/>
          </a:prstGeom>
        </p:spPr>
      </p:pic>
      <p:sp>
        <p:nvSpPr>
          <p:cNvPr id="8" name="Tijdelijke aanduiding voor tekst 9">
            <a:extLst>
              <a:ext uri="{FF2B5EF4-FFF2-40B4-BE49-F238E27FC236}">
                <a16:creationId xmlns:a16="http://schemas.microsoft.com/office/drawing/2014/main" xmlns="" id="{6B65F4DB-51A1-4294-AF8B-CDF66D56F450}"/>
              </a:ext>
            </a:extLst>
          </p:cNvPr>
          <p:cNvSpPr txBox="1">
            <a:spLocks/>
          </p:cNvSpPr>
          <p:nvPr/>
        </p:nvSpPr>
        <p:spPr>
          <a:xfrm>
            <a:off x="683170" y="4552686"/>
            <a:ext cx="705062" cy="165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8 bits/pixel</a:t>
            </a:r>
            <a:endParaRPr lang="en-US" dirty="0"/>
          </a:p>
        </p:txBody>
      </p:sp>
      <p:sp>
        <p:nvSpPr>
          <p:cNvPr id="9" name="Tijdelijke aanduiding voor tekst 9">
            <a:extLst>
              <a:ext uri="{FF2B5EF4-FFF2-40B4-BE49-F238E27FC236}">
                <a16:creationId xmlns:a16="http://schemas.microsoft.com/office/drawing/2014/main" xmlns="" id="{B49647B6-A7D7-43D1-980E-5E4AE8862BB2}"/>
              </a:ext>
            </a:extLst>
          </p:cNvPr>
          <p:cNvSpPr txBox="1">
            <a:spLocks/>
          </p:cNvSpPr>
          <p:nvPr/>
        </p:nvSpPr>
        <p:spPr>
          <a:xfrm>
            <a:off x="4079997" y="5328802"/>
            <a:ext cx="705062" cy="165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2 bits/pixel</a:t>
            </a:r>
            <a:endParaRPr lang="en-US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xmlns="" id="{96D12DEA-3809-42B4-B912-A70DF7B6B437}"/>
              </a:ext>
            </a:extLst>
          </p:cNvPr>
          <p:cNvSpPr txBox="1">
            <a:spLocks/>
          </p:cNvSpPr>
          <p:nvPr/>
        </p:nvSpPr>
        <p:spPr>
          <a:xfrm>
            <a:off x="2394647" y="4890779"/>
            <a:ext cx="705062" cy="165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4 bits/pixel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053CBF-3932-45FF-8285-EE5146085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E751C04-BEA6-446B-A678-9C74819EB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625A013-D9BE-43C4-AF21-6F2B003EFB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7875715-EC2E-457F-851D-F6C817685F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1CC6-0C83-40EE-80BB-79394D9E9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0603498-5DFE-4D26-BFB5-C9269C9BD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63ACBA3-DEFD-4C6D-BBA0-64468FA99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2F7819D-2B89-4D80-A1C3-8B318116B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7065990-2350-41B3-858B-20EF8744F2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8DA7EC7-CAA0-4665-AA29-BFBA806EC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1132A14-489F-4CED-B626-2A1711C987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1CB27A-C277-4607-998A-CC3F1B966FE5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16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12701F2-6B40-737A-576C-75E224F59D44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2806668"/>
            <a:ext cx="5472608" cy="2304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92D050"/>
                </a:solidFill>
                <a:latin typeface="Lucida Handwriting" panose="03010101010101010101" pitchFamily="66" charset="0"/>
                <a:ea typeface="+mn-ea"/>
                <a:cs typeface="Times New Roman" panose="02020603050405020304" pitchFamily="18" charset="0"/>
              </a:rPr>
              <a:t>Thank you !</a:t>
            </a:r>
            <a:br>
              <a:rPr lang="en-US" altLang="zh-CN" sz="5400" dirty="0">
                <a:solidFill>
                  <a:srgbClr val="92D050"/>
                </a:solidFill>
                <a:latin typeface="Lucida Handwriting" panose="03010101010101010101" pitchFamily="66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5400" dirty="0">
                <a:solidFill>
                  <a:srgbClr val="92D050"/>
                </a:solidFill>
                <a:latin typeface="Lucida Handwriting" panose="03010101010101010101" pitchFamily="66" charset="0"/>
                <a:ea typeface="+mn-ea"/>
                <a:cs typeface="Times New Roman" panose="02020603050405020304" pitchFamily="18" charset="0"/>
              </a:rPr>
              <a:t>Q &amp; A</a:t>
            </a:r>
            <a:endParaRPr lang="zh-CN" altLang="en-US" sz="5400" dirty="0">
              <a:solidFill>
                <a:srgbClr val="92D050"/>
              </a:solidFill>
              <a:latin typeface="Lucida Handwriting" panose="03010101010101010101" pitchFamily="66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2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Why Quantization in </a:t>
            </a:r>
            <a:r>
              <a:rPr lang="en-US" altLang="zh-CN" dirty="0" err="1" smtClean="0"/>
              <a:t>DNN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237124" y="460301"/>
            <a:ext cx="75752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quantization?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is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input values from a large set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(often a continuous set)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values in a smaller set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with a finite number of elements. 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Rounding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truncation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typical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quantization processes.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 5">
                <a:extLst>
                  <a:ext uri="{FF2B5EF4-FFF2-40B4-BE49-F238E27FC236}">
                    <a16:creationId xmlns:a16="http://schemas.microsoft.com/office/drawing/2014/main" xmlns="" id="{99B6857C-DF51-422A-B7D6-EDA46973CC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2092056"/>
                  </p:ext>
                </p:extLst>
              </p:nvPr>
            </p:nvGraphicFramePr>
            <p:xfrm>
              <a:off x="467544" y="1884625"/>
              <a:ext cx="8050188" cy="3922427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1204220">
                      <a:extLst>
                        <a:ext uri="{9D8B030D-6E8A-4147-A177-3AD203B41FA5}">
                          <a16:colId xmlns:a16="http://schemas.microsoft.com/office/drawing/2014/main" xmlns="" val="4232655316"/>
                        </a:ext>
                      </a:extLst>
                    </a:gridCol>
                    <a:gridCol w="208631">
                      <a:extLst>
                        <a:ext uri="{9D8B030D-6E8A-4147-A177-3AD203B41FA5}">
                          <a16:colId xmlns:a16="http://schemas.microsoft.com/office/drawing/2014/main" xmlns="" val="58312780"/>
                        </a:ext>
                      </a:extLst>
                    </a:gridCol>
                    <a:gridCol w="243458">
                      <a:extLst>
                        <a:ext uri="{9D8B030D-6E8A-4147-A177-3AD203B41FA5}">
                          <a16:colId xmlns:a16="http://schemas.microsoft.com/office/drawing/2014/main" xmlns="" val="771171409"/>
                        </a:ext>
                      </a:extLst>
                    </a:gridCol>
                    <a:gridCol w="230644">
                      <a:extLst>
                        <a:ext uri="{9D8B030D-6E8A-4147-A177-3AD203B41FA5}">
                          <a16:colId xmlns:a16="http://schemas.microsoft.com/office/drawing/2014/main" xmlns="" val="3474785399"/>
                        </a:ext>
                      </a:extLst>
                    </a:gridCol>
                    <a:gridCol w="269583">
                      <a:extLst>
                        <a:ext uri="{9D8B030D-6E8A-4147-A177-3AD203B41FA5}">
                          <a16:colId xmlns:a16="http://schemas.microsoft.com/office/drawing/2014/main" xmlns="" val="836967391"/>
                        </a:ext>
                      </a:extLst>
                    </a:gridCol>
                    <a:gridCol w="239186">
                      <a:extLst>
                        <a:ext uri="{9D8B030D-6E8A-4147-A177-3AD203B41FA5}">
                          <a16:colId xmlns:a16="http://schemas.microsoft.com/office/drawing/2014/main" xmlns="" val="1249316210"/>
                        </a:ext>
                      </a:extLst>
                    </a:gridCol>
                    <a:gridCol w="247727">
                      <a:extLst>
                        <a:ext uri="{9D8B030D-6E8A-4147-A177-3AD203B41FA5}">
                          <a16:colId xmlns:a16="http://schemas.microsoft.com/office/drawing/2014/main" xmlns="" val="3896517803"/>
                        </a:ext>
                      </a:extLst>
                    </a:gridCol>
                    <a:gridCol w="243522">
                      <a:extLst>
                        <a:ext uri="{9D8B030D-6E8A-4147-A177-3AD203B41FA5}">
                          <a16:colId xmlns:a16="http://schemas.microsoft.com/office/drawing/2014/main" xmlns="" val="1036836809"/>
                        </a:ext>
                      </a:extLst>
                    </a:gridCol>
                    <a:gridCol w="272626">
                      <a:extLst>
                        <a:ext uri="{9D8B030D-6E8A-4147-A177-3AD203B41FA5}">
                          <a16:colId xmlns:a16="http://schemas.microsoft.com/office/drawing/2014/main" xmlns="" val="465730785"/>
                        </a:ext>
                      </a:extLst>
                    </a:gridCol>
                    <a:gridCol w="290939">
                      <a:extLst>
                        <a:ext uri="{9D8B030D-6E8A-4147-A177-3AD203B41FA5}">
                          <a16:colId xmlns:a16="http://schemas.microsoft.com/office/drawing/2014/main" xmlns="" val="3718764646"/>
                        </a:ext>
                      </a:extLst>
                    </a:gridCol>
                    <a:gridCol w="243458">
                      <a:extLst>
                        <a:ext uri="{9D8B030D-6E8A-4147-A177-3AD203B41FA5}">
                          <a16:colId xmlns:a16="http://schemas.microsoft.com/office/drawing/2014/main" xmlns="" val="3335079167"/>
                        </a:ext>
                      </a:extLst>
                    </a:gridCol>
                    <a:gridCol w="256271">
                      <a:extLst>
                        <a:ext uri="{9D8B030D-6E8A-4147-A177-3AD203B41FA5}">
                          <a16:colId xmlns:a16="http://schemas.microsoft.com/office/drawing/2014/main" xmlns="" val="2096520341"/>
                        </a:ext>
                      </a:extLst>
                    </a:gridCol>
                    <a:gridCol w="277626">
                      <a:extLst>
                        <a:ext uri="{9D8B030D-6E8A-4147-A177-3AD203B41FA5}">
                          <a16:colId xmlns:a16="http://schemas.microsoft.com/office/drawing/2014/main" xmlns="" val="708013599"/>
                        </a:ext>
                      </a:extLst>
                    </a:gridCol>
                    <a:gridCol w="256271">
                      <a:extLst>
                        <a:ext uri="{9D8B030D-6E8A-4147-A177-3AD203B41FA5}">
                          <a16:colId xmlns:a16="http://schemas.microsoft.com/office/drawing/2014/main" xmlns="" val="3997120347"/>
                        </a:ext>
                      </a:extLst>
                    </a:gridCol>
                    <a:gridCol w="256271">
                      <a:extLst>
                        <a:ext uri="{9D8B030D-6E8A-4147-A177-3AD203B41FA5}">
                          <a16:colId xmlns:a16="http://schemas.microsoft.com/office/drawing/2014/main" xmlns="" val="1330200956"/>
                        </a:ext>
                      </a:extLst>
                    </a:gridCol>
                    <a:gridCol w="239186">
                      <a:extLst>
                        <a:ext uri="{9D8B030D-6E8A-4147-A177-3AD203B41FA5}">
                          <a16:colId xmlns:a16="http://schemas.microsoft.com/office/drawing/2014/main" xmlns="" val="2879741642"/>
                        </a:ext>
                      </a:extLst>
                    </a:gridCol>
                    <a:gridCol w="260540">
                      <a:extLst>
                        <a:ext uri="{9D8B030D-6E8A-4147-A177-3AD203B41FA5}">
                          <a16:colId xmlns:a16="http://schemas.microsoft.com/office/drawing/2014/main" xmlns="" val="820366612"/>
                        </a:ext>
                      </a:extLst>
                    </a:gridCol>
                    <a:gridCol w="281897">
                      <a:extLst>
                        <a:ext uri="{9D8B030D-6E8A-4147-A177-3AD203B41FA5}">
                          <a16:colId xmlns:a16="http://schemas.microsoft.com/office/drawing/2014/main" xmlns="" val="2514883553"/>
                        </a:ext>
                      </a:extLst>
                    </a:gridCol>
                    <a:gridCol w="208631">
                      <a:extLst>
                        <a:ext uri="{9D8B030D-6E8A-4147-A177-3AD203B41FA5}">
                          <a16:colId xmlns:a16="http://schemas.microsoft.com/office/drawing/2014/main" xmlns="" val="618802481"/>
                        </a:ext>
                      </a:extLst>
                    </a:gridCol>
                    <a:gridCol w="1083968">
                      <a:extLst>
                        <a:ext uri="{9D8B030D-6E8A-4147-A177-3AD203B41FA5}">
                          <a16:colId xmlns:a16="http://schemas.microsoft.com/office/drawing/2014/main" xmlns="" val="1610149014"/>
                        </a:ext>
                      </a:extLst>
                    </a:gridCol>
                    <a:gridCol w="1235533">
                      <a:extLst>
                        <a:ext uri="{9D8B030D-6E8A-4147-A177-3AD203B41FA5}">
                          <a16:colId xmlns:a16="http://schemas.microsoft.com/office/drawing/2014/main" xmlns="" val="2861830263"/>
                        </a:ext>
                      </a:extLst>
                    </a:gridCol>
                  </a:tblGrid>
                  <a:tr h="445611">
                    <a:tc gridSpan="2">
                      <a:txBody>
                        <a:bodyPr/>
                        <a:lstStyle/>
                        <a:p>
                          <a:r>
                            <a:rPr lang="nl-NL" sz="1200" b="1" dirty="0" err="1"/>
                            <a:t>Number</a:t>
                          </a:r>
                          <a:r>
                            <a:rPr lang="nl-NL" sz="1200" b="1" dirty="0"/>
                            <a:t> formats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l-NL" sz="1200" b="1" dirty="0" err="1"/>
                            <a:t>Dynamic</a:t>
                          </a:r>
                          <a:r>
                            <a:rPr lang="nl-NL" sz="1200" b="1" dirty="0"/>
                            <a:t> Range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l-NL" sz="1200" b="1" dirty="0" err="1"/>
                            <a:t>Relative</a:t>
                          </a:r>
                          <a:r>
                            <a:rPr lang="nl-NL" sz="1200" b="1" dirty="0"/>
                            <a:t> Precision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493395421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8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23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3033785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float32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~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−38</m:t>
                                    </m:r>
                                  </m:sup>
                                </m:sSup>
                                <m:r>
                                  <a:rPr lang="nl-NL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l-NL" sz="1200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nl-NL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nl-NL" sz="12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642567215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8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10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000928308"/>
                      </a:ext>
                    </a:extLst>
                  </a:tr>
                  <a:tr h="445611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tensorfloat32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R>
                          <a:noFill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~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X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X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−38</m:t>
                                    </m:r>
                                  </m:sup>
                                </m:sSup>
                                <m:r>
                                  <a:rPr lang="nl-NL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l-NL" sz="1200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nl-NL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l-NL" sz="12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0.05%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031882440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5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10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T>
                          <a:noFill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03313675"/>
                      </a:ext>
                    </a:extLst>
                  </a:tr>
                  <a:tr h="256757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float16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lang="nl-NL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l-NL" sz="1200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nl-NL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l-NL" sz="12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0.05%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4258740056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8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7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414222058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bfloat16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−38</m:t>
                                    </m:r>
                                  </m:sup>
                                </m:sSup>
                                <m:r>
                                  <a:rPr lang="nl-NL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nl-NL" sz="1200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nl-NL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l-NL" sz="12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0.4%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629640128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 gridSpan="15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15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861577431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integer16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to</m:t>
                                    </m:r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3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nl-NL" sz="12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nl-NL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l-NL" sz="12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557851612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7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847242536"/>
                      </a:ext>
                    </a:extLst>
                  </a:tr>
                  <a:tr h="254635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integer8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l-NL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m:rPr>
                                    <m:sty m:val="p"/>
                                  </m:rPr>
                                  <a:rPr lang="nl-NL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nl-NL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127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nl-NL" sz="12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30100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B6857C-DF51-422A-B7D6-EDA46973CC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2092056"/>
                  </p:ext>
                </p:extLst>
              </p:nvPr>
            </p:nvGraphicFramePr>
            <p:xfrm>
              <a:off x="467544" y="1884625"/>
              <a:ext cx="8050188" cy="3922427"/>
            </p:xfrm>
            <a:graphic>
              <a:graphicData uri="http://schemas.openxmlformats.org/drawingml/2006/table">
                <a:tbl>
                  <a:tblPr firstRow="1">
                    <a:tableStyleId>{2D5ABB26-0587-4C30-8999-92F81FD0307C}</a:tableStyleId>
                  </a:tblPr>
                  <a:tblGrid>
                    <a:gridCol w="12042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32655316"/>
                        </a:ext>
                      </a:extLst>
                    </a:gridCol>
                    <a:gridCol w="2086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8312780"/>
                        </a:ext>
                      </a:extLst>
                    </a:gridCol>
                    <a:gridCol w="24345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71171409"/>
                        </a:ext>
                      </a:extLst>
                    </a:gridCol>
                    <a:gridCol w="2306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74785399"/>
                        </a:ext>
                      </a:extLst>
                    </a:gridCol>
                    <a:gridCol w="2695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36967391"/>
                        </a:ext>
                      </a:extLst>
                    </a:gridCol>
                    <a:gridCol w="2391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49316210"/>
                        </a:ext>
                      </a:extLst>
                    </a:gridCol>
                    <a:gridCol w="2477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96517803"/>
                        </a:ext>
                      </a:extLst>
                    </a:gridCol>
                    <a:gridCol w="24352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36836809"/>
                        </a:ext>
                      </a:extLst>
                    </a:gridCol>
                    <a:gridCol w="2726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65730785"/>
                        </a:ext>
                      </a:extLst>
                    </a:gridCol>
                    <a:gridCol w="2909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18764646"/>
                        </a:ext>
                      </a:extLst>
                    </a:gridCol>
                    <a:gridCol w="24345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35079167"/>
                        </a:ext>
                      </a:extLst>
                    </a:gridCol>
                    <a:gridCol w="2562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96520341"/>
                        </a:ext>
                      </a:extLst>
                    </a:gridCol>
                    <a:gridCol w="2776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08013599"/>
                        </a:ext>
                      </a:extLst>
                    </a:gridCol>
                    <a:gridCol w="2562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97120347"/>
                        </a:ext>
                      </a:extLst>
                    </a:gridCol>
                    <a:gridCol w="2562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30200956"/>
                        </a:ext>
                      </a:extLst>
                    </a:gridCol>
                    <a:gridCol w="2391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79741642"/>
                        </a:ext>
                      </a:extLst>
                    </a:gridCol>
                    <a:gridCol w="2605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20366612"/>
                        </a:ext>
                      </a:extLst>
                    </a:gridCol>
                    <a:gridCol w="281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14883553"/>
                        </a:ext>
                      </a:extLst>
                    </a:gridCol>
                    <a:gridCol w="20863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18802481"/>
                        </a:ext>
                      </a:extLst>
                    </a:gridCol>
                    <a:gridCol w="108396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10149014"/>
                        </a:ext>
                      </a:extLst>
                    </a:gridCol>
                    <a:gridCol w="12355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61830263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r>
                            <a:rPr lang="nl-NL" sz="1200" b="1" dirty="0" err="1"/>
                            <a:t>Number</a:t>
                          </a:r>
                          <a:r>
                            <a:rPr lang="nl-NL" sz="1200" b="1" dirty="0"/>
                            <a:t> formats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l-NL" sz="1200" b="1" dirty="0" err="1"/>
                            <a:t>Dynamic</a:t>
                          </a:r>
                          <a:r>
                            <a:rPr lang="nl-NL" sz="1200" b="1" dirty="0"/>
                            <a:t> Range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nl-NL" sz="1200" b="1" dirty="0" err="1"/>
                            <a:t>Relative</a:t>
                          </a:r>
                          <a:r>
                            <a:rPr lang="nl-NL" sz="1200" b="1" dirty="0"/>
                            <a:t> Precision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933954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8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23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30337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float32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~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8652" t="-266667" r="-114045" b="-10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51232" t="-266667" b="-108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425672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8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10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00928308"/>
                      </a:ext>
                    </a:extLst>
                  </a:tr>
                  <a:tr h="445611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tensorfloat32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R>
                          <a:noFill/>
                        </a:ln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~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X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X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8652" t="-287671" r="-114045" b="-5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51232" t="-287671" b="-505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18824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5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10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T>
                          <a:noFill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03313675"/>
                      </a:ext>
                    </a:extLst>
                  </a:tr>
                  <a:tr h="276416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float16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8652" t="-713043" r="-11404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51232" t="-713043" b="-6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587400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8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7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142220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bfloat16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E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8652" t="-931111" r="-114045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51232" t="-931111" b="-4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296401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 gridSpan="15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15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615774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integer16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8652" t="-1131111" r="-114045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51232" t="-1131111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578516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nl-NL" sz="1200" dirty="0"/>
                            <a:t>7 bits</a:t>
                          </a:r>
                          <a:endParaRPr 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472425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nl-NL" sz="1200" dirty="0"/>
                            <a:t>integer8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S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sz="1200" dirty="0">
                              <a:solidFill>
                                <a:srgbClr val="000000"/>
                              </a:solidFill>
                            </a:rPr>
                            <a:t>M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8652" t="-1331111" r="-114045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51232" t="-1331111" b="-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301001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93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3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Why Quantization in </a:t>
            </a:r>
            <a:r>
              <a:rPr lang="en-US" altLang="zh-CN" dirty="0" err="1" smtClean="0"/>
              <a:t>DNN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xmlns="" id="{BBDF42AB-7ED1-451C-82D9-92E6BEC21FA4}"/>
              </a:ext>
            </a:extLst>
          </p:cNvPr>
          <p:cNvSpPr txBox="1">
            <a:spLocks/>
          </p:cNvSpPr>
          <p:nvPr/>
        </p:nvSpPr>
        <p:spPr>
          <a:xfrm>
            <a:off x="214716" y="4795449"/>
            <a:ext cx="46453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25000"/>
              </a:lnSpc>
              <a:buFont typeface="Wingdings" panose="05000000000000000000" pitchFamily="2" charset="2"/>
              <a:buChar char="q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优点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减小</a:t>
            </a:r>
            <a:r>
              <a:rPr lang="zh-CN" altLang="en-US" dirty="0"/>
              <a:t>模型的</a:t>
            </a:r>
            <a:r>
              <a:rPr lang="nl-NL" dirty="0"/>
              <a:t>size: </a:t>
            </a:r>
            <a:r>
              <a:rPr lang="nl-NL" dirty="0" smtClean="0"/>
              <a:t>4x </a:t>
            </a:r>
            <a:r>
              <a:rPr lang="nl-NL" dirty="0"/>
              <a:t>decrease when using 8-bit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提升模型在</a:t>
            </a:r>
            <a:r>
              <a:rPr lang="nl-NL" dirty="0"/>
              <a:t>cpu/gpu</a:t>
            </a:r>
            <a:r>
              <a:rPr lang="zh-CN" altLang="en-US" dirty="0"/>
              <a:t>等硬件的推理</a:t>
            </a:r>
            <a:r>
              <a:rPr lang="zh-CN" altLang="en-US" dirty="0" smtClean="0"/>
              <a:t>计算效率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减少计算成本</a:t>
            </a:r>
            <a:endParaRPr lang="nl-NL" dirty="0"/>
          </a:p>
        </p:txBody>
      </p:sp>
      <p:sp>
        <p:nvSpPr>
          <p:cNvPr id="3" name="矩形 2"/>
          <p:cNvSpPr/>
          <p:nvPr/>
        </p:nvSpPr>
        <p:spPr>
          <a:xfrm>
            <a:off x="303699" y="3897546"/>
            <a:ext cx="76058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-apple-system"/>
              </a:rPr>
              <a:t>结论</a:t>
            </a:r>
            <a:endParaRPr lang="en-US" altLang="zh-CN" sz="1400" b="1" dirty="0" smtClean="0">
              <a:solidFill>
                <a:srgbClr val="FF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21212"/>
                </a:solidFill>
                <a:latin typeface="-apple-system"/>
              </a:rPr>
              <a:t>图</a:t>
            </a:r>
            <a:r>
              <a:rPr lang="en-US" altLang="zh-CN" sz="1400" dirty="0" smtClean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sz="1400" dirty="0" smtClean="0">
                <a:solidFill>
                  <a:srgbClr val="121212"/>
                </a:solidFill>
                <a:latin typeface="-apple-system"/>
              </a:rPr>
              <a:t>：在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</a:rPr>
              <a:t>Nvidia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</a:rPr>
              <a:t>T4</a:t>
            </a:r>
            <a:r>
              <a:rPr lang="en-US" altLang="zh-CN" sz="14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</a:rPr>
              <a:t>GPU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上</a:t>
            </a:r>
            <a:r>
              <a:rPr lang="en-US" altLang="zh-CN" sz="1400" dirty="0" err="1">
                <a:solidFill>
                  <a:srgbClr val="FF0000"/>
                </a:solidFill>
                <a:latin typeface="-apple-system"/>
              </a:rPr>
              <a:t>INT8</a:t>
            </a: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算力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是</a:t>
            </a: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单精度算力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16</a:t>
            </a: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倍</a:t>
            </a:r>
            <a:r>
              <a:rPr lang="zh-CN" altLang="en-US" sz="1400" dirty="0" smtClean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1400" dirty="0" smtClean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21212"/>
                </a:solidFill>
                <a:latin typeface="-apple-system"/>
              </a:rPr>
              <a:t>图</a:t>
            </a:r>
            <a:r>
              <a:rPr lang="en-US" altLang="zh-CN" sz="1400" dirty="0" smtClean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sz="1400" dirty="0" smtClean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sz="1400" dirty="0" err="1" smtClean="0">
                <a:solidFill>
                  <a:srgbClr val="FF0000"/>
                </a:solidFill>
                <a:latin typeface="-apple-system"/>
              </a:rPr>
              <a:t>FP32</a:t>
            </a:r>
            <a:r>
              <a:rPr lang="en-US" altLang="zh-CN" sz="1400" dirty="0" smtClean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-apple-system"/>
              </a:rPr>
              <a:t>Mult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运算</a:t>
            </a: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能耗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是</a:t>
            </a:r>
            <a:r>
              <a:rPr lang="en-US" altLang="zh-CN" sz="1400" dirty="0" err="1">
                <a:solidFill>
                  <a:srgbClr val="FF0000"/>
                </a:solidFill>
                <a:latin typeface="-apple-system"/>
              </a:rPr>
              <a:t>INT8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-apple-system"/>
              </a:rPr>
              <a:t>Mult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运算的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18.5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倍，芯片占用面积是</a:t>
            </a:r>
            <a:r>
              <a:rPr lang="en-US" altLang="zh-CN" sz="1400" dirty="0" err="1">
                <a:solidFill>
                  <a:srgbClr val="121212"/>
                </a:solidFill>
                <a:latin typeface="-apple-system"/>
              </a:rPr>
              <a:t>INT8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27.3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倍。</a:t>
            </a:r>
            <a:endParaRPr lang="zh-CN" altLang="en-US" sz="1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79512" y="515368"/>
            <a:ext cx="2952328" cy="2697607"/>
            <a:chOff x="1419088" y="214986"/>
            <a:chExt cx="3476948" cy="4102249"/>
          </a:xfrm>
        </p:grpSpPr>
        <p:pic>
          <p:nvPicPr>
            <p:cNvPr id="1032" name="Picture 8" descr="https://www.servethehome.com/wp-content/uploads/2019/09/NVIDIA-Tesla-T4-Specification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088" y="214986"/>
              <a:ext cx="3476948" cy="410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圆角矩形 5"/>
            <p:cNvSpPr/>
            <p:nvPr/>
          </p:nvSpPr>
          <p:spPr>
            <a:xfrm>
              <a:off x="2915816" y="1124744"/>
              <a:ext cx="792088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930647" y="1723080"/>
              <a:ext cx="792088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03848" y="614476"/>
            <a:ext cx="5760640" cy="2545547"/>
            <a:chOff x="5004048" y="957303"/>
            <a:chExt cx="5990056" cy="2577282"/>
          </a:xfrm>
        </p:grpSpPr>
        <p:pic>
          <p:nvPicPr>
            <p:cNvPr id="1034" name="Picture 10" descr="https://raw.githubusercontent.com/PaddlePaddle/PaddleSlim/release/1.0.1/docs/images/algo/quan_table_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957303"/>
              <a:ext cx="5990056" cy="2577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圆角矩形 16"/>
            <p:cNvSpPr/>
            <p:nvPr/>
          </p:nvSpPr>
          <p:spPr>
            <a:xfrm>
              <a:off x="5076056" y="2780928"/>
              <a:ext cx="792088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61398" y="2248026"/>
              <a:ext cx="792088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964488" y="2780928"/>
              <a:ext cx="720080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006433" y="2235099"/>
              <a:ext cx="720080" cy="1440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464734" y="3200178"/>
            <a:ext cx="2226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图</a:t>
            </a:r>
            <a:r>
              <a:rPr lang="en-US" altLang="zh-CN" sz="1200" dirty="0" err="1" smtClean="0"/>
              <a:t>1.NVIDIA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T4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GPU</a:t>
            </a:r>
            <a:r>
              <a:rPr lang="en-US" altLang="zh-CN" sz="1200" dirty="0"/>
              <a:t> </a:t>
            </a:r>
            <a:r>
              <a:rPr lang="zh-CN" altLang="en-US" sz="1200" dirty="0"/>
              <a:t>算力参数</a:t>
            </a:r>
          </a:p>
        </p:txBody>
      </p:sp>
      <p:sp>
        <p:nvSpPr>
          <p:cNvPr id="10" name="矩形 9"/>
          <p:cNvSpPr/>
          <p:nvPr/>
        </p:nvSpPr>
        <p:spPr>
          <a:xfrm>
            <a:off x="5087827" y="3218233"/>
            <a:ext cx="2100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2. </a:t>
            </a:r>
            <a:r>
              <a:rPr lang="zh-CN" altLang="en-US" sz="1200" dirty="0"/>
              <a:t>各种</a:t>
            </a:r>
            <a:r>
              <a:rPr lang="en-US" altLang="zh-CN" sz="1200" dirty="0"/>
              <a:t>Op</a:t>
            </a:r>
            <a:r>
              <a:rPr lang="zh-CN" altLang="en-US" sz="1200" dirty="0"/>
              <a:t>能耗与占用面积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xmlns="" id="{BBDF42AB-7ED1-451C-82D9-92E6BEC21FA4}"/>
              </a:ext>
            </a:extLst>
          </p:cNvPr>
          <p:cNvSpPr txBox="1">
            <a:spLocks/>
          </p:cNvSpPr>
          <p:nvPr/>
        </p:nvSpPr>
        <p:spPr>
          <a:xfrm>
            <a:off x="5796136" y="4795449"/>
            <a:ext cx="201622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25000"/>
              </a:lnSpc>
              <a:buFont typeface="Wingdings" panose="05000000000000000000" pitchFamily="2" charset="2"/>
              <a:buChar char="q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缺点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模型精度损失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50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4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/>
              <a:t>How to quantize?</a:t>
            </a:r>
            <a:endParaRPr lang="en-US" altLang="zh-CN" dirty="0"/>
          </a:p>
        </p:txBody>
      </p:sp>
      <p:sp>
        <p:nvSpPr>
          <p:cNvPr id="14" name="Rechthoek 25">
            <a:extLst>
              <a:ext uri="{FF2B5EF4-FFF2-40B4-BE49-F238E27FC236}">
                <a16:creationId xmlns:a16="http://schemas.microsoft.com/office/drawing/2014/main" xmlns="" id="{D93D721B-05BA-465A-9928-B1C60A196E88}"/>
              </a:ext>
            </a:extLst>
          </p:cNvPr>
          <p:cNvSpPr/>
          <p:nvPr/>
        </p:nvSpPr>
        <p:spPr>
          <a:xfrm>
            <a:off x="971600" y="692696"/>
            <a:ext cx="2088232" cy="33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(uniform)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hthoek 26">
            <a:extLst>
              <a:ext uri="{FF2B5EF4-FFF2-40B4-BE49-F238E27FC236}">
                <a16:creationId xmlns:a16="http://schemas.microsoft.com/office/drawing/2014/main" xmlns="" id="{9AA37985-2BFC-4EAA-AD47-22276BD7A757}"/>
              </a:ext>
            </a:extLst>
          </p:cNvPr>
          <p:cNvSpPr/>
          <p:nvPr/>
        </p:nvSpPr>
        <p:spPr>
          <a:xfrm>
            <a:off x="971600" y="1916832"/>
            <a:ext cx="2088232" cy="33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(non-uniform)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hthoek 27">
            <a:extLst>
              <a:ext uri="{FF2B5EF4-FFF2-40B4-BE49-F238E27FC236}">
                <a16:creationId xmlns:a16="http://schemas.microsoft.com/office/drawing/2014/main" xmlns="" id="{DA37E888-1CF9-476D-A019-4491CBC3BDCC}"/>
              </a:ext>
            </a:extLst>
          </p:cNvPr>
          <p:cNvSpPr/>
          <p:nvPr/>
        </p:nvSpPr>
        <p:spPr>
          <a:xfrm>
            <a:off x="971600" y="3140968"/>
            <a:ext cx="2088232" cy="331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Codebook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hthoek 28">
            <a:extLst>
              <a:ext uri="{FF2B5EF4-FFF2-40B4-BE49-F238E27FC236}">
                <a16:creationId xmlns:a16="http://schemas.microsoft.com/office/drawing/2014/main" xmlns="" id="{F1337FE6-BDBE-4479-91AA-9005F97331BA}"/>
              </a:ext>
            </a:extLst>
          </p:cNvPr>
          <p:cNvSpPr/>
          <p:nvPr/>
        </p:nvSpPr>
        <p:spPr>
          <a:xfrm>
            <a:off x="2546372" y="2348880"/>
            <a:ext cx="1953620" cy="271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Power-of-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hthoek 29">
            <a:extLst>
              <a:ext uri="{FF2B5EF4-FFF2-40B4-BE49-F238E27FC236}">
                <a16:creationId xmlns:a16="http://schemas.microsoft.com/office/drawing/2014/main" xmlns="" id="{2BEF5F57-B0CB-47B7-BA5D-D3F27F7A583A}"/>
              </a:ext>
            </a:extLst>
          </p:cNvPr>
          <p:cNvSpPr/>
          <p:nvPr/>
        </p:nvSpPr>
        <p:spPr>
          <a:xfrm>
            <a:off x="2546372" y="2780928"/>
            <a:ext cx="1953620" cy="271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Logarithmic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hthoek 30">
            <a:extLst>
              <a:ext uri="{FF2B5EF4-FFF2-40B4-BE49-F238E27FC236}">
                <a16:creationId xmlns:a16="http://schemas.microsoft.com/office/drawing/2014/main" xmlns="" id="{1DDA28A3-3551-4776-981A-92691CA8F235}"/>
              </a:ext>
            </a:extLst>
          </p:cNvPr>
          <p:cNvSpPr/>
          <p:nvPr/>
        </p:nvSpPr>
        <p:spPr>
          <a:xfrm>
            <a:off x="2546372" y="1123002"/>
            <a:ext cx="1953620" cy="271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hthoek 31">
            <a:extLst>
              <a:ext uri="{FF2B5EF4-FFF2-40B4-BE49-F238E27FC236}">
                <a16:creationId xmlns:a16="http://schemas.microsoft.com/office/drawing/2014/main" xmlns="" id="{EA1A77EF-DE95-4342-B80B-BE81DE0466DD}"/>
              </a:ext>
            </a:extLst>
          </p:cNvPr>
          <p:cNvSpPr/>
          <p:nvPr/>
        </p:nvSpPr>
        <p:spPr>
          <a:xfrm>
            <a:off x="2546372" y="1515450"/>
            <a:ext cx="1953620" cy="271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Per-tensor/per-</a:t>
            </a:r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Verbindingslijn: gebogen 35">
            <a:extLst>
              <a:ext uri="{FF2B5EF4-FFF2-40B4-BE49-F238E27FC236}">
                <a16:creationId xmlns:a16="http://schemas.microsoft.com/office/drawing/2014/main" xmlns="" id="{30A1D484-1A8F-4887-8B39-2443CC67270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022927" y="1031316"/>
            <a:ext cx="523445" cy="227488"/>
          </a:xfrm>
          <a:prstGeom prst="bentConnector3">
            <a:avLst>
              <a:gd name="adj1" fmla="val -3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Verbindingslijn: gebogen 38">
            <a:extLst>
              <a:ext uri="{FF2B5EF4-FFF2-40B4-BE49-F238E27FC236}">
                <a16:creationId xmlns:a16="http://schemas.microsoft.com/office/drawing/2014/main" xmlns="" id="{EF5E7D94-DC4F-40E3-A269-6EFEEFCB71E2}"/>
              </a:ext>
            </a:extLst>
          </p:cNvPr>
          <p:cNvCxnSpPr>
            <a:cxnSpLocks/>
            <a:stCxn id="14" idx="2"/>
            <a:endCxn id="25" idx="1"/>
          </p:cNvCxnSpPr>
          <p:nvPr/>
        </p:nvCxnSpPr>
        <p:spPr>
          <a:xfrm rot="16200000" flipH="1">
            <a:off x="1967286" y="1072166"/>
            <a:ext cx="627516" cy="530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41">
            <a:extLst>
              <a:ext uri="{FF2B5EF4-FFF2-40B4-BE49-F238E27FC236}">
                <a16:creationId xmlns:a16="http://schemas.microsoft.com/office/drawing/2014/main" xmlns="" id="{FF17F6C7-AF90-46B6-AD48-0FCDB41C40E5}"/>
              </a:ext>
            </a:extLst>
          </p:cNvPr>
          <p:cNvCxnSpPr>
            <a:cxnSpLocks/>
            <a:stCxn id="15" idx="2"/>
            <a:endCxn id="22" idx="1"/>
          </p:cNvCxnSpPr>
          <p:nvPr/>
        </p:nvCxnSpPr>
        <p:spPr>
          <a:xfrm rot="16200000" flipH="1">
            <a:off x="2162639" y="2100949"/>
            <a:ext cx="236810" cy="530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ingslijn: gebogen 44">
            <a:extLst>
              <a:ext uri="{FF2B5EF4-FFF2-40B4-BE49-F238E27FC236}">
                <a16:creationId xmlns:a16="http://schemas.microsoft.com/office/drawing/2014/main" xmlns="" id="{38DF2011-D901-49A8-877A-DDFBFD89508E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946615" y="2316973"/>
            <a:ext cx="668858" cy="530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tekst 4">
                <a:extLst>
                  <a:ext uri="{FF2B5EF4-FFF2-40B4-BE49-F238E27FC236}">
                    <a16:creationId xmlns:a16="http://schemas.microsoft.com/office/drawing/2014/main" xmlns="" id="{85B6AF08-4DF6-4092-AD41-0D72CC856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8152" y="4230380"/>
                <a:ext cx="1863355" cy="83135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175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7055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935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815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09982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299845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49987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699895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nl-NL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𝑄(𝑟)=Int(𝑟/𝑆)−𝑍</a:t>
                </a:r>
              </a:p>
              <a:p>
                <a:pPr fontAlgn="auto"/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l-NL" sz="12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nl-NL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nl-NL" sz="120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m:rPr>
                                <m:sty m:val="p"/>
                              </m:rPr>
                              <a:rPr lang="nl-NL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12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nl-NL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nl-NL" sz="1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nl-NL" sz="120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ijdelijke aanduiding voor teks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B6AF08-4DF6-4092-AD41-0D72CC856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52" y="4230380"/>
                <a:ext cx="1863355" cy="831358"/>
              </a:xfrm>
              <a:prstGeom prst="rect">
                <a:avLst/>
              </a:prstGeom>
              <a:blipFill rotWithShape="0"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59183" y="3769561"/>
            <a:ext cx="4886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mode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Quantization range is symmetric around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ep 82">
            <a:extLst>
              <a:ext uri="{FF2B5EF4-FFF2-40B4-BE49-F238E27FC236}">
                <a16:creationId xmlns:a16="http://schemas.microsoft.com/office/drawing/2014/main" xmlns="" id="{F030521E-92CD-40F3-9808-F7F00FA7D1F2}"/>
              </a:ext>
            </a:extLst>
          </p:cNvPr>
          <p:cNvGrpSpPr/>
          <p:nvPr/>
        </p:nvGrpSpPr>
        <p:grpSpPr>
          <a:xfrm>
            <a:off x="5580112" y="1007200"/>
            <a:ext cx="3135005" cy="1233902"/>
            <a:chOff x="8136274" y="2794836"/>
            <a:chExt cx="4180006" cy="1645203"/>
          </a:xfrm>
        </p:grpSpPr>
        <p:cxnSp>
          <p:nvCxnSpPr>
            <p:cNvPr id="19" name="Rechte verbindingslijn met pijl 65">
              <a:extLst>
                <a:ext uri="{FF2B5EF4-FFF2-40B4-BE49-F238E27FC236}">
                  <a16:creationId xmlns:a16="http://schemas.microsoft.com/office/drawing/2014/main" xmlns="" id="{D81CE173-DB0C-47C9-81FC-C0BD5B86D40A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8294501" y="3133543"/>
              <a:ext cx="578254" cy="83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68">
              <a:extLst>
                <a:ext uri="{FF2B5EF4-FFF2-40B4-BE49-F238E27FC236}">
                  <a16:creationId xmlns:a16="http://schemas.microsoft.com/office/drawing/2014/main" xmlns="" id="{C7429D21-E423-47C5-9351-233965F079D9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11568456" y="3127376"/>
              <a:ext cx="573339" cy="827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6">
              <a:extLst>
                <a:ext uri="{FF2B5EF4-FFF2-40B4-BE49-F238E27FC236}">
                  <a16:creationId xmlns:a16="http://schemas.microsoft.com/office/drawing/2014/main" xmlns="" id="{4F70CC0E-78D1-4957-8857-46EB16DF5B9F}"/>
                </a:ext>
              </a:extLst>
            </p:cNvPr>
            <p:cNvCxnSpPr>
              <a:cxnSpLocks/>
            </p:cNvCxnSpPr>
            <p:nvPr/>
          </p:nvCxnSpPr>
          <p:spPr>
            <a:xfrm>
              <a:off x="8257592" y="3128963"/>
              <a:ext cx="3930135" cy="0"/>
            </a:xfrm>
            <a:prstGeom prst="line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Rechte verbindingslijn 53">
              <a:extLst>
                <a:ext uri="{FF2B5EF4-FFF2-40B4-BE49-F238E27FC236}">
                  <a16:creationId xmlns:a16="http://schemas.microsoft.com/office/drawing/2014/main" xmlns="" id="{F4884B7F-D017-4C9A-9ECF-EAAB3A5D3CD8}"/>
                </a:ext>
              </a:extLst>
            </p:cNvPr>
            <p:cNvCxnSpPr>
              <a:cxnSpLocks/>
            </p:cNvCxnSpPr>
            <p:nvPr/>
          </p:nvCxnSpPr>
          <p:spPr>
            <a:xfrm>
              <a:off x="8509000" y="3127376"/>
              <a:ext cx="344805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Rechte verbindingslijn 8">
              <a:extLst>
                <a:ext uri="{FF2B5EF4-FFF2-40B4-BE49-F238E27FC236}">
                  <a16:creationId xmlns:a16="http://schemas.microsoft.com/office/drawing/2014/main" xmlns="" id="{D0B453AA-97AD-4764-8A85-9EAD5ADE4754}"/>
                </a:ext>
              </a:extLst>
            </p:cNvPr>
            <p:cNvCxnSpPr>
              <a:cxnSpLocks/>
            </p:cNvCxnSpPr>
            <p:nvPr/>
          </p:nvCxnSpPr>
          <p:spPr>
            <a:xfrm>
              <a:off x="8896350" y="3998913"/>
              <a:ext cx="267081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al 52">
              <a:extLst>
                <a:ext uri="{FF2B5EF4-FFF2-40B4-BE49-F238E27FC236}">
                  <a16:creationId xmlns:a16="http://schemas.microsoft.com/office/drawing/2014/main" xmlns="" id="{95F89AA7-2F29-4518-B386-158E3F0434C5}"/>
                </a:ext>
              </a:extLst>
            </p:cNvPr>
            <p:cNvSpPr/>
            <p:nvPr/>
          </p:nvSpPr>
          <p:spPr>
            <a:xfrm>
              <a:off x="10187311" y="395446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Rechte verbindingslijn 20">
              <a:extLst>
                <a:ext uri="{FF2B5EF4-FFF2-40B4-BE49-F238E27FC236}">
                  <a16:creationId xmlns:a16="http://schemas.microsoft.com/office/drawing/2014/main" xmlns="" id="{4F79B1D5-62FC-418C-AF27-5C1904EAE5DC}"/>
                </a:ext>
              </a:extLst>
            </p:cNvPr>
            <p:cNvCxnSpPr>
              <a:cxnSpLocks/>
              <a:stCxn id="45" idx="3"/>
              <a:endCxn id="47" idx="0"/>
            </p:cNvCxnSpPr>
            <p:nvPr/>
          </p:nvCxnSpPr>
          <p:spPr>
            <a:xfrm flipH="1">
              <a:off x="11568456" y="3158803"/>
              <a:ext cx="349243" cy="79566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echte verbindingslijn met pijl 28">
              <a:extLst>
                <a:ext uri="{FF2B5EF4-FFF2-40B4-BE49-F238E27FC236}">
                  <a16:creationId xmlns:a16="http://schemas.microsoft.com/office/drawing/2014/main" xmlns="" id="{8EE429D4-11D1-4B98-B6BF-30B1284B08D2}"/>
                </a:ext>
              </a:extLst>
            </p:cNvPr>
            <p:cNvCxnSpPr>
              <a:cxnSpLocks/>
              <a:stCxn id="41" idx="4"/>
              <a:endCxn id="46" idx="1"/>
            </p:cNvCxnSpPr>
            <p:nvPr/>
          </p:nvCxnSpPr>
          <p:spPr>
            <a:xfrm>
              <a:off x="8528145" y="3171820"/>
              <a:ext cx="344610" cy="79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1">
              <a:extLst>
                <a:ext uri="{FF2B5EF4-FFF2-40B4-BE49-F238E27FC236}">
                  <a16:creationId xmlns:a16="http://schemas.microsoft.com/office/drawing/2014/main" xmlns="" id="{66D0DF94-E77D-4694-A35B-B59CF041EF5C}"/>
                </a:ext>
              </a:extLst>
            </p:cNvPr>
            <p:cNvCxnSpPr>
              <a:cxnSpLocks/>
              <a:stCxn id="43" idx="4"/>
              <a:endCxn id="33" idx="0"/>
            </p:cNvCxnSpPr>
            <p:nvPr/>
          </p:nvCxnSpPr>
          <p:spPr>
            <a:xfrm>
              <a:off x="10231755" y="3171820"/>
              <a:ext cx="0" cy="782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kstvak 33">
              <a:extLst>
                <a:ext uri="{FF2B5EF4-FFF2-40B4-BE49-F238E27FC236}">
                  <a16:creationId xmlns:a16="http://schemas.microsoft.com/office/drawing/2014/main" xmlns="" id="{61A68F64-3786-47DC-B375-0BD5DC1C365B}"/>
                </a:ext>
              </a:extLst>
            </p:cNvPr>
            <p:cNvSpPr txBox="1"/>
            <p:nvPr/>
          </p:nvSpPr>
          <p:spPr>
            <a:xfrm>
              <a:off x="10100149" y="2794836"/>
              <a:ext cx="33171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0</a:t>
              </a:r>
              <a:endParaRPr lang="en-US" sz="900" dirty="0"/>
            </a:p>
          </p:txBody>
        </p:sp>
        <p:sp>
          <p:nvSpPr>
            <p:cNvPr id="38" name="Tekstvak 34">
              <a:extLst>
                <a:ext uri="{FF2B5EF4-FFF2-40B4-BE49-F238E27FC236}">
                  <a16:creationId xmlns:a16="http://schemas.microsoft.com/office/drawing/2014/main" xmlns="" id="{DD959EAA-9E9E-4D3D-81F4-AD9676BB34CD}"/>
                </a:ext>
              </a:extLst>
            </p:cNvPr>
            <p:cNvSpPr txBox="1"/>
            <p:nvPr/>
          </p:nvSpPr>
          <p:spPr>
            <a:xfrm>
              <a:off x="10113341" y="4132263"/>
              <a:ext cx="33171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0</a:t>
              </a:r>
              <a:endParaRPr lang="en-US" sz="900" dirty="0"/>
            </a:p>
          </p:txBody>
        </p:sp>
        <p:sp>
          <p:nvSpPr>
            <p:cNvPr id="39" name="Tekstvak 35">
              <a:extLst>
                <a:ext uri="{FF2B5EF4-FFF2-40B4-BE49-F238E27FC236}">
                  <a16:creationId xmlns:a16="http://schemas.microsoft.com/office/drawing/2014/main" xmlns="" id="{7CCA31C1-517F-4EB3-903C-CF3B12B9D0F2}"/>
                </a:ext>
              </a:extLst>
            </p:cNvPr>
            <p:cNvSpPr txBox="1"/>
            <p:nvPr/>
          </p:nvSpPr>
          <p:spPr>
            <a:xfrm>
              <a:off x="8662953" y="4132262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-128</a:t>
              </a:r>
              <a:endParaRPr lang="en-US" sz="900" dirty="0"/>
            </a:p>
          </p:txBody>
        </p:sp>
        <p:sp>
          <p:nvSpPr>
            <p:cNvPr id="40" name="Tekstvak 36">
              <a:extLst>
                <a:ext uri="{FF2B5EF4-FFF2-40B4-BE49-F238E27FC236}">
                  <a16:creationId xmlns:a16="http://schemas.microsoft.com/office/drawing/2014/main" xmlns="" id="{B951E2DD-7642-4A96-840E-8CEE43546DF0}"/>
                </a:ext>
              </a:extLst>
            </p:cNvPr>
            <p:cNvSpPr txBox="1"/>
            <p:nvPr/>
          </p:nvSpPr>
          <p:spPr>
            <a:xfrm>
              <a:off x="11360150" y="4132263"/>
              <a:ext cx="50270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127</a:t>
              </a:r>
              <a:endParaRPr lang="en-US" sz="900" dirty="0"/>
            </a:p>
          </p:txBody>
        </p:sp>
        <p:sp>
          <p:nvSpPr>
            <p:cNvPr id="41" name="Ovaal 37">
              <a:extLst>
                <a:ext uri="{FF2B5EF4-FFF2-40B4-BE49-F238E27FC236}">
                  <a16:creationId xmlns:a16="http://schemas.microsoft.com/office/drawing/2014/main" xmlns="" id="{582E3428-A62D-45A6-B87A-6DFF73A60FE6}"/>
                </a:ext>
              </a:extLst>
            </p:cNvPr>
            <p:cNvSpPr/>
            <p:nvPr/>
          </p:nvSpPr>
          <p:spPr>
            <a:xfrm>
              <a:off x="8483701" y="3082932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40">
              <a:extLst>
                <a:ext uri="{FF2B5EF4-FFF2-40B4-BE49-F238E27FC236}">
                  <a16:creationId xmlns:a16="http://schemas.microsoft.com/office/drawing/2014/main" xmlns="" id="{D710A34A-BEE6-4721-A542-D0CFDC0A6A54}"/>
                </a:ext>
              </a:extLst>
            </p:cNvPr>
            <p:cNvSpPr/>
            <p:nvPr/>
          </p:nvSpPr>
          <p:spPr>
            <a:xfrm>
              <a:off x="9497360" y="3084513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al 43">
              <a:extLst>
                <a:ext uri="{FF2B5EF4-FFF2-40B4-BE49-F238E27FC236}">
                  <a16:creationId xmlns:a16="http://schemas.microsoft.com/office/drawing/2014/main" xmlns="" id="{EBD9595A-6E8D-447F-90B7-9B1A77DFCF7D}"/>
                </a:ext>
              </a:extLst>
            </p:cNvPr>
            <p:cNvSpPr/>
            <p:nvPr/>
          </p:nvSpPr>
          <p:spPr>
            <a:xfrm>
              <a:off x="10187311" y="3082932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al 55">
              <a:extLst>
                <a:ext uri="{FF2B5EF4-FFF2-40B4-BE49-F238E27FC236}">
                  <a16:creationId xmlns:a16="http://schemas.microsoft.com/office/drawing/2014/main" xmlns="" id="{FB98E7BD-FED7-4643-B8CA-4F706A7C7BA9}"/>
                </a:ext>
              </a:extLst>
            </p:cNvPr>
            <p:cNvSpPr/>
            <p:nvPr/>
          </p:nvSpPr>
          <p:spPr>
            <a:xfrm>
              <a:off x="11112082" y="3082932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al 56">
              <a:extLst>
                <a:ext uri="{FF2B5EF4-FFF2-40B4-BE49-F238E27FC236}">
                  <a16:creationId xmlns:a16="http://schemas.microsoft.com/office/drawing/2014/main" xmlns="" id="{9D36F076-3CE3-4AE4-9631-76D50F6E34FE}"/>
                </a:ext>
              </a:extLst>
            </p:cNvPr>
            <p:cNvSpPr/>
            <p:nvPr/>
          </p:nvSpPr>
          <p:spPr>
            <a:xfrm>
              <a:off x="11904682" y="3082932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al 57">
              <a:extLst>
                <a:ext uri="{FF2B5EF4-FFF2-40B4-BE49-F238E27FC236}">
                  <a16:creationId xmlns:a16="http://schemas.microsoft.com/office/drawing/2014/main" xmlns="" id="{2D92BFA2-E77B-4875-9C0B-25C3DCD4C711}"/>
                </a:ext>
              </a:extLst>
            </p:cNvPr>
            <p:cNvSpPr/>
            <p:nvPr/>
          </p:nvSpPr>
          <p:spPr>
            <a:xfrm>
              <a:off x="8859738" y="395446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58">
              <a:extLst>
                <a:ext uri="{FF2B5EF4-FFF2-40B4-BE49-F238E27FC236}">
                  <a16:creationId xmlns:a16="http://schemas.microsoft.com/office/drawing/2014/main" xmlns="" id="{3E2FB4AB-474A-4FB9-8AE7-D9C88B4E8B99}"/>
                </a:ext>
              </a:extLst>
            </p:cNvPr>
            <p:cNvSpPr/>
            <p:nvPr/>
          </p:nvSpPr>
          <p:spPr>
            <a:xfrm>
              <a:off x="11524012" y="395446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al 72">
              <a:extLst>
                <a:ext uri="{FF2B5EF4-FFF2-40B4-BE49-F238E27FC236}">
                  <a16:creationId xmlns:a16="http://schemas.microsoft.com/office/drawing/2014/main" xmlns="" id="{15DEAD7C-7498-4217-821C-F5E2331077D2}"/>
                </a:ext>
              </a:extLst>
            </p:cNvPr>
            <p:cNvSpPr/>
            <p:nvPr/>
          </p:nvSpPr>
          <p:spPr>
            <a:xfrm>
              <a:off x="10960657" y="395446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al 73">
              <a:extLst>
                <a:ext uri="{FF2B5EF4-FFF2-40B4-BE49-F238E27FC236}">
                  <a16:creationId xmlns:a16="http://schemas.microsoft.com/office/drawing/2014/main" xmlns="" id="{6353642F-200D-4C81-81FD-A0A55B5DBBF9}"/>
                </a:ext>
              </a:extLst>
            </p:cNvPr>
            <p:cNvSpPr/>
            <p:nvPr/>
          </p:nvSpPr>
          <p:spPr>
            <a:xfrm>
              <a:off x="9726549" y="395446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Rechte verbindingslijn met pijl 74">
              <a:extLst>
                <a:ext uri="{FF2B5EF4-FFF2-40B4-BE49-F238E27FC236}">
                  <a16:creationId xmlns:a16="http://schemas.microsoft.com/office/drawing/2014/main" xmlns="" id="{8A0CA70A-0A88-4A11-A2B7-092809E17A35}"/>
                </a:ext>
              </a:extLst>
            </p:cNvPr>
            <p:cNvCxnSpPr>
              <a:cxnSpLocks/>
              <a:stCxn id="42" idx="4"/>
              <a:endCxn id="49" idx="0"/>
            </p:cNvCxnSpPr>
            <p:nvPr/>
          </p:nvCxnSpPr>
          <p:spPr>
            <a:xfrm>
              <a:off x="9541804" y="3173401"/>
              <a:ext cx="229189" cy="781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Rechte verbindingslijn met pijl 77">
              <a:extLst>
                <a:ext uri="{FF2B5EF4-FFF2-40B4-BE49-F238E27FC236}">
                  <a16:creationId xmlns:a16="http://schemas.microsoft.com/office/drawing/2014/main" xmlns="" id="{9886206D-5CA6-415B-B65F-BBA7D3177A66}"/>
                </a:ext>
              </a:extLst>
            </p:cNvPr>
            <p:cNvCxnSpPr>
              <a:cxnSpLocks/>
              <a:stCxn id="44" idx="4"/>
              <a:endCxn id="48" idx="0"/>
            </p:cNvCxnSpPr>
            <p:nvPr/>
          </p:nvCxnSpPr>
          <p:spPr>
            <a:xfrm flipH="1">
              <a:off x="11005101" y="3171820"/>
              <a:ext cx="151425" cy="782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kstvak 80">
                  <a:extLst>
                    <a:ext uri="{FF2B5EF4-FFF2-40B4-BE49-F238E27FC236}">
                      <a16:creationId xmlns:a16="http://schemas.microsoft.com/office/drawing/2014/main" xmlns="" id="{F0B14844-3716-489C-827C-46D6A06553DA}"/>
                    </a:ext>
                  </a:extLst>
                </p:cNvPr>
                <p:cNvSpPr txBox="1"/>
                <p:nvPr/>
              </p:nvSpPr>
              <p:spPr>
                <a:xfrm>
                  <a:off x="11577188" y="2794836"/>
                  <a:ext cx="73909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nl-NL" sz="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nor/>
                              </m:rPr>
                              <a:rPr lang="nl-NL" sz="9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nl-NL" sz="9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1" name="Tekstvak 80">
                  <a:extLst>
                    <a:ext uri="{FF2B5EF4-FFF2-40B4-BE49-F238E27FC236}">
                      <a16:creationId xmlns:a16="http://schemas.microsoft.com/office/drawing/2014/main" id="{F0B14844-3716-489C-827C-46D6A0655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7189" y="2794836"/>
                  <a:ext cx="68102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kstvak 81">
                  <a:extLst>
                    <a:ext uri="{FF2B5EF4-FFF2-40B4-BE49-F238E27FC236}">
                      <a16:creationId xmlns:a16="http://schemas.microsoft.com/office/drawing/2014/main" xmlns="" id="{4C0B13EA-9720-48BD-866B-FB444BC1DA89}"/>
                    </a:ext>
                  </a:extLst>
                </p:cNvPr>
                <p:cNvSpPr txBox="1"/>
                <p:nvPr/>
              </p:nvSpPr>
              <p:spPr>
                <a:xfrm>
                  <a:off x="8136274" y="2799416"/>
                  <a:ext cx="854508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nl-NL" sz="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nl-NL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nl-NL" sz="9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nl-NL" sz="9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2" name="Tekstvak 81">
                  <a:extLst>
                    <a:ext uri="{FF2B5EF4-FFF2-40B4-BE49-F238E27FC236}">
                      <a16:creationId xmlns:a16="http://schemas.microsoft.com/office/drawing/2014/main" id="{4C0B13EA-9720-48BD-866B-FB444BC1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274" y="2799416"/>
                  <a:ext cx="78374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ijdelijke aanduiding voor tekst 4">
                <a:extLst>
                  <a:ext uri="{FF2B5EF4-FFF2-40B4-BE49-F238E27FC236}">
                    <a16:creationId xmlns:a16="http://schemas.microsoft.com/office/drawing/2014/main" xmlns="" id="{85B6AF08-4DF6-4092-AD41-0D72CC856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6483" y="5588674"/>
                <a:ext cx="2346695" cy="380665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zh-CN"/>
                </a:defPPr>
                <a:lvl1pPr marL="91440" indent="-91440" defTabSz="91440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384175" indent="-182880" defTabSz="91440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defRPr>
                </a:lvl2pPr>
                <a:lvl3pPr marL="567055" indent="-182880" defTabSz="91440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defRPr>
                </a:lvl3pPr>
                <a:lvl4pPr marL="749935" indent="-182880" defTabSz="91440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defRPr>
                </a:lvl4pPr>
                <a:lvl5pPr marL="932815" indent="-182880" defTabSz="91440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defRPr>
                </a:lvl5pPr>
                <a:lvl6pPr marL="109982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defRPr>
                </a:lvl6pPr>
                <a:lvl7pPr marL="1299845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defRPr>
                </a:lvl7pPr>
                <a:lvl8pPr marL="149987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defRPr>
                </a:lvl8pPr>
                <a:lvl9pPr marL="1699895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defRPr>
                </a:lvl9pPr>
              </a:lstStyle>
              <a:p>
                <a:pPr marL="20129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l-NL" sz="12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nl-NL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1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nl-NL" sz="1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nl-NL" sz="120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nl-NL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1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nl-NL" sz="1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nl-N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nl-NL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l-NL" sz="12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4" name="Tijdelijke aanduiding voor teks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B6AF08-4DF6-4092-AD41-0D72CC856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83" y="5588674"/>
                <a:ext cx="2346695" cy="380665"/>
              </a:xfrm>
              <a:prstGeom prst="rect">
                <a:avLst/>
              </a:prstGeom>
              <a:blipFill rotWithShape="0"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123390" y="5084371"/>
            <a:ext cx="6563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nl-NL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 </a:t>
            </a:r>
            <a:r>
              <a:rPr lang="nl-NL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mode: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distribution of values is not symmetric around 0</a:t>
            </a:r>
          </a:p>
        </p:txBody>
      </p:sp>
      <p:grpSp>
        <p:nvGrpSpPr>
          <p:cNvPr id="56" name="Groep 9">
            <a:extLst>
              <a:ext uri="{FF2B5EF4-FFF2-40B4-BE49-F238E27FC236}">
                <a16:creationId xmlns:a16="http://schemas.microsoft.com/office/drawing/2014/main" xmlns="" id="{D83CF0DD-0100-4E37-A66A-97591C27ADAF}"/>
              </a:ext>
            </a:extLst>
          </p:cNvPr>
          <p:cNvGrpSpPr/>
          <p:nvPr/>
        </p:nvGrpSpPr>
        <p:grpSpPr>
          <a:xfrm>
            <a:off x="5574686" y="2939497"/>
            <a:ext cx="3044017" cy="1237439"/>
            <a:chOff x="7853055" y="2798150"/>
            <a:chExt cx="4058690" cy="1649918"/>
          </a:xfrm>
        </p:grpSpPr>
        <p:cxnSp>
          <p:nvCxnSpPr>
            <p:cNvPr id="57" name="Rechte verbindingslijn met pijl 65">
              <a:extLst>
                <a:ext uri="{FF2B5EF4-FFF2-40B4-BE49-F238E27FC236}">
                  <a16:creationId xmlns:a16="http://schemas.microsoft.com/office/drawing/2014/main" xmlns="" id="{D81CE173-DB0C-47C9-81FC-C0BD5B86D40A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889964" y="3139893"/>
              <a:ext cx="578254" cy="83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chte verbindingslijn met pijl 68">
              <a:extLst>
                <a:ext uri="{FF2B5EF4-FFF2-40B4-BE49-F238E27FC236}">
                  <a16:creationId xmlns:a16="http://schemas.microsoft.com/office/drawing/2014/main" xmlns="" id="{C7429D21-E423-47C5-9351-233965F079D9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H="1">
              <a:off x="11163919" y="3133726"/>
              <a:ext cx="573339" cy="827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Rechte verbindingslijn 6">
              <a:extLst>
                <a:ext uri="{FF2B5EF4-FFF2-40B4-BE49-F238E27FC236}">
                  <a16:creationId xmlns:a16="http://schemas.microsoft.com/office/drawing/2014/main" xmlns="" id="{4F70CC0E-78D1-4957-8857-46EB16DF5B9F}"/>
                </a:ext>
              </a:extLst>
            </p:cNvPr>
            <p:cNvCxnSpPr>
              <a:cxnSpLocks/>
            </p:cNvCxnSpPr>
            <p:nvPr/>
          </p:nvCxnSpPr>
          <p:spPr>
            <a:xfrm>
              <a:off x="7853055" y="3135313"/>
              <a:ext cx="3930135" cy="0"/>
            </a:xfrm>
            <a:prstGeom prst="line">
              <a:avLst/>
            </a:prstGeom>
            <a:ln>
              <a:prstDash val="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Rechte verbindingslijn 53">
              <a:extLst>
                <a:ext uri="{FF2B5EF4-FFF2-40B4-BE49-F238E27FC236}">
                  <a16:creationId xmlns:a16="http://schemas.microsoft.com/office/drawing/2014/main" xmlns="" id="{F4884B7F-D017-4C9A-9ECF-EAAB3A5D3CD8}"/>
                </a:ext>
              </a:extLst>
            </p:cNvPr>
            <p:cNvCxnSpPr>
              <a:cxnSpLocks/>
            </p:cNvCxnSpPr>
            <p:nvPr/>
          </p:nvCxnSpPr>
          <p:spPr>
            <a:xfrm>
              <a:off x="8491813" y="3133726"/>
              <a:ext cx="306070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Rechte verbindingslijn 8">
              <a:extLst>
                <a:ext uri="{FF2B5EF4-FFF2-40B4-BE49-F238E27FC236}">
                  <a16:creationId xmlns:a16="http://schemas.microsoft.com/office/drawing/2014/main" xmlns="" id="{D0B453AA-97AD-4764-8A85-9EAD5ADE4754}"/>
                </a:ext>
              </a:extLst>
            </p:cNvPr>
            <p:cNvCxnSpPr>
              <a:cxnSpLocks/>
            </p:cNvCxnSpPr>
            <p:nvPr/>
          </p:nvCxnSpPr>
          <p:spPr>
            <a:xfrm>
              <a:off x="8491813" y="4005263"/>
              <a:ext cx="2670810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al 52">
              <a:extLst>
                <a:ext uri="{FF2B5EF4-FFF2-40B4-BE49-F238E27FC236}">
                  <a16:creationId xmlns:a16="http://schemas.microsoft.com/office/drawing/2014/main" xmlns="" id="{95F89AA7-2F29-4518-B386-158E3F0434C5}"/>
                </a:ext>
              </a:extLst>
            </p:cNvPr>
            <p:cNvSpPr/>
            <p:nvPr/>
          </p:nvSpPr>
          <p:spPr>
            <a:xfrm>
              <a:off x="9782774" y="396081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Rechte verbindingslijn 20">
              <a:extLst>
                <a:ext uri="{FF2B5EF4-FFF2-40B4-BE49-F238E27FC236}">
                  <a16:creationId xmlns:a16="http://schemas.microsoft.com/office/drawing/2014/main" xmlns="" id="{4F79B1D5-62FC-418C-AF27-5C1904EAE5DC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11163919" y="3165153"/>
              <a:ext cx="349243" cy="79566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Rechte verbindingslijn met pijl 28">
              <a:extLst>
                <a:ext uri="{FF2B5EF4-FFF2-40B4-BE49-F238E27FC236}">
                  <a16:creationId xmlns:a16="http://schemas.microsoft.com/office/drawing/2014/main" xmlns="" id="{8EE429D4-11D1-4B98-B6BF-30B1284B08D2}"/>
                </a:ext>
              </a:extLst>
            </p:cNvPr>
            <p:cNvCxnSpPr>
              <a:cxnSpLocks/>
              <a:stCxn id="70" idx="4"/>
              <a:endCxn id="75" idx="1"/>
            </p:cNvCxnSpPr>
            <p:nvPr/>
          </p:nvCxnSpPr>
          <p:spPr>
            <a:xfrm flipH="1">
              <a:off x="8468218" y="3178170"/>
              <a:ext cx="23542" cy="795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Rechte verbindingslijn met pijl 31">
              <a:extLst>
                <a:ext uri="{FF2B5EF4-FFF2-40B4-BE49-F238E27FC236}">
                  <a16:creationId xmlns:a16="http://schemas.microsoft.com/office/drawing/2014/main" xmlns="" id="{66D0DF94-E77D-4694-A35B-B59CF041EF5C}"/>
                </a:ext>
              </a:extLst>
            </p:cNvPr>
            <p:cNvCxnSpPr>
              <a:cxnSpLocks/>
              <a:stCxn id="72" idx="4"/>
              <a:endCxn id="62" idx="0"/>
            </p:cNvCxnSpPr>
            <p:nvPr/>
          </p:nvCxnSpPr>
          <p:spPr>
            <a:xfrm>
              <a:off x="9827218" y="3178170"/>
              <a:ext cx="0" cy="782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kstvak 33">
              <a:extLst>
                <a:ext uri="{FF2B5EF4-FFF2-40B4-BE49-F238E27FC236}">
                  <a16:creationId xmlns:a16="http://schemas.microsoft.com/office/drawing/2014/main" xmlns="" id="{61A68F64-3786-47DC-B375-0BD5DC1C365B}"/>
                </a:ext>
              </a:extLst>
            </p:cNvPr>
            <p:cNvSpPr txBox="1"/>
            <p:nvPr/>
          </p:nvSpPr>
          <p:spPr>
            <a:xfrm>
              <a:off x="9695611" y="2801186"/>
              <a:ext cx="3231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/>
                <a:t>z</a:t>
              </a:r>
              <a:endParaRPr lang="en-US" sz="900" dirty="0"/>
            </a:p>
          </p:txBody>
        </p:sp>
        <p:sp>
          <p:nvSpPr>
            <p:cNvPr id="67" name="Tekstvak 34">
              <a:extLst>
                <a:ext uri="{FF2B5EF4-FFF2-40B4-BE49-F238E27FC236}">
                  <a16:creationId xmlns:a16="http://schemas.microsoft.com/office/drawing/2014/main" xmlns="" id="{DD959EAA-9E9E-4D3D-81F4-AD9676BB34CD}"/>
                </a:ext>
              </a:extLst>
            </p:cNvPr>
            <p:cNvSpPr txBox="1"/>
            <p:nvPr/>
          </p:nvSpPr>
          <p:spPr>
            <a:xfrm>
              <a:off x="9708767" y="4140292"/>
              <a:ext cx="33171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0</a:t>
              </a:r>
              <a:endParaRPr lang="en-US" sz="900" dirty="0"/>
            </a:p>
          </p:txBody>
        </p:sp>
        <p:sp>
          <p:nvSpPr>
            <p:cNvPr id="68" name="Tekstvak 35">
              <a:extLst>
                <a:ext uri="{FF2B5EF4-FFF2-40B4-BE49-F238E27FC236}">
                  <a16:creationId xmlns:a16="http://schemas.microsoft.com/office/drawing/2014/main" xmlns="" id="{7CCA31C1-517F-4EB3-903C-CF3B12B9D0F2}"/>
                </a:ext>
              </a:extLst>
            </p:cNvPr>
            <p:cNvSpPr txBox="1"/>
            <p:nvPr/>
          </p:nvSpPr>
          <p:spPr>
            <a:xfrm>
              <a:off x="8258416" y="4138612"/>
              <a:ext cx="55399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-128</a:t>
              </a:r>
              <a:endParaRPr lang="en-US" sz="900" dirty="0"/>
            </a:p>
          </p:txBody>
        </p:sp>
        <p:sp>
          <p:nvSpPr>
            <p:cNvPr id="69" name="Tekstvak 36">
              <a:extLst>
                <a:ext uri="{FF2B5EF4-FFF2-40B4-BE49-F238E27FC236}">
                  <a16:creationId xmlns:a16="http://schemas.microsoft.com/office/drawing/2014/main" xmlns="" id="{B951E2DD-7642-4A96-840E-8CEE43546DF0}"/>
                </a:ext>
              </a:extLst>
            </p:cNvPr>
            <p:cNvSpPr txBox="1"/>
            <p:nvPr/>
          </p:nvSpPr>
          <p:spPr>
            <a:xfrm>
              <a:off x="10955613" y="4138613"/>
              <a:ext cx="50270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127</a:t>
              </a:r>
              <a:endParaRPr lang="en-US" sz="900" dirty="0"/>
            </a:p>
          </p:txBody>
        </p:sp>
        <p:sp>
          <p:nvSpPr>
            <p:cNvPr id="70" name="Ovaal 37">
              <a:extLst>
                <a:ext uri="{FF2B5EF4-FFF2-40B4-BE49-F238E27FC236}">
                  <a16:creationId xmlns:a16="http://schemas.microsoft.com/office/drawing/2014/main" xmlns="" id="{582E3428-A62D-45A6-B87A-6DFF73A60FE6}"/>
                </a:ext>
              </a:extLst>
            </p:cNvPr>
            <p:cNvSpPr/>
            <p:nvPr/>
          </p:nvSpPr>
          <p:spPr>
            <a:xfrm>
              <a:off x="8447316" y="3089282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al 40">
              <a:extLst>
                <a:ext uri="{FF2B5EF4-FFF2-40B4-BE49-F238E27FC236}">
                  <a16:creationId xmlns:a16="http://schemas.microsoft.com/office/drawing/2014/main" xmlns="" id="{D710A34A-BEE6-4721-A542-D0CFDC0A6A54}"/>
                </a:ext>
              </a:extLst>
            </p:cNvPr>
            <p:cNvSpPr/>
            <p:nvPr/>
          </p:nvSpPr>
          <p:spPr>
            <a:xfrm>
              <a:off x="9092823" y="3090863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al 43">
              <a:extLst>
                <a:ext uri="{FF2B5EF4-FFF2-40B4-BE49-F238E27FC236}">
                  <a16:creationId xmlns:a16="http://schemas.microsoft.com/office/drawing/2014/main" xmlns="" id="{EBD9595A-6E8D-447F-90B7-9B1A77DFCF7D}"/>
                </a:ext>
              </a:extLst>
            </p:cNvPr>
            <p:cNvSpPr/>
            <p:nvPr/>
          </p:nvSpPr>
          <p:spPr>
            <a:xfrm>
              <a:off x="9782774" y="3089282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al 55">
              <a:extLst>
                <a:ext uri="{FF2B5EF4-FFF2-40B4-BE49-F238E27FC236}">
                  <a16:creationId xmlns:a16="http://schemas.microsoft.com/office/drawing/2014/main" xmlns="" id="{FB98E7BD-FED7-4643-B8CA-4F706A7C7BA9}"/>
                </a:ext>
              </a:extLst>
            </p:cNvPr>
            <p:cNvSpPr/>
            <p:nvPr/>
          </p:nvSpPr>
          <p:spPr>
            <a:xfrm>
              <a:off x="10707545" y="3089282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al 56">
              <a:extLst>
                <a:ext uri="{FF2B5EF4-FFF2-40B4-BE49-F238E27FC236}">
                  <a16:creationId xmlns:a16="http://schemas.microsoft.com/office/drawing/2014/main" xmlns="" id="{9D36F076-3CE3-4AE4-9631-76D50F6E34FE}"/>
                </a:ext>
              </a:extLst>
            </p:cNvPr>
            <p:cNvSpPr/>
            <p:nvPr/>
          </p:nvSpPr>
          <p:spPr>
            <a:xfrm>
              <a:off x="11500145" y="3089282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al 57">
              <a:extLst>
                <a:ext uri="{FF2B5EF4-FFF2-40B4-BE49-F238E27FC236}">
                  <a16:creationId xmlns:a16="http://schemas.microsoft.com/office/drawing/2014/main" xmlns="" id="{2D92BFA2-E77B-4875-9C0B-25C3DCD4C711}"/>
                </a:ext>
              </a:extLst>
            </p:cNvPr>
            <p:cNvSpPr/>
            <p:nvPr/>
          </p:nvSpPr>
          <p:spPr>
            <a:xfrm>
              <a:off x="8455201" y="396081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al 58">
              <a:extLst>
                <a:ext uri="{FF2B5EF4-FFF2-40B4-BE49-F238E27FC236}">
                  <a16:creationId xmlns:a16="http://schemas.microsoft.com/office/drawing/2014/main" xmlns="" id="{3E2FB4AB-474A-4FB9-8AE7-D9C88B4E8B99}"/>
                </a:ext>
              </a:extLst>
            </p:cNvPr>
            <p:cNvSpPr/>
            <p:nvPr/>
          </p:nvSpPr>
          <p:spPr>
            <a:xfrm>
              <a:off x="11119475" y="396081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al 72">
              <a:extLst>
                <a:ext uri="{FF2B5EF4-FFF2-40B4-BE49-F238E27FC236}">
                  <a16:creationId xmlns:a16="http://schemas.microsoft.com/office/drawing/2014/main" xmlns="" id="{15DEAD7C-7498-4217-821C-F5E2331077D2}"/>
                </a:ext>
              </a:extLst>
            </p:cNvPr>
            <p:cNvSpPr/>
            <p:nvPr/>
          </p:nvSpPr>
          <p:spPr>
            <a:xfrm>
              <a:off x="10556120" y="396081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al 73">
              <a:extLst>
                <a:ext uri="{FF2B5EF4-FFF2-40B4-BE49-F238E27FC236}">
                  <a16:creationId xmlns:a16="http://schemas.microsoft.com/office/drawing/2014/main" xmlns="" id="{6353642F-200D-4C81-81FD-A0A55B5DBBF9}"/>
                </a:ext>
              </a:extLst>
            </p:cNvPr>
            <p:cNvSpPr/>
            <p:nvPr/>
          </p:nvSpPr>
          <p:spPr>
            <a:xfrm>
              <a:off x="9079224" y="3960819"/>
              <a:ext cx="88888" cy="88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Rechte verbindingslijn met pijl 74">
              <a:extLst>
                <a:ext uri="{FF2B5EF4-FFF2-40B4-BE49-F238E27FC236}">
                  <a16:creationId xmlns:a16="http://schemas.microsoft.com/office/drawing/2014/main" xmlns="" id="{8A0CA70A-0A88-4A11-A2B7-092809E17A35}"/>
                </a:ext>
              </a:extLst>
            </p:cNvPr>
            <p:cNvCxnSpPr>
              <a:cxnSpLocks/>
              <a:stCxn id="71" idx="4"/>
              <a:endCxn id="78" idx="0"/>
            </p:cNvCxnSpPr>
            <p:nvPr/>
          </p:nvCxnSpPr>
          <p:spPr>
            <a:xfrm flipH="1">
              <a:off x="9123668" y="3179751"/>
              <a:ext cx="13599" cy="781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chte verbindingslijn met pijl 77">
              <a:extLst>
                <a:ext uri="{FF2B5EF4-FFF2-40B4-BE49-F238E27FC236}">
                  <a16:creationId xmlns:a16="http://schemas.microsoft.com/office/drawing/2014/main" xmlns="" id="{9886206D-5CA6-415B-B65F-BBA7D3177A66}"/>
                </a:ext>
              </a:extLst>
            </p:cNvPr>
            <p:cNvCxnSpPr>
              <a:cxnSpLocks/>
              <a:stCxn id="73" idx="4"/>
              <a:endCxn id="77" idx="0"/>
            </p:cNvCxnSpPr>
            <p:nvPr/>
          </p:nvCxnSpPr>
          <p:spPr>
            <a:xfrm flipH="1">
              <a:off x="10600564" y="3178170"/>
              <a:ext cx="151425" cy="782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kstvak 80">
                  <a:extLst>
                    <a:ext uri="{FF2B5EF4-FFF2-40B4-BE49-F238E27FC236}">
                      <a16:creationId xmlns:a16="http://schemas.microsoft.com/office/drawing/2014/main" xmlns="" id="{F0B14844-3716-489C-827C-46D6A06553DA}"/>
                    </a:ext>
                  </a:extLst>
                </p:cNvPr>
                <p:cNvSpPr txBox="1"/>
                <p:nvPr/>
              </p:nvSpPr>
              <p:spPr>
                <a:xfrm>
                  <a:off x="11172653" y="2801186"/>
                  <a:ext cx="73909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nl-NL" sz="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nor/>
                              </m:rPr>
                              <a:rPr lang="nl-NL" sz="9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nl-NL" sz="9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1" name="Tekstvak 80">
                  <a:extLst>
                    <a:ext uri="{FF2B5EF4-FFF2-40B4-BE49-F238E27FC236}">
                      <a16:creationId xmlns:a16="http://schemas.microsoft.com/office/drawing/2014/main" id="{F0B14844-3716-489C-827C-46D6A0655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652" y="2801186"/>
                  <a:ext cx="68102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kstvak 81">
                  <a:extLst>
                    <a:ext uri="{FF2B5EF4-FFF2-40B4-BE49-F238E27FC236}">
                      <a16:creationId xmlns:a16="http://schemas.microsoft.com/office/drawing/2014/main" xmlns="" id="{4C0B13EA-9720-48BD-866B-FB444BC1DA89}"/>
                    </a:ext>
                  </a:extLst>
                </p:cNvPr>
                <p:cNvSpPr txBox="1"/>
                <p:nvPr/>
              </p:nvSpPr>
              <p:spPr>
                <a:xfrm>
                  <a:off x="8162695" y="2799349"/>
                  <a:ext cx="717719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nl-NL" sz="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nor/>
                              </m:rPr>
                              <a:rPr lang="nl-NL" sz="9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nl-NL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nl-NL" sz="9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2" name="Tekstvak 81">
                  <a:extLst>
                    <a:ext uri="{FF2B5EF4-FFF2-40B4-BE49-F238E27FC236}">
                      <a16:creationId xmlns:a16="http://schemas.microsoft.com/office/drawing/2014/main" id="{4C0B13EA-9720-48BD-866B-FB444BC1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695" y="2799349"/>
                  <a:ext cx="658129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kstvak 39">
              <a:extLst>
                <a:ext uri="{FF2B5EF4-FFF2-40B4-BE49-F238E27FC236}">
                  <a16:creationId xmlns:a16="http://schemas.microsoft.com/office/drawing/2014/main" xmlns="" id="{E27F4E03-E77A-4DE6-8B38-D0184939B501}"/>
                </a:ext>
              </a:extLst>
            </p:cNvPr>
            <p:cNvSpPr txBox="1"/>
            <p:nvPr/>
          </p:nvSpPr>
          <p:spPr>
            <a:xfrm>
              <a:off x="9014457" y="2798150"/>
              <a:ext cx="33171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0</a:t>
              </a:r>
              <a:endParaRPr lang="en-US" sz="900" dirty="0"/>
            </a:p>
          </p:txBody>
        </p:sp>
        <p:sp>
          <p:nvSpPr>
            <p:cNvPr id="84" name="Tekstvak 41">
              <a:extLst>
                <a:ext uri="{FF2B5EF4-FFF2-40B4-BE49-F238E27FC236}">
                  <a16:creationId xmlns:a16="http://schemas.microsoft.com/office/drawing/2014/main" xmlns="" id="{F7860061-3875-4E76-A215-A5BECC822CCC}"/>
                </a:ext>
              </a:extLst>
            </p:cNvPr>
            <p:cNvSpPr txBox="1"/>
            <p:nvPr/>
          </p:nvSpPr>
          <p:spPr>
            <a:xfrm>
              <a:off x="9014457" y="4138612"/>
              <a:ext cx="3744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/>
                <a:t>-</a:t>
              </a:r>
              <a:r>
                <a:rPr lang="nl-NL" sz="900" dirty="0" err="1"/>
                <a:t>z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2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5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 smtClean="0"/>
              <a:t>Motivation 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FE74840-E91B-CE26-3835-C41C5EDF61E9}"/>
              </a:ext>
            </a:extLst>
          </p:cNvPr>
          <p:cNvSpPr/>
          <p:nvPr/>
        </p:nvSpPr>
        <p:spPr>
          <a:xfrm>
            <a:off x="280618" y="3221277"/>
            <a:ext cx="7920880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quantization-aware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fine-tunes the quantized model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computes the gradients in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precision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 training phase is not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quantization: fully quantized training (FQT), further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quantize 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Gradients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yet a bound on how the quantization scheme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bitwidth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 of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quantizer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affects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the quantized gradient.</a:t>
            </a:r>
          </a:p>
        </p:txBody>
      </p:sp>
      <p:sp>
        <p:nvSpPr>
          <p:cNvPr id="3" name="矩形 2"/>
          <p:cNvSpPr/>
          <p:nvPr/>
        </p:nvSpPr>
        <p:spPr>
          <a:xfrm>
            <a:off x="280618" y="5632169"/>
            <a:ext cx="8712968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J,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Yao Z, et al. A statistical framework for low-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bitwidth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of deep neural networks[J]. Advances in Neural Information Processing Systems, 2020, 33: 883-894.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30060"/>
            <a:ext cx="6768752" cy="20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6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/>
              <a:t>Quantization Aware Training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3528" y="548715"/>
                <a:ext cx="8640960" cy="1765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DNN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(⋅;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𝚯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composed of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layers with the learnable parameter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𝚯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propagation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box>
                      <m:box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box>
                      <m:box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𝚯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box>
                      <m:box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(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batch of data (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batch size, and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feature dimensionality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𝚯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prediction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labels). </a:t>
                </a:r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𝐅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of the model with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-dimensional feature map (a.k.a. activations)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715"/>
                <a:ext cx="8640960" cy="1765933"/>
              </a:xfrm>
              <a:prstGeom prst="rect">
                <a:avLst/>
              </a:prstGeom>
              <a:blipFill rotWithShape="0">
                <a:blip r:embed="rId2"/>
                <a:stretch>
                  <a:fillRect l="-71" b="-1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63839" y="2678990"/>
                <a:ext cx="7725185" cy="96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accelerate inference, the forward propagation Eq. (1) is quantized as follows,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box>
                        <m:box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˜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𝐇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box>
                        <m:box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˜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𝚯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box>
                        <m:box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˜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˜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𝚯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quantizers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features and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weights. 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9" y="2678990"/>
                <a:ext cx="7725185" cy="962571"/>
              </a:xfrm>
              <a:prstGeom prst="rect">
                <a:avLst/>
              </a:prstGeom>
              <a:blipFill rotWithShape="0">
                <a:blip r:embed="rId3"/>
                <a:stretch>
                  <a:fillRect l="-237"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7912" y="5634559"/>
            <a:ext cx="8766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Jacob B, </a:t>
            </a:r>
            <a:r>
              <a:rPr lang="en-US" altLang="zh-CN" sz="1000" dirty="0" err="1"/>
              <a:t>Kligys</a:t>
            </a:r>
            <a:r>
              <a:rPr lang="en-US" altLang="zh-CN" sz="1000" dirty="0"/>
              <a:t> S, Chen B, et al. Quantization and training of neural networks for efficient integer-arithmetic-only inference[C]//Proceedings of the IEEE conference on computer vision and pattern recognition. 2018: 2704-2713. </a:t>
            </a:r>
            <a:endParaRPr lang="en-US" altLang="zh-CN" sz="1000" dirty="0" smtClean="0"/>
          </a:p>
          <a:p>
            <a:r>
              <a:rPr lang="en-US" altLang="zh-CN" sz="1000" dirty="0" err="1" smtClean="0"/>
              <a:t>Yoshua</a:t>
            </a:r>
            <a:r>
              <a:rPr lang="en-US" altLang="zh-CN" sz="1000" dirty="0" smtClean="0"/>
              <a:t> </a:t>
            </a:r>
            <a:r>
              <a:rPr lang="en-US" altLang="zh-CN" sz="1000" dirty="0" err="1"/>
              <a:t>Bengio</a:t>
            </a:r>
            <a:r>
              <a:rPr lang="en-US" altLang="zh-CN" sz="1000" dirty="0"/>
              <a:t>, Nicholas Léonard, and Aaron </a:t>
            </a:r>
            <a:r>
              <a:rPr lang="en-US" altLang="zh-CN" sz="1000" dirty="0" err="1"/>
              <a:t>Courville</a:t>
            </a:r>
            <a:r>
              <a:rPr lang="en-US" altLang="zh-CN" sz="1000" dirty="0"/>
              <a:t>. Estimating or propagating </a:t>
            </a:r>
            <a:r>
              <a:rPr lang="en-US" altLang="zh-CN" sz="1000" dirty="0" smtClean="0"/>
              <a:t>gradients through </a:t>
            </a:r>
            <a:r>
              <a:rPr lang="en-US" altLang="zh-CN" sz="1000" dirty="0"/>
              <a:t>stochastic neurons for conditional computation. </a:t>
            </a:r>
            <a:r>
              <a:rPr lang="en-US" altLang="zh-CN" sz="1000" dirty="0" err="1"/>
              <a:t>arXiv</a:t>
            </a:r>
            <a:r>
              <a:rPr lang="en-US" altLang="zh-CN" sz="1000" dirty="0"/>
              <a:t> preprint </a:t>
            </a:r>
            <a:r>
              <a:rPr lang="en-US" altLang="zh-CN" sz="1000" dirty="0" err="1"/>
              <a:t>arXiv:1308.3432</a:t>
            </a:r>
            <a:r>
              <a:rPr lang="en-US" altLang="zh-CN" sz="1000" dirty="0"/>
              <a:t>, 2013.</a:t>
            </a:r>
            <a:endParaRPr lang="zh-CN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9825" y="4181992"/>
                <a:ext cx="8209903" cy="1334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25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QAT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defines the 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back-propagation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as: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zh-CN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box>
                        <m:boxPr>
                          <m:ctrlPr>
                            <a:rPr lang="zh-CN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r>
                        <m:rPr>
                          <m:sty m:val="p"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vec</m:t>
                      </m:r>
                      <m:d>
                        <m:dPr>
                          <m:ctrlPr>
                            <a:rPr lang="zh-CN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vec</m:t>
                      </m:r>
                      <m:d>
                        <m:dPr>
                          <m:ctrlPr>
                            <a:rPr lang="zh-CN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vec</m:t>
                      </m:r>
                      <m:d>
                        <m:dPr>
                          <m:ctrlPr>
                            <a:rPr lang="zh-CN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vec</m:t>
                      </m:r>
                      <m:d>
                        <m:dPr>
                          <m:ctrlPr>
                            <a:rPr lang="zh-CN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straight-through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estimator;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𝐉</m:t>
                        </m:r>
                      </m:e>
                      <m:sup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:=</m:t>
                    </m:r>
                    <m:f>
                      <m:fPr>
                        <m:ctrlPr>
                          <a:rPr lang="zh-CN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vec</m:t>
                        </m:r>
                        <m:d>
                          <m:dPr>
                            <m:ctrlPr>
                              <a:rPr lang="zh-CN" altLang="zh-CN" sz="1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vec</m:t>
                        </m:r>
                        <m:d>
                          <m:dPr>
                            <m:ctrlPr>
                              <a:rPr lang="zh-CN" altLang="zh-CN" sz="1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˜"/>
                                    <m:ctrlPr>
                                      <a:rPr lang="zh-CN" altLang="zh-CN" sz="140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𝐇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−1)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𝐊</m:t>
                        </m:r>
                      </m:e>
                      <m:sup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:=</m:t>
                    </m:r>
                    <m:f>
                      <m:fPr>
                        <m:ctrlPr>
                          <a:rPr lang="zh-CN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vec</m:t>
                        </m:r>
                        <m:d>
                          <m:dPr>
                            <m:ctrlPr>
                              <a:rPr lang="zh-CN" altLang="zh-CN" sz="1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vec</m:t>
                        </m:r>
                        <m:d>
                          <m:dPr>
                            <m:ctrlPr>
                              <a:rPr lang="zh-CN" altLang="zh-CN" sz="1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˜"/>
                                    <m:ctrlPr>
                                      <a:rPr lang="zh-CN" altLang="zh-CN" sz="140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𝚯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two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Jacobian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matrices. 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5" y="4181992"/>
                <a:ext cx="8209903" cy="1334276"/>
              </a:xfrm>
              <a:prstGeom prst="rect">
                <a:avLst/>
              </a:prstGeom>
              <a:blipFill rotWithShape="0">
                <a:blip r:embed="rId4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3491880" y="2314648"/>
            <a:ext cx="288032" cy="364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504968" y="3716239"/>
            <a:ext cx="288032" cy="364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9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7</a:t>
            </a:fld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179512" y="571129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200" dirty="0"/>
              <a:t>步骤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首先</a:t>
            </a:r>
            <a:r>
              <a:rPr lang="zh-CN" altLang="en-US" sz="1200" dirty="0"/>
              <a:t>在数据集上以</a:t>
            </a:r>
            <a:r>
              <a:rPr lang="en-US" altLang="zh-CN" sz="1200" dirty="0" err="1"/>
              <a:t>FP32</a:t>
            </a:r>
            <a:r>
              <a:rPr lang="zh-CN" altLang="en-US" sz="1200" dirty="0"/>
              <a:t>精度进行模型训练，得到训练好的</a:t>
            </a:r>
            <a:r>
              <a:rPr lang="en-US" altLang="zh-CN" sz="1200" dirty="0"/>
              <a:t>baseline</a:t>
            </a:r>
            <a:r>
              <a:rPr lang="zh-CN" altLang="en-US" sz="1200" dirty="0"/>
              <a:t>模型；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在</a:t>
            </a:r>
            <a:r>
              <a:rPr lang="en-US" altLang="zh-CN" sz="1200" dirty="0"/>
              <a:t>baseline</a:t>
            </a:r>
            <a:r>
              <a:rPr lang="zh-CN" altLang="en-US" sz="1200" dirty="0"/>
              <a:t>模型中插入伪量化节点，得到</a:t>
            </a:r>
            <a:r>
              <a:rPr lang="en-US" altLang="zh-CN" sz="1200" dirty="0" err="1"/>
              <a:t>QAT</a:t>
            </a:r>
            <a:r>
              <a:rPr lang="zh-CN" altLang="en-US" sz="1200" dirty="0"/>
              <a:t>模型，并且在数据集上对</a:t>
            </a:r>
            <a:r>
              <a:rPr lang="en-US" altLang="zh-CN" sz="1200" dirty="0" err="1"/>
              <a:t>QAT</a:t>
            </a:r>
            <a:r>
              <a:rPr lang="zh-CN" altLang="en-US" sz="1200" dirty="0"/>
              <a:t>模型进行</a:t>
            </a:r>
            <a:r>
              <a:rPr lang="en-US" altLang="zh-CN" sz="1200" dirty="0" err="1"/>
              <a:t>finetune</a:t>
            </a:r>
            <a:r>
              <a:rPr lang="zh-CN" altLang="en-US" sz="1200" dirty="0"/>
              <a:t>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伪量化节点会模拟推理时的量化过程并且保存</a:t>
            </a:r>
            <a:r>
              <a:rPr lang="en-US" altLang="zh-CN" sz="1200" dirty="0" err="1" smtClean="0"/>
              <a:t>finetune</a:t>
            </a:r>
            <a:r>
              <a:rPr lang="zh-CN" altLang="en-US" sz="1200" dirty="0" smtClean="0"/>
              <a:t>过程中计算得到的量化参数；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finetune</a:t>
            </a:r>
            <a:r>
              <a:rPr lang="zh-CN" altLang="en-US" sz="1200" dirty="0" smtClean="0"/>
              <a:t>完成后，使用得到的量化参数对</a:t>
            </a:r>
            <a:r>
              <a:rPr lang="en-US" altLang="zh-CN" sz="1200" dirty="0" err="1" smtClean="0"/>
              <a:t>QAT</a:t>
            </a:r>
            <a:r>
              <a:rPr lang="zh-CN" altLang="en-US" sz="1200" dirty="0" smtClean="0"/>
              <a:t>模型进行量化得到</a:t>
            </a:r>
            <a:r>
              <a:rPr lang="en-US" altLang="zh-CN" sz="1200" dirty="0" err="1" smtClean="0"/>
              <a:t>INT8</a:t>
            </a:r>
            <a:r>
              <a:rPr lang="zh-CN" altLang="en-US" sz="1200" dirty="0" smtClean="0"/>
              <a:t>模型，并部署至推理框架中进行推理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483321"/>
            <a:ext cx="6588224" cy="21916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/>
              <a:t>Quantization Aware Training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9272" y="5800538"/>
            <a:ext cx="876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Jacob B, </a:t>
            </a:r>
            <a:r>
              <a:rPr lang="en-US" altLang="zh-CN" sz="1000" dirty="0" err="1"/>
              <a:t>Kligys</a:t>
            </a:r>
            <a:r>
              <a:rPr lang="en-US" altLang="zh-CN" sz="1000" dirty="0"/>
              <a:t> S, Chen B, et al. Quantization and training of neural networks for efficient integer-arithmetic-only inference[C]//Proceedings of the IEEE conference on computer vision and pattern recognition. 2018: 2704-2713.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177792" y="1670091"/>
            <a:ext cx="662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200" dirty="0"/>
              <a:t>伪</a:t>
            </a:r>
            <a:r>
              <a:rPr lang="zh-CN" altLang="en-US" sz="1200" dirty="0" smtClean="0"/>
              <a:t>量化是</a:t>
            </a:r>
            <a:r>
              <a:rPr lang="en-US" altLang="zh-CN" sz="1200" dirty="0" err="1"/>
              <a:t>quantization+dequantization</a:t>
            </a:r>
            <a:r>
              <a:rPr lang="zh-CN" altLang="en-US" sz="1200" dirty="0"/>
              <a:t>的结合</a:t>
            </a:r>
            <a:r>
              <a:rPr lang="zh-CN" altLang="en-US" sz="1200" dirty="0" smtClean="0"/>
              <a:t>，模拟</a:t>
            </a:r>
            <a:r>
              <a:rPr lang="zh-CN" altLang="en-US" sz="1200" dirty="0"/>
              <a:t>量化</a:t>
            </a:r>
            <a:r>
              <a:rPr lang="en-US" altLang="zh-CN" sz="1200" dirty="0"/>
              <a:t>round</a:t>
            </a:r>
            <a:r>
              <a:rPr lang="zh-CN" altLang="en-US" sz="1200" dirty="0"/>
              <a:t>引起的误差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907704" y="2089786"/>
                <a:ext cx="3797000" cy="1078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2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lam</m:t>
                                </m:r>
                                <m:func>
                                  <m:func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fName>
                                  <m:e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func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e>
                            <m:d>
                              <m:dPr>
                                <m:begChr m:val=""/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 :=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e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 :=</m:t>
                            </m:r>
                            <m:f>
                              <m:fPr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CN" altLang="en-US" sz="12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e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 :=</m:t>
                            </m:r>
                            <m:d>
                              <m:dPr>
                                <m:begChr m:val="⌊"/>
                                <m:endChr m:val="⌉"/>
                                <m:ctrlP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clam</m:t>
                                    </m:r>
                                    <m:func>
                                      <m:funcPr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fName>
                                      <m:e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zh-CN" altLang="en-US" sz="1200" i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zh-CN" alt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zh-CN" altLang="en-US" sz="1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089786"/>
                <a:ext cx="3797000" cy="10786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52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8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/>
              <a:t>Fully Quantized Training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60442" y="620688"/>
                <a:ext cx="7056784" cy="1402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FQT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 quantizes the 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gradients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each layer as: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box>
                        <m:box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vec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vec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𝐇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vec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ˆ"/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vec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𝐇</m:t>
                                      </m:r>
                                    </m:e>
                                    <m:sup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unbiased stochastic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quantizer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𝐗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𝐗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any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𝐗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FQT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gradient.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2" y="620688"/>
                <a:ext cx="7056784" cy="1402500"/>
              </a:xfrm>
              <a:prstGeom prst="rect">
                <a:avLst/>
              </a:prstGeom>
              <a:blipFill rotWithShape="0">
                <a:blip r:embed="rId2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67544" y="2229389"/>
            <a:ext cx="7614076" cy="2664296"/>
            <a:chOff x="827584" y="2420888"/>
            <a:chExt cx="7614076" cy="26642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2420888"/>
              <a:ext cx="7614076" cy="2664296"/>
            </a:xfrm>
            <a:prstGeom prst="rect">
              <a:avLst/>
            </a:prstGeom>
          </p:spPr>
        </p:pic>
        <p:sp>
          <p:nvSpPr>
            <p:cNvPr id="3" name="圆角矩形 2"/>
            <p:cNvSpPr/>
            <p:nvPr/>
          </p:nvSpPr>
          <p:spPr>
            <a:xfrm>
              <a:off x="3131840" y="3176972"/>
              <a:ext cx="792088" cy="36004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92080" y="3176972"/>
              <a:ext cx="792088" cy="36004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300192" y="3179135"/>
              <a:ext cx="792088" cy="36004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79512" y="5200460"/>
            <a:ext cx="8532038" cy="76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Full-precision training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learning problems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full-precision training optimizes the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 model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approximately optimizes 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quantized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FQT aim to optimize 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model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with different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5EFAC3-7512-939F-3039-745C58A1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B27A-C277-4607-998A-CC3F1B966FE5}" type="slidenum">
              <a:rPr lang="zh-CN" altLang="zh-CN" smtClean="0"/>
              <a:t>9</a:t>
            </a:fld>
            <a:endParaRPr lang="zh-CN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95C2857-0DAF-1593-A0BF-8B05E41EBC64}"/>
              </a:ext>
            </a:extLst>
          </p:cNvPr>
          <p:cNvSpPr txBox="1"/>
          <p:nvPr/>
        </p:nvSpPr>
        <p:spPr>
          <a:xfrm>
            <a:off x="99272" y="103006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nl-NL" altLang="zh-CN" dirty="0"/>
              <a:t>Fully Quantized Training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4724" y="558433"/>
            <a:ext cx="1952448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17489" y="936316"/>
                <a:ext cx="7776864" cy="1219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1.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FQT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defined as Eq. (5) is an unbiased estimator of the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gradient defined as Eq. (4), i.e.,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ˆ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𝚯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∣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ℬ</m:t>
                        </m:r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𝚯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standard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SGD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theory,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unbiased gradient implies convergence to a stationary point.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FQT can be viewed as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SGD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algorithms that approximately solve the loss function. </a:t>
                </a:r>
                <a:endParaRPr lang="zh-C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9" y="936316"/>
                <a:ext cx="7776864" cy="1219180"/>
              </a:xfrm>
              <a:prstGeom prst="rect">
                <a:avLst/>
              </a:prstGeom>
              <a:blipFill rotWithShape="0">
                <a:blip r:embed="rId2"/>
                <a:stretch>
                  <a:fillRect l="-235" r="-235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9272" y="2254442"/>
            <a:ext cx="1808432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Variance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79512" y="5227157"/>
                <a:ext cx="8539864" cy="78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SGD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nonconvex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smooth objective functions, the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rate of the gradient norm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∥"/>
                            <m:endChr m:val="∥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𝚯</m:t>
                                    </m:r>
                                  </m:e>
                                  <m:sub>
                                    <m:r>
                                      <a:rPr lang="en-US" altLang="zh-CN" sz="14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1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sz="1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zh-CN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rad>
                    <m:r>
                      <a:rPr lang="en-US" altLang="zh-CN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w.r.t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numbers of total iterations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gradient variance is bounded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227157"/>
                <a:ext cx="8539864" cy="787716"/>
              </a:xfrm>
              <a:prstGeom prst="rect">
                <a:avLst/>
              </a:prstGeom>
              <a:blipFill rotWithShape="0">
                <a:blip r:embed="rId3"/>
                <a:stretch>
                  <a:fillRect l="-214" r="-214" b="-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460857" y="2607926"/>
            <a:ext cx="6724846" cy="2496285"/>
            <a:chOff x="460857" y="2607926"/>
            <a:chExt cx="6724846" cy="2496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460857" y="2607926"/>
                  <a:ext cx="6724846" cy="20468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5000"/>
                    </a:lnSpc>
                    <a:buFont typeface="Wingdings" panose="05000000000000000000" pitchFamily="2" charset="2"/>
                    <a:buNone/>
                  </a:pPr>
                  <a:r>
                    <a:rPr lang="en-US" altLang="zh-CN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Theorem 2. </a:t>
                  </a:r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all </a:t>
                  </a:r>
                  <a14:m>
                    <m:oMath xmlns:m="http://schemas.openxmlformats.org/officeDocument/2006/math"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let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𝐉</m:t>
                              </m:r>
                            </m:e>
                            <m:sup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then</a:t>
                  </a:r>
                  <a:endParaRPr lang="zh-CN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just">
                    <a:lnSpc>
                      <a:spcPct val="125000"/>
                    </a:lnSpc>
                    <a:buFont typeface="Wingdings" panose="05000000000000000000" pitchFamily="2" charset="2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ˆ"/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𝚯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𝚯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 </m:t>
                                      </m:r>
                                    </m:e>
                                  </m:nary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vec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ˆ"/>
                                                      <m:ctrlPr>
                                                        <a:rPr lang="zh-CN" altLang="zh-CN" sz="12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sz="12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zh-CN" altLang="zh-CN" sz="12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12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𝐇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12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altLang="zh-CN" sz="12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altLang="zh-CN" sz="12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𝜸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ˆ"/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𝛻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mr>
                          <m:mr>
                            <m:e/>
                            <m:e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𝚯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  <m:r>
                                <a:rPr lang="en-US" altLang="zh-CN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ˆ"/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2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𝛻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zh-CN" altLang="zh-CN" sz="12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2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2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altLang="zh-CN" sz="12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zh-CN" sz="120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ˆ"/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𝛻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𝐇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 </m:t>
                                      </m:r>
                                    </m:e>
                                  </m:nary>
                                  <m:r>
                                    <a:rPr lang="en-US" altLang="zh-CN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  <m:sSubSup>
                                    <m:sSubSup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zh-CN" altLang="zh-CN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zh-CN" sz="12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CN" sz="12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57" y="2607926"/>
                  <a:ext cx="6724846" cy="20468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4268386" y="4742574"/>
              <a:ext cx="2773301" cy="361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 from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quantization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11959" y="4742574"/>
              <a:ext cx="2275879" cy="361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 of the </a:t>
              </a:r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QAT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gradient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577191" y="4493685"/>
              <a:ext cx="504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873335" y="4565693"/>
              <a:ext cx="19442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843808" y="4528567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845443" y="4565869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72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lZDg2OWEwMWM4ZWE0Yzc2NTQzMTk4ZGYxMWQ1N2QifQ=="/>
</p:tagLst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CCE8C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48057</TotalTime>
  <Words>1221</Words>
  <Application>Microsoft Office PowerPoint</Application>
  <PresentationFormat>全屏显示(4:3)</PresentationFormat>
  <Paragraphs>283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-apple-system</vt:lpstr>
      <vt:lpstr>CMU Typewriter Text Variable Wi</vt:lpstr>
      <vt:lpstr>宋体</vt:lpstr>
      <vt:lpstr>宋体</vt:lpstr>
      <vt:lpstr>Arial</vt:lpstr>
      <vt:lpstr>Calibri</vt:lpstr>
      <vt:lpstr>Calibri Light</vt:lpstr>
      <vt:lpstr>Cambria Math</vt:lpstr>
      <vt:lpstr>Lucida Handwriting</vt:lpstr>
      <vt:lpstr>Times New Roman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fanny</dc:creator>
  <cp:lastModifiedBy>fanny</cp:lastModifiedBy>
  <cp:revision>1886</cp:revision>
  <dcterms:created xsi:type="dcterms:W3CDTF">2021-03-07T01:30:00Z</dcterms:created>
  <dcterms:modified xsi:type="dcterms:W3CDTF">2023-05-14T08:22:28Z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9FBB32E740254567B8445E7040E50A7A</vt:lpwstr>
  </property>
</Properties>
</file>