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11" r:id="rId4"/>
    <p:sldId id="312" r:id="rId5"/>
    <p:sldId id="316" r:id="rId6"/>
    <p:sldId id="315" r:id="rId7"/>
    <p:sldId id="314" r:id="rId8"/>
    <p:sldId id="303" r:id="rId9"/>
    <p:sldId id="317" r:id="rId10"/>
    <p:sldId id="319" r:id="rId11"/>
    <p:sldId id="320" r:id="rId12"/>
    <p:sldId id="323" r:id="rId13"/>
    <p:sldId id="325" r:id="rId14"/>
    <p:sldId id="321" r:id="rId15"/>
    <p:sldId id="322" r:id="rId16"/>
    <p:sldId id="324" r:id="rId17"/>
    <p:sldId id="326" r:id="rId18"/>
    <p:sldId id="305" r:id="rId19"/>
    <p:sldId id="31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48"/>
    <p:restoredTop sz="83287"/>
  </p:normalViewPr>
  <p:slideViewPr>
    <p:cSldViewPr snapToGrid="0" snapToObjects="1">
      <p:cViewPr varScale="1">
        <p:scale>
          <a:sx n="97" d="100"/>
          <a:sy n="97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52732-17E3-2A42-BEC7-AEB5C67BB9C4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9616C-3D8B-904F-B6EF-359D7F04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9616C-3D8B-904F-B6EF-359D7F0441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98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9616C-3D8B-904F-B6EF-359D7F0441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9616C-3D8B-904F-B6EF-359D7F0441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52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9616C-3D8B-904F-B6EF-359D7F0441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29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AST-</a:t>
            </a:r>
            <a:r>
              <a:rPr lang="zh-CN" altLang="en-GB" dirty="0"/>
              <a:t>去冗余化</a:t>
            </a:r>
            <a:endParaRPr lang="en-GB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9616C-3D8B-904F-B6EF-359D7F0441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36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9616C-3D8B-904F-B6EF-359D7F0441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9616C-3D8B-904F-B6EF-359D7F0441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21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9616C-3D8B-904F-B6EF-359D7F0441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8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D2DC-C698-4B49-88DF-D6C9D3AA3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E1E6D-6F2B-8449-A417-BDC9C72DC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C1D7-AB27-CB4E-AF8F-6DEEC72A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0832-2964-934C-AC87-11D240B67A3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563BD-33CB-9840-9233-8D4475DC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BE834-7251-C840-B6B7-EEC43685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98B-82AB-7643-B510-7F5D3E52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3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6B52-3C5B-1B49-8B97-9870E1C3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6CB6E-D1B1-E04F-899A-ED2CADE14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BDDBD-AD4B-8F40-968D-12101332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0832-2964-934C-AC87-11D240B67A3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94DC9-FA92-6145-A5EF-345145DC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03225-27FA-2A47-9FC4-7078ED9F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98B-82AB-7643-B510-7F5D3E52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5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5C97B-8D2D-DD4E-98F5-B430A7E40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83FF3-29B9-AB46-A332-14AAB999C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9A9F-BE68-884A-A764-1BA7230A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0832-2964-934C-AC87-11D240B67A3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D099C-1C13-9145-994E-CB838719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0D25-0218-3944-ADC5-B56A7F1A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98B-82AB-7643-B510-7F5D3E52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0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8C94-F852-7947-B6BA-DCB52203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1426-9B59-4142-BB60-A2FC3E59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FBD70-885F-5242-A481-26923658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0832-2964-934C-AC87-11D240B67A3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60FE5-E227-184E-8C33-98C56A8C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6137-B537-BC4B-BBF7-EE686586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98B-82AB-7643-B510-7F5D3E52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1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B581-96DF-F542-8739-4EACD3B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8E95A-62E0-6B45-9E02-63E410EC3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1B4CE-2EA3-C549-9B16-5640A1F8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0832-2964-934C-AC87-11D240B67A3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B17CF-B987-A446-ABD4-C9D53181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2AD5F-02FA-004B-9403-AAE6CB82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98B-82AB-7643-B510-7F5D3E52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5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162B-B95C-1242-A647-F0A5029B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4D5D-95B2-6940-B4BF-D1C9155E6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FF2DD-D4E8-6548-93BF-5A7DAD0C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1A05E-1BC9-4847-87AC-5D6BD817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0832-2964-934C-AC87-11D240B67A3C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DDF7-7581-2B45-B2AA-D44BBB19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92502-217C-0F40-8673-F28E2FD9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98B-82AB-7643-B510-7F5D3E52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6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6A60-6A68-374F-B4EB-0CBEEAF8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03AD8-A5B2-2F4A-98E5-8CEE4C28E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5FF38-62E6-794B-914B-6236DB2FC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62AD6-9B7A-A14B-B9CD-88D9B184B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3312F-1FBB-9C48-908F-458690F8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E0C9B-876B-0D47-9FC3-B6DE3488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0832-2964-934C-AC87-11D240B67A3C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FE8CF-D9C7-5F45-B532-19FAD9A5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CDFD3-EE7D-D74B-907D-A5751394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98B-82AB-7643-B510-7F5D3E52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4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96A0-E33A-0E4D-AFAC-8FD61127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DD656-15F8-BE47-9A60-0A240DD5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0832-2964-934C-AC87-11D240B67A3C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6890A-B552-0A41-A262-D2570B56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81AA8-86F3-2E49-8FA5-28F92795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98B-82AB-7643-B510-7F5D3E52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533E8-3897-FB4F-BDF1-8D752BB8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0832-2964-934C-AC87-11D240B67A3C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21FCE-7DAA-FB4C-BA3B-E1188006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AD831-8A48-0547-9FFB-1F02A1DC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98B-82AB-7643-B510-7F5D3E52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9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E68E-4076-7746-A09F-CD8016D3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D405-D6E6-B944-84D8-1F37510C1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01B10-6AB7-DE43-87DF-1D80D02FE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5EA6D-55A8-EB4D-8715-4186279E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0832-2964-934C-AC87-11D240B67A3C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08ED8-6907-0148-8A85-91523F2B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29905-4E4C-984D-8FB5-F2DB61F4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98B-82AB-7643-B510-7F5D3E52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3731-FFD3-B740-8306-B61FF8F3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10E3F-4336-1540-9DAD-A337859FD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54834-B38B-6046-9F9E-C6AFB92B5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F29AE-43F6-454E-8A3A-9658FA81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0832-2964-934C-AC87-11D240B67A3C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6CBE4-6063-2644-BDB6-2A6DC010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405-E66E-ED4E-B5CB-FA7AA387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098B-82AB-7643-B510-7F5D3E52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00C16-DD1F-2F43-8662-4A879F4A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8F90E-D830-CE40-B40A-2B052B7C1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DDCA-38D2-1045-A779-C0A76FDA7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0832-2964-934C-AC87-11D240B67A3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AA16-7210-E64B-8CC4-5E367FA0C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F0A6C-2DA5-C64D-98B8-D119B188D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2098B-82AB-7643-B510-7F5D3E524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0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0D05-84DE-C24C-BFBF-C7FC87A2B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7C328-8E14-B648-B2ED-51A9137D2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4404"/>
            <a:ext cx="9144000" cy="1655762"/>
          </a:xfrm>
        </p:spPr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Jiancheng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26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8D64-09A9-A04A-8591-69C74858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Type Inference (Hellendorn, FSE 2018)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B4704-75E6-8946-ACEE-8338A9E0FC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representation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8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</a:t>
                </a:r>
              </a:p>
              <a:p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8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representation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well-known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𝝉</m:t>
                            </m:r>
                          </m:e>
                        </m:acc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projection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token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locations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identifier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B4704-75E6-8946-ACEE-8338A9E0F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3"/>
                <a:stretch>
                  <a:fillRect l="-723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33E7397-DBCE-DA4F-B78F-16BD95A42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48816"/>
            <a:ext cx="5689600" cy="367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9F2AC6-FD5A-4841-9605-8A42221AF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631" y="2642151"/>
            <a:ext cx="2006600" cy="26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39A207-08D1-1B45-81D6-A3D33BF68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8556" y="3335117"/>
            <a:ext cx="2743201" cy="691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A93576-4A1A-E44E-89A9-37702807AD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0338" y="4654589"/>
            <a:ext cx="2740219" cy="6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4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8523-C2CD-1D4C-80AA-53B6681D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Typilus: Neural Type Hints (Allamanis, PLDI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C19E-0539-BA4E-9A73-A2A531E2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Typilus: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graph-based deep neural network to the type prediction problem by considering source code syntax and semantics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types that were rare, or even unseen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mypy/pytype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8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D12F-F295-E946-9B59-26D620C1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Typilus: Neural Type Hints (Allamanis, PLDI 2020)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F5F2-5812-2A45-AA9D-3EC807F4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Typilus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960FC-775F-944E-8590-64A46F0B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7733"/>
            <a:ext cx="10757170" cy="3130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399E79-5EE7-294D-8D0A-6DFA4135FE65}"/>
              </a:ext>
            </a:extLst>
          </p:cNvPr>
          <p:cNvSpPr txBox="1"/>
          <p:nvPr/>
        </p:nvSpPr>
        <p:spPr>
          <a:xfrm>
            <a:off x="9225241" y="5443244"/>
            <a:ext cx="593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Allamanis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6204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7805-C643-904B-809D-F2946D02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Typilus: Neural Type Hints (Allamanis, PLDI 2020)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3F04-FC9C-AE4F-BD88-233428B8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AST(abstract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foo</a:t>
            </a:r>
            <a:r>
              <a:rPr lang="zh-CN" alt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+mj-lt"/>
                <a:cs typeface="Times New Roman" panose="02020603050405020304" pitchFamily="18" charset="0"/>
              </a:rPr>
              <a:t>get_foo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(i,</a:t>
            </a:r>
            <a:r>
              <a:rPr lang="zh-CN" alt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i+1)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49E00-0087-6B4E-B9CD-3EB76D0D5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93" y="2877384"/>
            <a:ext cx="5740400" cy="295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74672-E5EC-CD4D-A994-6B315D9FD605}"/>
              </a:ext>
            </a:extLst>
          </p:cNvPr>
          <p:cNvSpPr txBox="1"/>
          <p:nvPr/>
        </p:nvSpPr>
        <p:spPr>
          <a:xfrm>
            <a:off x="6917986" y="5467152"/>
            <a:ext cx="593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Allamanis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7300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C013-ECE8-D24C-8521-55A1D860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Typilus: Neural Type Hints (Allamanis, PLDI 2020)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48E14-2814-AF40-AAC4-10B692F2D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sequences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identifier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representation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(type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embedding):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en-US" altLang="zh-CN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GNN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serves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well-known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types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𝒯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their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representation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Similarity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learning: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similarity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sSup>
                          <m:sSup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representation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sSup>
                          <m:sSupPr>
                            <m:ctrlPr>
                              <a:rPr lang="en-US" altLang="zh-CN" sz="1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altLang="zh-CN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GB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8"/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functions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objective: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48E14-2814-AF40-AAC4-10B692F2D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3714"/>
              </a:xfrm>
              <a:blipFill>
                <a:blip r:embed="rId2"/>
                <a:stretch>
                  <a:fillRect l="-362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BBE89CE-5CE4-B649-8176-A5C5467F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26" y="3111993"/>
            <a:ext cx="3588835" cy="1217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B6001-A3D8-6B44-B0C1-5F06ED840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969" y="4964272"/>
            <a:ext cx="4073387" cy="812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599D5-CBE5-664A-99DE-CEFD5BE8D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140" y="5042212"/>
            <a:ext cx="3352799" cy="734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EBF0D1-332C-ED48-97A6-A0A698B7D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968" y="6187916"/>
            <a:ext cx="4073387" cy="3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0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7D7E-3D2F-0241-B63F-C897E7D8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Typilus: Neural Type Hints (Allamanis, PLDI 2020)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F989-CB57-BB40-B202-FA60E796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well-known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3BB72-758B-9647-82C6-C13834E5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28" y="2592327"/>
            <a:ext cx="5339999" cy="3584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8C1670-AF47-3F4C-9958-617483AE0731}"/>
              </a:ext>
            </a:extLst>
          </p:cNvPr>
          <p:cNvSpPr txBox="1"/>
          <p:nvPr/>
        </p:nvSpPr>
        <p:spPr>
          <a:xfrm>
            <a:off x="6641863" y="6194080"/>
            <a:ext cx="593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Allamanis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80815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2BBA-FED9-1E4C-9896-9D5CF955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LambdaNet: probabilistic type inference using graph neural networks (Jiayi Wei, ICLR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0EEF-A73D-544F-9399-7FC89E157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well-known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88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810A-3B21-5B49-8F4F-1A941B28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LambdaNet: probabilistic type inference using graph neural networks (Jiayi Wei, ICLR 2020)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AB19C-695F-B14D-927B-8D385EAB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F56D9-9A5D-C147-B139-28C4DEBC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377"/>
            <a:ext cx="6554821" cy="2446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E6114-0C4B-1F4B-AC07-B89FBD400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38" y="4840402"/>
            <a:ext cx="5751402" cy="1471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1BD2A-4B9A-6943-AA94-631B007B47C4}"/>
              </a:ext>
            </a:extLst>
          </p:cNvPr>
          <p:cNvSpPr txBox="1"/>
          <p:nvPr/>
        </p:nvSpPr>
        <p:spPr>
          <a:xfrm>
            <a:off x="7393021" y="4883761"/>
            <a:ext cx="3061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hyperedges: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subtype,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usage,…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E9D79-B60A-0543-99F6-C6AD0A532576}"/>
              </a:ext>
            </a:extLst>
          </p:cNvPr>
          <p:cNvSpPr txBox="1"/>
          <p:nvPr/>
        </p:nvSpPr>
        <p:spPr>
          <a:xfrm>
            <a:off x="980138" y="6252050"/>
            <a:ext cx="8830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LambdaNet: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probabilistic type inference using graph neural networks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Jiayi</a:t>
            </a:r>
            <a:r>
              <a:rPr lang="en-GB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867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6D42-1367-AC4A-AF6A-6BC90D18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0567-9659-2843-8080-CE46F43D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existing corpus (like mypy/pytype/TypeScript)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unknown/complicated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projects/datasets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/>
              <a:t>List[List[List[int]]], Optional[Map[str, int]]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hard to predict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Typilus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7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D595-B075-934B-AB10-F94917CF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3332-A4D7-FA47-8B73-9DEF617C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RNN/single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GNN)</a:t>
            </a:r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NAS(Neural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3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7194-653B-144F-832D-15539A4E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B183-C321-AF49-9523-CD469514C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Naturalness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Type Inference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Hellendorn, FSE 2018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GB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Typilus: Neural Type Hints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(Allamanis, PLDI 2020)</a:t>
            </a:r>
          </a:p>
          <a:p>
            <a:pPr lvl="1"/>
            <a:r>
              <a:rPr lang="en-GB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et: probabilistic type inference using graph neural networks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(Jiayi Wei, ICLR 2020)</a:t>
            </a:r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Opinions</a:t>
            </a:r>
          </a:p>
          <a:p>
            <a:pPr lvl="2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6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DEEE-3EE9-6646-AC03-B6E775AE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Naturalness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CB744-A5BD-314C-8CDB-52100A85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Naturalness:</a:t>
            </a:r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naturalness hypothesis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languages, in theory, are complex, flexible and powerful, but, “natural” programs, the ones that real people actually write, are mostly simple and rather repetitive; thus they have usefully predictable statistical properties that can be captured in statistical language models and leveraged for software engineering tasks.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GB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Hindle,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Naturalness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Software,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‘Language’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9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CA2E-0B6A-E14B-A21F-22044654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Naturalness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4421-FC7B-5B4C-AA60-15251DBD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naturalness:</a:t>
            </a:r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</a:t>
            </a:r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</a:t>
            </a:r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language/natural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Name/type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7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804B-7083-B74C-96E1-E7983BD7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Naturalness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7841C-E637-7247-96B3-8BC84D33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42D84-4720-0D45-9E0A-819B72472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4" y="2310549"/>
            <a:ext cx="9880502" cy="3228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AE628B-243A-EC46-B282-96EFBA5ADC82}"/>
              </a:ext>
            </a:extLst>
          </p:cNvPr>
          <p:cNvSpPr txBox="1"/>
          <p:nvPr/>
        </p:nvSpPr>
        <p:spPr>
          <a:xfrm>
            <a:off x="5213720" y="5488853"/>
            <a:ext cx="593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Type Inference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Hellendorn, FSE 2018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70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F37C-FFD3-9B42-B50A-25AF459C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Naturalness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8630-9824-9C42-8464-418CFBB9E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Python/JavaScript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15%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0CBE6-F991-2B49-816B-A1C4D8D9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96" y="4715604"/>
            <a:ext cx="10515600" cy="1596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373112-C669-544C-BC27-424824CE3FE7}"/>
              </a:ext>
            </a:extLst>
          </p:cNvPr>
          <p:cNvSpPr txBox="1"/>
          <p:nvPr/>
        </p:nvSpPr>
        <p:spPr>
          <a:xfrm>
            <a:off x="5477178" y="6204191"/>
            <a:ext cx="593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Type Inference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Hellendorn, FSE 2018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074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7743-BE68-9449-A33F-0A8122B5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363C5C-79F8-3643-A920-B0D42F3CB4B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code/functions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tokens/graph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identifiers/nodes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tokens/nodes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21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B667-28EB-CE47-8BCA-9B745362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CD4A-3636-F34A-9C22-93A86AEF7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DD550E-6109-A54A-93EF-A38378548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16523"/>
              </p:ext>
            </p:extLst>
          </p:nvPr>
        </p:nvGraphicFramePr>
        <p:xfrm>
          <a:off x="1091474" y="2377440"/>
          <a:ext cx="10262327" cy="4027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742">
                  <a:extLst>
                    <a:ext uri="{9D8B030D-6E8A-4147-A177-3AD203B41FA5}">
                      <a16:colId xmlns:a16="http://schemas.microsoft.com/office/drawing/2014/main" val="980285394"/>
                    </a:ext>
                  </a:extLst>
                </a:gridCol>
                <a:gridCol w="2681407">
                  <a:extLst>
                    <a:ext uri="{9D8B030D-6E8A-4147-A177-3AD203B41FA5}">
                      <a16:colId xmlns:a16="http://schemas.microsoft.com/office/drawing/2014/main" val="1039272931"/>
                    </a:ext>
                  </a:extLst>
                </a:gridCol>
                <a:gridCol w="2573383">
                  <a:extLst>
                    <a:ext uri="{9D8B030D-6E8A-4147-A177-3AD203B41FA5}">
                      <a16:colId xmlns:a16="http://schemas.microsoft.com/office/drawing/2014/main" val="1446419875"/>
                    </a:ext>
                  </a:extLst>
                </a:gridCol>
                <a:gridCol w="2000795">
                  <a:extLst>
                    <a:ext uri="{9D8B030D-6E8A-4147-A177-3AD203B41FA5}">
                      <a16:colId xmlns:a16="http://schemas.microsoft.com/office/drawing/2014/main" val="562923976"/>
                    </a:ext>
                  </a:extLst>
                </a:gridCol>
              </a:tblGrid>
              <a:tr h="352697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Machine 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947364"/>
                  </a:ext>
                </a:extLst>
              </a:tr>
              <a:tr h="435424">
                <a:tc>
                  <a:txBody>
                    <a:bodyPr/>
                    <a:lstStyle/>
                    <a:p>
                      <a:r>
                        <a:rPr lang="en-US" dirty="0"/>
                        <a:t>DeepTyper(2018)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Bi-RNN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263012"/>
                  </a:ext>
                </a:extLst>
              </a:tr>
              <a:tr h="435424">
                <a:tc>
                  <a:txBody>
                    <a:bodyPr/>
                    <a:lstStyle/>
                    <a:p>
                      <a:r>
                        <a:rPr lang="en-US" dirty="0"/>
                        <a:t>NL2Type(2019)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 representation of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Bi-LSTM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442756"/>
                  </a:ext>
                </a:extLst>
              </a:tr>
              <a:tr h="435424">
                <a:tc>
                  <a:txBody>
                    <a:bodyPr/>
                    <a:lstStyle/>
                    <a:p>
                      <a:r>
                        <a:rPr lang="en-US" dirty="0" err="1"/>
                        <a:t>DTLPy</a:t>
                      </a:r>
                      <a:r>
                        <a:rPr lang="en-US" dirty="0"/>
                        <a:t>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 representation of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LSTM/GRU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43179"/>
                  </a:ext>
                </a:extLst>
              </a:tr>
              <a:tr h="435424">
                <a:tc>
                  <a:txBody>
                    <a:bodyPr/>
                    <a:lstStyle/>
                    <a:p>
                      <a:r>
                        <a:rPr lang="en-US" dirty="0"/>
                        <a:t>Typilus(2020)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63794"/>
                  </a:ext>
                </a:extLst>
              </a:tr>
              <a:tr h="435424">
                <a:tc>
                  <a:txBody>
                    <a:bodyPr/>
                    <a:lstStyle/>
                    <a:p>
                      <a:r>
                        <a:rPr lang="en-US" dirty="0"/>
                        <a:t>Type4Py(2020)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AST + Sequential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96746"/>
                  </a:ext>
                </a:extLst>
              </a:tr>
              <a:tr h="435424">
                <a:tc>
                  <a:txBody>
                    <a:bodyPr/>
                    <a:lstStyle/>
                    <a:p>
                      <a:r>
                        <a:rPr lang="en-US" dirty="0"/>
                        <a:t>LambdaNet(2020)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Dependency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91141"/>
                  </a:ext>
                </a:extLst>
              </a:tr>
              <a:tr h="435424">
                <a:tc>
                  <a:txBody>
                    <a:bodyPr/>
                    <a:lstStyle/>
                    <a:p>
                      <a:r>
                        <a:rPr lang="en-US" dirty="0" err="1"/>
                        <a:t>TypeWriter</a:t>
                      </a:r>
                      <a:r>
                        <a:rPr lang="en-US" dirty="0"/>
                        <a:t>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AST based extraction of code +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Feedback directed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95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47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4539-18E2-5E46-96C0-5EDAFC62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Type Inference (Hellendorn, FSE 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0001-D8FA-8E45-AE2C-F012073F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DeepTyper</a:t>
            </a:r>
          </a:p>
          <a:p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(TypeScript)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open-world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72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14466</TotalTime>
  <Words>1076</Words>
  <Application>Microsoft Macintosh PowerPoint</Application>
  <PresentationFormat>Widescreen</PresentationFormat>
  <Paragraphs>175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  Machine Learning Approaches in Programming Language Type Inference </vt:lpstr>
      <vt:lpstr>Overview</vt:lpstr>
      <vt:lpstr>Code Naturalness and Type Inference</vt:lpstr>
      <vt:lpstr>Code Naturalness and Type Inference</vt:lpstr>
      <vt:lpstr>Code Naturalness and Type Inference</vt:lpstr>
      <vt:lpstr>Code Naturalness and Type Inference</vt:lpstr>
      <vt:lpstr>Related Work</vt:lpstr>
      <vt:lpstr>Related Work</vt:lpstr>
      <vt:lpstr>Deep Learning Type Inference (Hellendorn, FSE 2018)</vt:lpstr>
      <vt:lpstr>Deep Learning Type Inference (Hellendorn, FSE 2018)</vt:lpstr>
      <vt:lpstr>Typilus: Neural Type Hints (Allamanis, PLDI 2020)</vt:lpstr>
      <vt:lpstr>Typilus: Neural Type Hints (Allamanis, PLDI 2020)</vt:lpstr>
      <vt:lpstr>Typilus: Neural Type Hints (Allamanis, PLDI 2020)</vt:lpstr>
      <vt:lpstr>Typilus: Neural Type Hints (Allamanis, PLDI 2020)</vt:lpstr>
      <vt:lpstr>Typilus: Neural Type Hints (Allamanis, PLDI 2020)</vt:lpstr>
      <vt:lpstr>LambdaNet: probabilistic type inference using graph neural networks (Jiayi Wei, ICLR 2020)</vt:lpstr>
      <vt:lpstr>LambdaNet: probabilistic type inference using graph neural networks (Jiayi Wei, ICLR 2020)</vt:lpstr>
      <vt:lpstr>Challenge in Type Inference</vt:lpstr>
      <vt:lpstr>My Own Opinions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 November 20</dc:title>
  <dc:creator>Jiancheng Qian</dc:creator>
  <cp:lastModifiedBy>Jiancheng Qian</cp:lastModifiedBy>
  <cp:revision>516</cp:revision>
  <dcterms:created xsi:type="dcterms:W3CDTF">2020-11-19T10:14:29Z</dcterms:created>
  <dcterms:modified xsi:type="dcterms:W3CDTF">2021-03-07T11:52:41Z</dcterms:modified>
</cp:coreProperties>
</file>