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298" r:id="rId3"/>
    <p:sldId id="297" r:id="rId4"/>
    <p:sldId id="318" r:id="rId5"/>
    <p:sldId id="340" r:id="rId6"/>
    <p:sldId id="309" r:id="rId7"/>
    <p:sldId id="315" r:id="rId8"/>
    <p:sldId id="316" r:id="rId9"/>
    <p:sldId id="317" r:id="rId10"/>
    <p:sldId id="320" r:id="rId11"/>
    <p:sldId id="336" r:id="rId12"/>
    <p:sldId id="319" r:id="rId13"/>
    <p:sldId id="337" r:id="rId14"/>
    <p:sldId id="321" r:id="rId15"/>
    <p:sldId id="323" r:id="rId16"/>
    <p:sldId id="324" r:id="rId17"/>
    <p:sldId id="325" r:id="rId18"/>
    <p:sldId id="326" r:id="rId19"/>
    <p:sldId id="311" r:id="rId20"/>
    <p:sldId id="339" r:id="rId21"/>
    <p:sldId id="341" r:id="rId22"/>
    <p:sldId id="287" r:id="rId23"/>
    <p:sldId id="30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08" autoAdjust="0"/>
    <p:restoredTop sz="94660"/>
  </p:normalViewPr>
  <p:slideViewPr>
    <p:cSldViewPr snapToGrid="0">
      <p:cViewPr varScale="1">
        <p:scale>
          <a:sx n="156" d="100"/>
          <a:sy n="156" d="100"/>
        </p:scale>
        <p:origin x="70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4021245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7AA6771-B7AD-47FD-8DB3-4189BDEAE4A9}"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1800" b="1">
                <a:solidFill>
                  <a:srgbClr val="FFC000"/>
                </a:solidFill>
                <a:latin typeface="Broadway" panose="04040905080002020502" pitchFamily="82" charset="0"/>
                <a:ea typeface="微软雅黑" panose="020B0503020204020204" pitchFamily="34" charset="-122"/>
              </a:defRPr>
            </a:lvl1pPr>
          </a:lstStyle>
          <a:p>
            <a:fld id="{A3FBD283-F9F2-4101-BCD1-2F8F60A8BC44}" type="slidenum">
              <a:rPr lang="zh-CN" altLang="en-US" smtClean="0"/>
              <a:pPr/>
              <a:t>‹#›</a:t>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7AA6771-B7AD-47FD-8DB3-4189BDEAE4A9}"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1800">
                <a:solidFill>
                  <a:srgbClr val="FFC000"/>
                </a:solidFill>
                <a:latin typeface="Broadway" panose="04040905080002020502" pitchFamily="82" charset="0"/>
              </a:defRPr>
            </a:lvl1pPr>
          </a:lstStyle>
          <a:p>
            <a:fld id="{A3FBD283-F9F2-4101-BCD1-2F8F60A8BC44}" type="slidenum">
              <a:rPr lang="zh-CN" altLang="en-US" smtClean="0"/>
              <a:pPr/>
              <a:t>‹#›</a:t>
            </a:fld>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7AA6771-B7AD-47FD-8DB3-4189BDEAE4A9}"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1800">
                <a:latin typeface="Broadway" panose="04040905080002020502" pitchFamily="82" charset="0"/>
              </a:defRPr>
            </a:lvl1pPr>
          </a:lstStyle>
          <a:p>
            <a:fld id="{A3FBD283-F9F2-4101-BCD1-2F8F60A8BC44}" type="slidenum">
              <a:rPr lang="zh-CN" altLang="en-US" smtClean="0"/>
              <a:pPr/>
              <a:t>‹#›</a:t>
            </a:fld>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A7AA6771-B7AD-47FD-8DB3-4189BDEAE4A9}"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2400">
                <a:latin typeface="Broadway" panose="04040905080002020502" pitchFamily="82" charset="0"/>
              </a:defRPr>
            </a:lvl1pPr>
          </a:lstStyle>
          <a:p>
            <a:r>
              <a:rPr lang="zh-CN" altLang="en-US" dirty="0">
                <a:latin typeface="微软雅黑" panose="020B0503020204020204" pitchFamily="34" charset="-122"/>
                <a:ea typeface="微软雅黑" panose="020B0503020204020204" pitchFamily="34" charset="-122"/>
              </a:rPr>
              <a:t>第</a:t>
            </a:r>
            <a:fld id="{A3FBD283-F9F2-4101-BCD1-2F8F60A8BC44}" type="slidenum">
              <a:rPr lang="zh-CN" altLang="en-US" dirty="0" smtClean="0">
                <a:latin typeface="微软雅黑" panose="020B0503020204020204" pitchFamily="34" charset="-122"/>
                <a:ea typeface="微软雅黑" panose="020B0503020204020204" pitchFamily="34" charset="-122"/>
              </a:rPr>
              <a:t>‹#›</a:t>
            </a:fld>
            <a:r>
              <a:rPr lang="zh-CN" altLang="en-US" dirty="0">
                <a:latin typeface="微软雅黑" panose="020B0503020204020204" pitchFamily="34" charset="-122"/>
                <a:ea typeface="微软雅黑" panose="020B0503020204020204" pitchFamily="34" charset="-122"/>
              </a:rPr>
              <a:t>页</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A7AA6771-B7AD-47FD-8DB3-4189BDEAE4A9}"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1800">
                <a:latin typeface="Broadway" panose="04040905080002020502" pitchFamily="82" charset="0"/>
              </a:defRPr>
            </a:lvl1pPr>
          </a:lstStyle>
          <a:p>
            <a:r>
              <a:rPr lang="zh-CN" altLang="en-US" dirty="0">
                <a:latin typeface="微软雅黑" panose="020B0503020204020204" pitchFamily="34" charset="-122"/>
                <a:ea typeface="微软雅黑" panose="020B0503020204020204" pitchFamily="34" charset="-122"/>
              </a:rPr>
              <a:t>第</a:t>
            </a:r>
            <a:fld id="{A3FBD283-F9F2-4101-BCD1-2F8F60A8BC44}" type="slidenum">
              <a:rPr lang="zh-CN" altLang="en-US" dirty="0" smtClean="0">
                <a:latin typeface="微软雅黑" panose="020B0503020204020204" pitchFamily="34" charset="-122"/>
                <a:ea typeface="微软雅黑" panose="020B0503020204020204" pitchFamily="34" charset="-122"/>
              </a:rPr>
              <a:t>‹#›</a:t>
            </a:fld>
            <a:r>
              <a:rPr lang="zh-CN" altLang="en-US" dirty="0">
                <a:latin typeface="微软雅黑" panose="020B0503020204020204" pitchFamily="34" charset="-122"/>
                <a:ea typeface="微软雅黑" panose="020B0503020204020204" pitchFamily="34" charset="-122"/>
              </a:rPr>
              <a:t>页</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7AA6771-B7AD-47FD-8DB3-4189BDEAE4A9}"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sz="1800">
                <a:latin typeface="Broadway" panose="04040905080002020502" pitchFamily="82" charset="0"/>
              </a:defRPr>
            </a:lvl1pPr>
          </a:lstStyle>
          <a:p>
            <a:fld id="{A3FBD283-F9F2-4101-BCD1-2F8F60A8BC44}" type="slidenum">
              <a:rPr lang="zh-CN" altLang="en-US" smtClean="0"/>
              <a:pPr/>
              <a:t>‹#›</a:t>
            </a:fld>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7AA6771-B7AD-47FD-8DB3-4189BDEAE4A9}" type="datetimeFigureOut">
              <a:rPr lang="zh-CN" altLang="en-US" smtClean="0"/>
              <a:t>2020/12/1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lvl1pPr>
              <a:defRPr sz="1800" b="0" i="1">
                <a:latin typeface="Broadway" panose="04040905080002020502" pitchFamily="82" charset="0"/>
              </a:defRPr>
            </a:lvl1pPr>
          </a:lstStyle>
          <a:p>
            <a:fld id="{A3FBD283-F9F2-4101-BCD1-2F8F60A8BC44}" type="slidenum">
              <a:rPr lang="zh-CN" altLang="en-US" smtClean="0"/>
              <a:pPr/>
              <a:t>‹#›</a:t>
            </a:fld>
            <a:endParaRPr lang="zh-CN" alt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7AA6771-B7AD-47FD-8DB3-4189BDEAE4A9}" type="datetimeFigureOut">
              <a:rPr lang="zh-CN" altLang="en-US" smtClean="0"/>
              <a:t>2020/12/1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sz="1800">
                <a:latin typeface="Broadway" panose="04040905080002020502" pitchFamily="82" charset="0"/>
              </a:defRPr>
            </a:lvl1pPr>
          </a:lstStyle>
          <a:p>
            <a:fld id="{A3FBD283-F9F2-4101-BCD1-2F8F60A8BC44}" type="slidenum">
              <a:rPr lang="zh-CN" altLang="en-US" smtClean="0"/>
              <a:pPr/>
              <a:t>‹#›</a:t>
            </a:fld>
            <a:endParaRPr lang="zh-CN" alt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AA6771-B7AD-47FD-8DB3-4189BDEAE4A9}" type="datetimeFigureOut">
              <a:rPr lang="zh-CN" altLang="en-US" smtClean="0"/>
              <a:t>2020/12/1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lvl1pPr>
              <a:defRPr sz="1800">
                <a:latin typeface="Broadway" panose="04040905080002020502" pitchFamily="82" charset="0"/>
              </a:defRPr>
            </a:lvl1pPr>
          </a:lstStyle>
          <a:p>
            <a:fld id="{A3FBD283-F9F2-4101-BCD1-2F8F60A8BC44}" type="slidenum">
              <a:rPr lang="zh-CN" altLang="en-US" smtClean="0"/>
              <a:pPr/>
              <a:t>‹#›</a:t>
            </a:fld>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7AA6771-B7AD-47FD-8DB3-4189BDEAE4A9}"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rgbClr val="FFC000"/>
                </a:solidFill>
                <a:latin typeface="Broadway" panose="04040905080002020502" pitchFamily="82" charset="0"/>
              </a:defRPr>
            </a:lvl1pPr>
          </a:lstStyle>
          <a:p>
            <a:fld id="{A3FBD283-F9F2-4101-BCD1-2F8F60A8BC44}" type="slidenum">
              <a:rPr lang="zh-CN" altLang="en-US" smtClean="0"/>
              <a:pPr/>
              <a:t>‹#›</a:t>
            </a:fld>
            <a:endParaRPr lang="zh-CN" alt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7AA6771-B7AD-47FD-8DB3-4189BDEAE4A9}"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rgbClr val="FFC000"/>
                </a:solidFill>
                <a:latin typeface="Broadway" panose="04040905080002020502" pitchFamily="82" charset="0"/>
              </a:defRPr>
            </a:lvl1pPr>
          </a:lstStyle>
          <a:p>
            <a:fld id="{A3FBD283-F9F2-4101-BCD1-2F8F60A8BC44}" type="slidenum">
              <a:rPr lang="zh-CN" altLang="en-US" smtClean="0"/>
              <a:pPr/>
              <a:t>‹#›</a:t>
            </a:fld>
            <a:endParaRPr lang="zh-CN" alt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A6771-B7AD-47FD-8DB3-4189BDEAE4A9}" type="datetimeFigureOut">
              <a:rPr lang="zh-CN" altLang="en-US" smtClean="0"/>
              <a:t>2020/12/1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FFC000"/>
                </a:solidFill>
                <a:latin typeface="Broadway" panose="04040905080002020502" pitchFamily="82" charset="0"/>
              </a:defRPr>
            </a:lvl1pPr>
          </a:lstStyle>
          <a:p>
            <a:fld id="{A3FBD283-F9F2-4101-BCD1-2F8F60A8BC4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017520" y="1517015"/>
            <a:ext cx="9174480" cy="1198880"/>
          </a:xfrm>
          <a:prstGeom prst="rect">
            <a:avLst/>
          </a:prstGeom>
          <a:solidFill>
            <a:srgbClr val="CEA62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Ordinal Regression with Multiple Output CNN for Age Estimation</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8552" y="6314867"/>
            <a:ext cx="1567424" cy="356652"/>
          </a:xfrm>
          <a:prstGeom prst="rect">
            <a:avLst/>
          </a:prstGeom>
        </p:spPr>
      </p:pic>
      <p:grpSp>
        <p:nvGrpSpPr>
          <p:cNvPr id="4" name="组合 3"/>
          <p:cNvGrpSpPr/>
          <p:nvPr/>
        </p:nvGrpSpPr>
        <p:grpSpPr>
          <a:xfrm>
            <a:off x="7773670" y="4671060"/>
            <a:ext cx="4422140" cy="582930"/>
            <a:chOff x="10807" y="6068"/>
            <a:chExt cx="6964" cy="918"/>
          </a:xfrm>
        </p:grpSpPr>
        <p:grpSp>
          <p:nvGrpSpPr>
            <p:cNvPr id="10" name="组合 9"/>
            <p:cNvGrpSpPr/>
            <p:nvPr/>
          </p:nvGrpSpPr>
          <p:grpSpPr>
            <a:xfrm>
              <a:off x="10807" y="6409"/>
              <a:ext cx="1418" cy="237"/>
              <a:chOff x="5470769" y="2852615"/>
              <a:chExt cx="1117601" cy="111284"/>
            </a:xfrm>
          </p:grpSpPr>
          <p:cxnSp>
            <p:nvCxnSpPr>
              <p:cNvPr id="7" name="直接连接符 6"/>
              <p:cNvCxnSpPr/>
              <p:nvPr/>
            </p:nvCxnSpPr>
            <p:spPr>
              <a:xfrm>
                <a:off x="5470769" y="2852615"/>
                <a:ext cx="1117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470770" y="2909890"/>
                <a:ext cx="1117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470769" y="2963899"/>
                <a:ext cx="1117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6541" y="6409"/>
              <a:ext cx="1230" cy="237"/>
              <a:chOff x="5470769" y="2852615"/>
              <a:chExt cx="1117601" cy="111284"/>
            </a:xfrm>
          </p:grpSpPr>
          <p:cxnSp>
            <p:nvCxnSpPr>
              <p:cNvPr id="12" name="直接连接符 11"/>
              <p:cNvCxnSpPr/>
              <p:nvPr/>
            </p:nvCxnSpPr>
            <p:spPr>
              <a:xfrm>
                <a:off x="5470769" y="2852615"/>
                <a:ext cx="1117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70770" y="2909890"/>
                <a:ext cx="1117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470769" y="2963899"/>
                <a:ext cx="1117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2225" y="6068"/>
              <a:ext cx="4764" cy="9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汇报人：赖贵宇</a:t>
              </a:r>
              <a:endPar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汇报时间：</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2020</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年</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11</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月</a:t>
              </a:r>
              <a:r>
                <a:rPr lang="en-US" altLang="zh-CN" sz="1600" dirty="0">
                  <a:solidFill>
                    <a:prstClr val="white"/>
                  </a:solidFill>
                  <a:latin typeface="微软雅黑" panose="020B0503020204020204" pitchFamily="34" charset="-122"/>
                  <a:ea typeface="微软雅黑" panose="020B0503020204020204" pitchFamily="34" charset="-122"/>
                </a:rPr>
                <a:t>29</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日</a:t>
              </a:r>
            </a:p>
          </p:txBody>
        </p:sp>
      </p:grpSp>
      <p:sp>
        <p:nvSpPr>
          <p:cNvPr id="6" name="文本框 5"/>
          <p:cNvSpPr txBox="1"/>
          <p:nvPr/>
        </p:nvSpPr>
        <p:spPr>
          <a:xfrm>
            <a:off x="3017520" y="2715895"/>
            <a:ext cx="907986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CVPR 2016, </a:t>
            </a:r>
            <a:r>
              <a:rPr kumimoji="0" lang="en-US"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Zhenxing Niu, Mo Zhou, Le Wang, Xinbo Gao, Gang Hua. </a:t>
            </a:r>
          </a:p>
        </p:txBody>
      </p:sp>
      <p:sp>
        <p:nvSpPr>
          <p:cNvPr id="16" name="灯片编号占位符 15"/>
          <p:cNvSpPr>
            <a:spLocks noGrp="1"/>
          </p:cNvSpPr>
          <p:nvPr>
            <p:ph type="sldNum" sz="quarter" idx="12"/>
          </p:nvPr>
        </p:nvSpPr>
        <p:spPr/>
        <p:txBody>
          <a:bodyPr/>
          <a:lstStyle/>
          <a:p>
            <a:fld id="{A3FBD283-F9F2-4101-BCD1-2F8F60A8BC44}"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10</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2" name="文本框 1"/>
          <p:cNvSpPr txBox="1"/>
          <p:nvPr/>
        </p:nvSpPr>
        <p:spPr>
          <a:xfrm>
            <a:off x="1562940" y="1141201"/>
            <a:ext cx="9326245" cy="829945"/>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Problem Formulation</a:t>
            </a: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794510" y="4631690"/>
            <a:ext cx="10106660" cy="829945"/>
          </a:xfrm>
          <a:prstGeom prst="rect">
            <a:avLst/>
          </a:prstGeom>
          <a:noFill/>
        </p:spPr>
        <p:txBody>
          <a:bodyPr wrap="square" rtlCol="0">
            <a:spAutoFit/>
          </a:bodyPr>
          <a:lstStyle/>
          <a:p>
            <a:r>
              <a:rPr lang="en-US"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 </a:t>
            </a:r>
            <a:r>
              <a:rPr lang="zh-CN" altLang="en-US"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输入是一张图像</a:t>
            </a:r>
            <a:r>
              <a:rPr lang="en-US" altLang="zh-CN"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x</a:t>
            </a:r>
            <a:r>
              <a:rPr lang="en-US" altLang="zh-CN" sz="2400" baseline="-25000">
                <a:solidFill>
                  <a:schemeClr val="bg1"/>
                </a:solidFill>
                <a:latin typeface="Arial" panose="020B0604020202020204" pitchFamily="34" charset="0"/>
                <a:ea typeface="微软雅黑" panose="020B0503020204020204" pitchFamily="34" charset="-122"/>
                <a:cs typeface="微软雅黑" panose="020B0503020204020204" pitchFamily="34" charset="-122"/>
              </a:rPr>
              <a:t>i</a:t>
            </a:r>
            <a:r>
              <a:rPr lang="zh-CN" altLang="en-US"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，输出是其对应的年龄标签</a:t>
            </a:r>
            <a:r>
              <a:rPr lang="en-US" altLang="zh-CN"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y</a:t>
            </a:r>
            <a:r>
              <a:rPr lang="en-US" altLang="zh-CN" sz="2400" baseline="-25000">
                <a:solidFill>
                  <a:schemeClr val="bg1"/>
                </a:solidFill>
                <a:latin typeface="Arial" panose="020B0604020202020204" pitchFamily="34" charset="0"/>
                <a:ea typeface="微软雅黑" panose="020B0503020204020204" pitchFamily="34" charset="-122"/>
                <a:cs typeface="微软雅黑" panose="020B0503020204020204" pitchFamily="34" charset="-122"/>
              </a:rPr>
              <a:t>i </a:t>
            </a:r>
            <a:r>
              <a:rPr lang="en-US" altLang="zh-CN"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a:t>
            </a:r>
            <a:r>
              <a:rPr lang="zh-CN" altLang="en-US"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取值</a:t>
            </a:r>
            <a:r>
              <a:rPr lang="en-US" altLang="zh-CN"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r</a:t>
            </a:r>
            <a:r>
              <a:rPr lang="en-US" altLang="zh-CN" sz="2400" baseline="-25000">
                <a:solidFill>
                  <a:schemeClr val="bg1"/>
                </a:solidFill>
                <a:latin typeface="Arial" panose="020B0604020202020204" pitchFamily="34" charset="0"/>
                <a:ea typeface="微软雅黑" panose="020B0503020204020204" pitchFamily="34" charset="-122"/>
                <a:cs typeface="微软雅黑" panose="020B0503020204020204" pitchFamily="34" charset="-122"/>
              </a:rPr>
              <a:t>1</a:t>
            </a:r>
            <a:r>
              <a:rPr lang="en-US" altLang="zh-CN"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 r</a:t>
            </a:r>
            <a:r>
              <a:rPr lang="en-US" altLang="zh-CN" sz="2400" baseline="-25000">
                <a:solidFill>
                  <a:schemeClr val="bg1"/>
                </a:solidFill>
                <a:latin typeface="Arial" panose="020B0604020202020204" pitchFamily="34" charset="0"/>
                <a:ea typeface="微软雅黑" panose="020B0503020204020204" pitchFamily="34" charset="-122"/>
                <a:cs typeface="微软雅黑" panose="020B0503020204020204" pitchFamily="34" charset="-122"/>
              </a:rPr>
              <a:t>2</a:t>
            </a:r>
            <a:r>
              <a:rPr lang="en-US" altLang="zh-CN"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 ..., r</a:t>
            </a:r>
            <a:r>
              <a:rPr lang="en-US" altLang="zh-CN" sz="2400" baseline="-25000">
                <a:solidFill>
                  <a:schemeClr val="bg1"/>
                </a:solidFill>
                <a:latin typeface="Arial" panose="020B0604020202020204" pitchFamily="34" charset="0"/>
                <a:ea typeface="微软雅黑" panose="020B0503020204020204" pitchFamily="34" charset="-122"/>
                <a:cs typeface="微软雅黑" panose="020B0503020204020204" pitchFamily="34" charset="-122"/>
              </a:rPr>
              <a:t>K</a:t>
            </a:r>
            <a:r>
              <a:rPr lang="en-US" altLang="zh-CN"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a:t>
            </a:r>
            <a:r>
              <a:rPr lang="zh-CN" altLang="en-US" sz="2400">
                <a:solidFill>
                  <a:schemeClr val="bg1"/>
                </a:solidFill>
                <a:latin typeface="Arial" panose="020B0604020202020204" pitchFamily="34" charset="0"/>
                <a:ea typeface="微软雅黑" panose="020B0503020204020204" pitchFamily="34" charset="-122"/>
                <a:cs typeface="微软雅黑" panose="020B0503020204020204" pitchFamily="34" charset="-122"/>
              </a:rPr>
              <a:t>，标签间有序。任务是找到一个图像到年龄序数的映射。</a:t>
            </a:r>
          </a:p>
        </p:txBody>
      </p:sp>
      <p:pic>
        <p:nvPicPr>
          <p:cNvPr id="5" name="图片 4"/>
          <p:cNvPicPr>
            <a:picLocks noChangeAspect="1"/>
          </p:cNvPicPr>
          <p:nvPr/>
        </p:nvPicPr>
        <p:blipFill>
          <a:blip r:embed="rId5"/>
          <a:stretch>
            <a:fillRect/>
          </a:stretch>
        </p:blipFill>
        <p:spPr>
          <a:xfrm>
            <a:off x="1794510" y="1971040"/>
            <a:ext cx="9189720" cy="2514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11</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2" name="文本框 1"/>
          <p:cNvSpPr txBox="1"/>
          <p:nvPr/>
        </p:nvSpPr>
        <p:spPr>
          <a:xfrm>
            <a:off x="1562940" y="1141201"/>
            <a:ext cx="9326245" cy="829945"/>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Problem Formulation</a:t>
            </a: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685925" y="1971040"/>
            <a:ext cx="7510780" cy="1938020"/>
          </a:xfrm>
          <a:prstGeom prst="rect">
            <a:avLst/>
          </a:prstGeom>
          <a:noFill/>
        </p:spPr>
        <p:txBody>
          <a:bodyPr wrap="square" rtlCol="0">
            <a:spAutoFit/>
          </a:bodyPr>
          <a:lstStyle/>
          <a:p>
            <a:r>
              <a:rPr 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In order to measure the cost between predicted ranks and ground-truth ranks, the cost matrix is employed to do this task. Particularly, a popular choice for general ordinal regression problems is the absolute cost matrix:</a:t>
            </a:r>
            <a:endPar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3626485" y="3909060"/>
            <a:ext cx="3629025" cy="234061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12</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2" name="文本框 1"/>
          <p:cNvSpPr txBox="1"/>
          <p:nvPr/>
        </p:nvSpPr>
        <p:spPr>
          <a:xfrm>
            <a:off x="1562940" y="1141201"/>
            <a:ext cx="9326245" cy="829945"/>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Approach</a:t>
            </a: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685925" y="1971040"/>
            <a:ext cx="7510780" cy="3553460"/>
          </a:xfrm>
          <a:prstGeom prst="rect">
            <a:avLst/>
          </a:prstGeom>
          <a:noFill/>
        </p:spPr>
        <p:txBody>
          <a:bodyPr wrap="square" rtlCol="0">
            <a:spAutoFit/>
          </a:bodyPr>
          <a:lstStyle/>
          <a:p>
            <a:pPr>
              <a:lnSpc>
                <a:spcPct val="150000"/>
              </a:lnSpc>
            </a:pPr>
            <a:r>
              <a:rPr 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a:t>
            </a: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将有序回归问题转换为多个二分类子问题处理。</a:t>
            </a:r>
          </a:p>
          <a:p>
            <a:pPr marL="457200" lvl="1" indent="0">
              <a:lnSpc>
                <a:spcPct val="150000"/>
              </a:lnSpc>
              <a:buNone/>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具体来说，有</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个排序等级的有序回归问题可以被转换为</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K-1</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个二分类子问题。</a:t>
            </a:r>
          </a:p>
          <a:p>
            <a:pPr marL="457200" lvl="1" indent="0">
              <a:lnSpc>
                <a:spcPct val="150000"/>
              </a:lnSpc>
              <a:buNone/>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在年龄预测问题中，年龄标签</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1~100</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，共</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100</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个排序级别，所转换出来的</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99</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个二分类模型的作用是分别判断当前图像的预测年龄是否大于某个级别。</a:t>
            </a:r>
            <a:r>
              <a:rPr lang="zh-CN" altLang="en-US"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第一个二分类器用来判断预测年龄是否大于</a:t>
            </a:r>
            <a:r>
              <a:rPr lang="en-US" altLang="zh-CN"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岁，第二个二分类器用来判断预测年龄是否大于</a:t>
            </a:r>
            <a:r>
              <a:rPr lang="en-US" altLang="zh-CN"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岁</a:t>
            </a:r>
            <a:r>
              <a:rPr lang="en-US" altLang="zh-CN"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99</a:t>
            </a:r>
            <a:r>
              <a:rPr lang="zh-CN" altLang="en-US"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个分类器用来判断预测年龄是否大于</a:t>
            </a:r>
            <a:r>
              <a:rPr lang="en-US" altLang="zh-CN"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99</a:t>
            </a:r>
            <a:r>
              <a:rPr lang="zh-CN" altLang="en-US"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岁。</a:t>
            </a:r>
          </a:p>
        </p:txBody>
      </p:sp>
      <p:pic>
        <p:nvPicPr>
          <p:cNvPr id="6" name="图片 5"/>
          <p:cNvPicPr>
            <a:picLocks noChangeAspect="1"/>
          </p:cNvPicPr>
          <p:nvPr/>
        </p:nvPicPr>
        <p:blipFill>
          <a:blip r:embed="rId5"/>
          <a:stretch>
            <a:fillRect/>
          </a:stretch>
        </p:blipFill>
        <p:spPr>
          <a:xfrm>
            <a:off x="4065905" y="5524500"/>
            <a:ext cx="2750820" cy="891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13</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2" name="文本框 1"/>
          <p:cNvSpPr txBox="1"/>
          <p:nvPr/>
        </p:nvSpPr>
        <p:spPr>
          <a:xfrm>
            <a:off x="1562940" y="1141201"/>
            <a:ext cx="9326245" cy="829945"/>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Approach</a:t>
            </a: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5"/>
          <a:stretch>
            <a:fillRect/>
          </a:stretch>
        </p:blipFill>
        <p:spPr>
          <a:xfrm>
            <a:off x="1954530" y="1971040"/>
            <a:ext cx="5494020" cy="483425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图片 5"/>
          <p:cNvPicPr>
            <a:picLocks noChangeAspect="1"/>
          </p:cNvPicPr>
          <p:nvPr/>
        </p:nvPicPr>
        <p:blipFill>
          <a:blip r:embed="rId6"/>
          <a:stretch>
            <a:fillRect/>
          </a:stretch>
        </p:blipFill>
        <p:spPr>
          <a:xfrm>
            <a:off x="7849235" y="5050155"/>
            <a:ext cx="3215640" cy="1264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14</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4" name="文本框 3"/>
          <p:cNvSpPr txBox="1"/>
          <p:nvPr/>
        </p:nvSpPr>
        <p:spPr>
          <a:xfrm>
            <a:off x="1685925" y="1497330"/>
            <a:ext cx="7510780" cy="3138170"/>
          </a:xfrm>
          <a:prstGeom prst="rect">
            <a:avLst/>
          </a:prstGeom>
          <a:noFill/>
        </p:spPr>
        <p:txBody>
          <a:bodyPr wrap="square" rtlCol="0">
            <a:spAutoFit/>
          </a:bodyPr>
          <a:lstStyle/>
          <a:p>
            <a:pPr>
              <a:lnSpc>
                <a:spcPct val="15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sym typeface="+mn-ea"/>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sym typeface="+mn-ea"/>
              </a:rPr>
              <a:t>Benefits</a:t>
            </a:r>
            <a:endPar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a:p>
            <a:pPr marL="457200" lvl="1" indent="0">
              <a:lnSpc>
                <a:spcPct val="150000"/>
              </a:lnSpc>
              <a:buNone/>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a:t>
            </a:r>
            <a:r>
              <a:rPr lang="zh-CN" altLang="en-US"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端到端</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的学习方式，将图像中特征的提取与偏好模型的训练结合成一个整体，避免了手动设计特征的同时，可以更好地利用特征信息。</a:t>
            </a:r>
          </a:p>
          <a:p>
            <a:pPr marL="457200" lvl="1" indent="0">
              <a:lnSpc>
                <a:spcPct val="150000"/>
              </a:lnSpc>
              <a:buNone/>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K-1</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个二分类器的训练集仅仅是类别标签不同，它们可以</a:t>
            </a:r>
            <a:r>
              <a:rPr lang="zh-CN" altLang="en-US"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共享</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中间卷积的信息，所以</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CNN</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能够学的不同任务之间的联系，从而提升最终的预测表现。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15</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2" name="文本框 1"/>
          <p:cNvSpPr txBox="1"/>
          <p:nvPr/>
        </p:nvSpPr>
        <p:spPr>
          <a:xfrm>
            <a:off x="1562940" y="1141201"/>
            <a:ext cx="9326245" cy="829945"/>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Architecture of the Multiple Output CNN</a:t>
            </a:r>
          </a:p>
        </p:txBody>
      </p:sp>
      <p:pic>
        <p:nvPicPr>
          <p:cNvPr id="4" name="图片 3"/>
          <p:cNvPicPr>
            <a:picLocks noChangeAspect="1"/>
          </p:cNvPicPr>
          <p:nvPr/>
        </p:nvPicPr>
        <p:blipFill>
          <a:blip r:embed="rId5"/>
          <a:stretch>
            <a:fillRect/>
          </a:stretch>
        </p:blipFill>
        <p:spPr>
          <a:xfrm>
            <a:off x="1954530" y="1971040"/>
            <a:ext cx="9411970" cy="25552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16</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2" name="文本框 1"/>
          <p:cNvSpPr txBox="1"/>
          <p:nvPr/>
        </p:nvSpPr>
        <p:spPr>
          <a:xfrm>
            <a:off x="1562940" y="1141201"/>
            <a:ext cx="9326245" cy="829945"/>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Learning the Multiple Output CNN</a:t>
            </a:r>
          </a:p>
        </p:txBody>
      </p:sp>
      <p:sp>
        <p:nvSpPr>
          <p:cNvPr id="13" name="文本框 12">
            <a:extLst>
              <a:ext uri="{FF2B5EF4-FFF2-40B4-BE49-F238E27FC236}">
                <a16:creationId xmlns:a16="http://schemas.microsoft.com/office/drawing/2014/main" id="{44ACF5C6-6284-4DCB-B2AA-4C053AE260DE}"/>
              </a:ext>
            </a:extLst>
          </p:cNvPr>
          <p:cNvSpPr txBox="1"/>
          <p:nvPr/>
        </p:nvSpPr>
        <p:spPr>
          <a:xfrm>
            <a:off x="1685925" y="1971040"/>
            <a:ext cx="7510780" cy="580415"/>
          </a:xfrm>
          <a:prstGeom prst="rect">
            <a:avLst/>
          </a:prstGeom>
          <a:noFill/>
        </p:spPr>
        <p:txBody>
          <a:bodyPr wrap="square" rtlCol="0">
            <a:spAutoFit/>
          </a:bodyPr>
          <a:lstStyle/>
          <a:p>
            <a:pPr>
              <a:lnSpc>
                <a:spcPct val="150000"/>
              </a:lnSpc>
            </a:pPr>
            <a:r>
              <a:rPr 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a:t>
            </a: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交叉熵损失函数：</a:t>
            </a:r>
            <a:endParaRPr lang="zh-CN" altLang="en-US"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a:extLst>
              <a:ext uri="{FF2B5EF4-FFF2-40B4-BE49-F238E27FC236}">
                <a16:creationId xmlns:a16="http://schemas.microsoft.com/office/drawing/2014/main" id="{3522967D-F4C2-497E-9E2C-65F346DB9B8F}"/>
              </a:ext>
            </a:extLst>
          </p:cNvPr>
          <p:cNvPicPr>
            <a:picLocks noChangeAspect="1"/>
          </p:cNvPicPr>
          <p:nvPr/>
        </p:nvPicPr>
        <p:blipFill>
          <a:blip r:embed="rId5"/>
          <a:stretch>
            <a:fillRect/>
          </a:stretch>
        </p:blipFill>
        <p:spPr>
          <a:xfrm>
            <a:off x="2075759" y="2691749"/>
            <a:ext cx="4584936" cy="6794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17</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2" name="文本框 1"/>
          <p:cNvSpPr txBox="1"/>
          <p:nvPr/>
        </p:nvSpPr>
        <p:spPr>
          <a:xfrm>
            <a:off x="1562940" y="1141201"/>
            <a:ext cx="9326245" cy="2935547"/>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Experiment</a:t>
            </a:r>
          </a:p>
          <a:p>
            <a:pPr>
              <a:lnSpc>
                <a:spcPct val="200000"/>
              </a:lnSpc>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Performance Metric: </a:t>
            </a:r>
          </a:p>
          <a:p>
            <a:pPr>
              <a:lnSpc>
                <a:spcPct val="200000"/>
              </a:lnSpc>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Mean Absolute Error (MAE)</a:t>
            </a:r>
          </a:p>
          <a:p>
            <a:pPr>
              <a:lnSpc>
                <a:spcPct val="200000"/>
              </a:lnSpc>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Cumulative Score (CS)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18</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2" name="文本框 1"/>
          <p:cNvSpPr txBox="1"/>
          <p:nvPr/>
        </p:nvSpPr>
        <p:spPr>
          <a:xfrm>
            <a:off x="1562940" y="1141201"/>
            <a:ext cx="9326245" cy="829945"/>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Experiment</a:t>
            </a:r>
          </a:p>
        </p:txBody>
      </p:sp>
      <p:sp>
        <p:nvSpPr>
          <p:cNvPr id="13" name="文本框 12">
            <a:extLst>
              <a:ext uri="{FF2B5EF4-FFF2-40B4-BE49-F238E27FC236}">
                <a16:creationId xmlns:a16="http://schemas.microsoft.com/office/drawing/2014/main" id="{A2ABD1D0-1E03-4A17-ABDE-247DE4BC1C37}"/>
              </a:ext>
            </a:extLst>
          </p:cNvPr>
          <p:cNvSpPr txBox="1"/>
          <p:nvPr/>
        </p:nvSpPr>
        <p:spPr>
          <a:xfrm>
            <a:off x="1954440" y="2034614"/>
            <a:ext cx="7058025" cy="458908"/>
          </a:xfrm>
          <a:prstGeom prst="rect">
            <a:avLst/>
          </a:prstGeom>
          <a:noFill/>
        </p:spPr>
        <p:txBody>
          <a:bodyPr wrap="square" rtlCol="0">
            <a:spAutoFit/>
          </a:bodyPr>
          <a:lstStyle/>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Metric Regression  VS  Ordinal Regression</a:t>
            </a:r>
            <a:endParaRPr lang="en-US" altLang="zh-CN" dirty="0">
              <a:solidFill>
                <a:srgbClr val="92D05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DB77C61-A6C5-4EB4-B762-DFC8D05CD4F2}"/>
              </a:ext>
            </a:extLst>
          </p:cNvPr>
          <p:cNvPicPr>
            <a:picLocks noChangeAspect="1"/>
          </p:cNvPicPr>
          <p:nvPr/>
        </p:nvPicPr>
        <p:blipFill>
          <a:blip r:embed="rId5"/>
          <a:stretch>
            <a:fillRect/>
          </a:stretch>
        </p:blipFill>
        <p:spPr>
          <a:xfrm>
            <a:off x="2025835" y="2914623"/>
            <a:ext cx="8131479" cy="124390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19</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2" name="文本框 1"/>
          <p:cNvSpPr txBox="1"/>
          <p:nvPr/>
        </p:nvSpPr>
        <p:spPr>
          <a:xfrm>
            <a:off x="1562940" y="1141201"/>
            <a:ext cx="9326245" cy="829945"/>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Discussion</a:t>
            </a:r>
          </a:p>
        </p:txBody>
      </p:sp>
      <p:sp>
        <p:nvSpPr>
          <p:cNvPr id="13" name="文本框 12">
            <a:extLst>
              <a:ext uri="{FF2B5EF4-FFF2-40B4-BE49-F238E27FC236}">
                <a16:creationId xmlns:a16="http://schemas.microsoft.com/office/drawing/2014/main" id="{E030CC81-DF20-4A48-B666-4432AD982813}"/>
              </a:ext>
            </a:extLst>
          </p:cNvPr>
          <p:cNvSpPr txBox="1"/>
          <p:nvPr/>
        </p:nvSpPr>
        <p:spPr>
          <a:xfrm>
            <a:off x="1954440" y="2034614"/>
            <a:ext cx="7058025" cy="458908"/>
          </a:xfrm>
          <a:prstGeom prst="rect">
            <a:avLst/>
          </a:prstGeom>
          <a:noFill/>
        </p:spPr>
        <p:txBody>
          <a:bodyPr wrap="square" rtlCol="0">
            <a:spAutoFit/>
          </a:bodyPr>
          <a:lstStyle/>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Task importance analysis</a:t>
            </a:r>
            <a:endParaRPr lang="en-US" altLang="zh-CN" dirty="0">
              <a:solidFill>
                <a:srgbClr val="92D05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3E32B7D-B083-4752-8BF3-6D7A9A1386B5}"/>
              </a:ext>
            </a:extLst>
          </p:cNvPr>
          <p:cNvPicPr>
            <a:picLocks noChangeAspect="1"/>
          </p:cNvPicPr>
          <p:nvPr/>
        </p:nvPicPr>
        <p:blipFill>
          <a:blip r:embed="rId5"/>
          <a:stretch>
            <a:fillRect/>
          </a:stretch>
        </p:blipFill>
        <p:spPr>
          <a:xfrm>
            <a:off x="2075759" y="3957351"/>
            <a:ext cx="2444231" cy="11480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图片 13">
            <a:extLst>
              <a:ext uri="{FF2B5EF4-FFF2-40B4-BE49-F238E27FC236}">
                <a16:creationId xmlns:a16="http://schemas.microsoft.com/office/drawing/2014/main" id="{0E0780D3-CF26-42F1-97C7-AB662C22DAEA}"/>
              </a:ext>
            </a:extLst>
          </p:cNvPr>
          <p:cNvPicPr>
            <a:picLocks noChangeAspect="1"/>
          </p:cNvPicPr>
          <p:nvPr/>
        </p:nvPicPr>
        <p:blipFill>
          <a:blip r:embed="rId6"/>
          <a:stretch>
            <a:fillRect/>
          </a:stretch>
        </p:blipFill>
        <p:spPr>
          <a:xfrm>
            <a:off x="2075759" y="2902597"/>
            <a:ext cx="4584936" cy="6794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图片 14">
            <a:extLst>
              <a:ext uri="{FF2B5EF4-FFF2-40B4-BE49-F238E27FC236}">
                <a16:creationId xmlns:a16="http://schemas.microsoft.com/office/drawing/2014/main" id="{C3149E06-5548-422B-9DDE-37107EA39F4F}"/>
              </a:ext>
            </a:extLst>
          </p:cNvPr>
          <p:cNvPicPr>
            <a:picLocks noChangeAspect="1"/>
          </p:cNvPicPr>
          <p:nvPr/>
        </p:nvPicPr>
        <p:blipFill>
          <a:blip r:embed="rId7"/>
          <a:stretch>
            <a:fillRect/>
          </a:stretch>
        </p:blipFill>
        <p:spPr>
          <a:xfrm>
            <a:off x="2075759" y="5409255"/>
            <a:ext cx="5337060" cy="1208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833170" y="510754"/>
            <a:ext cx="729473" cy="800916"/>
            <a:chOff x="5102207" y="2261168"/>
            <a:chExt cx="729473" cy="800916"/>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6" name="文本框 5"/>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01</a:t>
              </a:r>
            </a:p>
          </p:txBody>
        </p:sp>
      </p:grpSp>
      <p:sp>
        <p:nvSpPr>
          <p:cNvPr id="17" name="文本框 16"/>
          <p:cNvSpPr txBox="1"/>
          <p:nvPr/>
        </p:nvSpPr>
        <p:spPr>
          <a:xfrm>
            <a:off x="169462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问题背景</a:t>
            </a: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2" name="文本框 1"/>
          <p:cNvSpPr txBox="1"/>
          <p:nvPr/>
        </p:nvSpPr>
        <p:spPr>
          <a:xfrm>
            <a:off x="1787525" y="1676400"/>
            <a:ext cx="9326245" cy="3846195"/>
          </a:xfrm>
          <a:prstGeom prst="rect">
            <a:avLst/>
          </a:prstGeom>
          <a:noFill/>
        </p:spPr>
        <p:txBody>
          <a:bodyPr wrap="square" rtlCol="0">
            <a:spAutoFit/>
          </a:bodyPr>
          <a:lstStyle/>
          <a:p>
            <a:pPr>
              <a:lnSpc>
                <a:spcPct val="200000"/>
              </a:lnSpc>
            </a:pPr>
            <a:r>
              <a:rPr lang="zh-CN" altLang="en-US" sz="2400" dirty="0">
                <a:solidFill>
                  <a:srgbClr val="FFC000"/>
                </a:solidFill>
                <a:latin typeface="Arial" panose="020B0604020202020204" pitchFamily="34" charset="0"/>
                <a:ea typeface="微软雅黑" panose="020B0503020204020204" pitchFamily="34" charset="-122"/>
                <a:cs typeface="微软雅黑" panose="020B0503020204020204" pitchFamily="34" charset="-122"/>
                <a:sym typeface="+mn-ea"/>
              </a:rPr>
              <a:t>● </a:t>
            </a:r>
            <a:r>
              <a:rPr lang="zh-CN" altLang="en-US" sz="2400"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年龄估计（</a:t>
            </a:r>
            <a:r>
              <a:rPr lang="en-US" altLang="zh-CN" sz="2400"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Age Estimation</a:t>
            </a:r>
            <a:r>
              <a:rPr lang="zh-CN" altLang="en-US" sz="2400"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2400"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00000"/>
              </a:lnSpc>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提供一张图像，自动识别出图像中人物的年龄。</a:t>
            </a:r>
          </a:p>
          <a:p>
            <a:pPr>
              <a:lnSpc>
                <a:spcPct val="200000"/>
              </a:lnSpc>
            </a:pPr>
            <a:r>
              <a:rPr lang="zh-CN" altLang="en-US" sz="2400" dirty="0">
                <a:solidFill>
                  <a:srgbClr val="FFC000"/>
                </a:solidFill>
                <a:latin typeface="Arial" panose="020B0604020202020204" pitchFamily="34" charset="0"/>
                <a:ea typeface="微软雅黑" panose="020B0503020204020204" pitchFamily="34" charset="-122"/>
                <a:cs typeface="微软雅黑" panose="020B0503020204020204" pitchFamily="34" charset="-122"/>
              </a:rPr>
              <a:t>● 技术应用</a:t>
            </a:r>
            <a:endParaRPr lang="en-US" altLang="zh-CN" sz="2400" dirty="0">
              <a:solidFill>
                <a:srgbClr val="FFC000"/>
              </a:solidFill>
              <a:latin typeface="Arial" panose="020B0604020202020204" pitchFamily="34" charset="0"/>
              <a:ea typeface="微软雅黑" panose="020B0503020204020204" pitchFamily="34" charset="-122"/>
              <a:cs typeface="微软雅黑" panose="020B0503020204020204" pitchFamily="34" charset="-122"/>
            </a:endParaRPr>
          </a:p>
          <a:p>
            <a:pPr marL="457200" lvl="1" indent="0">
              <a:lnSpc>
                <a:spcPct val="100000"/>
              </a:lnSpc>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视频监控、产品推荐、人机交互、市场分析、用户画像、年龄变化预测</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dirty="0">
                <a:solidFill>
                  <a:srgbClr val="FFC000"/>
                </a:solidFill>
                <a:latin typeface="Arial" panose="020B0604020202020204" pitchFamily="34" charset="0"/>
                <a:ea typeface="微软雅黑" panose="020B0503020204020204" pitchFamily="34" charset="-122"/>
                <a:cs typeface="微软雅黑" panose="020B0503020204020204" pitchFamily="34" charset="-122"/>
              </a:rPr>
              <a:t>● 技术难点</a:t>
            </a:r>
            <a:endParaRPr lang="en-US" sz="2400" dirty="0">
              <a:solidFill>
                <a:srgbClr val="FFC000"/>
              </a:solidFill>
              <a:latin typeface="Arial" panose="020B0604020202020204" pitchFamily="34" charset="0"/>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人脸年龄与骨头形状、五官位置、脸部纹理等特征都有很大的关系，而且会受到光照、拍摄角度、姿态、表情等随机性因素的影响。再者，就算是人类对年龄的观察估计都会有很大的偏差。</a:t>
            </a:r>
          </a:p>
        </p:txBody>
      </p:sp>
      <p:pic>
        <p:nvPicPr>
          <p:cNvPr id="9" name="图片 8"/>
          <p:cNvPicPr>
            <a:picLocks noChangeAspect="1"/>
          </p:cNvPicPr>
          <p:nvPr/>
        </p:nvPicPr>
        <p:blipFill>
          <a:blip r:embed="rId5"/>
          <a:stretch>
            <a:fillRect/>
          </a:stretch>
        </p:blipFill>
        <p:spPr>
          <a:xfrm>
            <a:off x="5170028" y="984531"/>
            <a:ext cx="5586730" cy="1962785"/>
          </a:xfrm>
          <a:prstGeom prst="rect">
            <a:avLst/>
          </a:prstGeom>
          <a:ln>
            <a:noFill/>
          </a:ln>
          <a:effectLst>
            <a:softEdge rad="112500"/>
          </a:effectLst>
        </p:spPr>
      </p:pic>
      <p:grpSp>
        <p:nvGrpSpPr>
          <p:cNvPr id="10" name="组合 9"/>
          <p:cNvGrpSpPr/>
          <p:nvPr/>
        </p:nvGrpSpPr>
        <p:grpSpPr>
          <a:xfrm>
            <a:off x="5793113" y="4377257"/>
            <a:ext cx="4089400" cy="2413000"/>
            <a:chOff x="4067" y="4877"/>
            <a:chExt cx="6440" cy="3800"/>
          </a:xfrm>
        </p:grpSpPr>
        <p:pic>
          <p:nvPicPr>
            <p:cNvPr id="11" name="图片 10"/>
            <p:cNvPicPr>
              <a:picLocks noChangeAspect="1"/>
            </p:cNvPicPr>
            <p:nvPr/>
          </p:nvPicPr>
          <p:blipFill>
            <a:blip r:embed="rId6"/>
            <a:stretch>
              <a:fillRect/>
            </a:stretch>
          </p:blipFill>
          <p:spPr>
            <a:xfrm>
              <a:off x="4067" y="4877"/>
              <a:ext cx="6440" cy="3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矩形 11"/>
            <p:cNvSpPr/>
            <p:nvPr/>
          </p:nvSpPr>
          <p:spPr>
            <a:xfrm>
              <a:off x="8751" y="8107"/>
              <a:ext cx="1320" cy="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A3FBD283-F9F2-4101-BCD1-2F8F60A8BC44}" type="slidenum">
              <a:rPr lang="zh-CN" altLang="en-US" smtClean="0"/>
              <a:t>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20</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2" name="文本框 1"/>
          <p:cNvSpPr txBox="1"/>
          <p:nvPr/>
        </p:nvSpPr>
        <p:spPr>
          <a:xfrm>
            <a:off x="1562940" y="1141201"/>
            <a:ext cx="9326245" cy="829945"/>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Discussion</a:t>
            </a:r>
          </a:p>
        </p:txBody>
      </p:sp>
      <p:sp>
        <p:nvSpPr>
          <p:cNvPr id="13" name="文本框 12">
            <a:extLst>
              <a:ext uri="{FF2B5EF4-FFF2-40B4-BE49-F238E27FC236}">
                <a16:creationId xmlns:a16="http://schemas.microsoft.com/office/drawing/2014/main" id="{E030CC81-DF20-4A48-B666-4432AD982813}"/>
              </a:ext>
            </a:extLst>
          </p:cNvPr>
          <p:cNvSpPr txBox="1"/>
          <p:nvPr/>
        </p:nvSpPr>
        <p:spPr>
          <a:xfrm>
            <a:off x="1954440" y="2034614"/>
            <a:ext cx="7058025" cy="458908"/>
          </a:xfrm>
          <a:prstGeom prst="rect">
            <a:avLst/>
          </a:prstGeom>
          <a:noFill/>
        </p:spPr>
        <p:txBody>
          <a:bodyPr wrap="square" rtlCol="0">
            <a:spAutoFit/>
          </a:bodyPr>
          <a:lstStyle/>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The color information</a:t>
            </a:r>
            <a:endParaRPr lang="en-US" altLang="zh-CN" dirty="0">
              <a:solidFill>
                <a:srgbClr val="92D05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A10E9DF-D437-4803-8D60-29F00C36E828}"/>
              </a:ext>
            </a:extLst>
          </p:cNvPr>
          <p:cNvPicPr>
            <a:picLocks noChangeAspect="1"/>
          </p:cNvPicPr>
          <p:nvPr/>
        </p:nvPicPr>
        <p:blipFill>
          <a:blip r:embed="rId5"/>
          <a:stretch>
            <a:fillRect/>
          </a:stretch>
        </p:blipFill>
        <p:spPr>
          <a:xfrm>
            <a:off x="2074996" y="2728207"/>
            <a:ext cx="4494351" cy="1072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57809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论文工作</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21</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05</a:t>
              </a:r>
            </a:p>
          </p:txBody>
        </p:sp>
      </p:grpSp>
      <p:sp>
        <p:nvSpPr>
          <p:cNvPr id="2" name="文本框 1"/>
          <p:cNvSpPr txBox="1"/>
          <p:nvPr/>
        </p:nvSpPr>
        <p:spPr>
          <a:xfrm>
            <a:off x="1562940" y="1141201"/>
            <a:ext cx="9326245" cy="719556"/>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Trick</a:t>
            </a:r>
          </a:p>
        </p:txBody>
      </p:sp>
      <p:sp>
        <p:nvSpPr>
          <p:cNvPr id="13" name="文本框 12">
            <a:extLst>
              <a:ext uri="{FF2B5EF4-FFF2-40B4-BE49-F238E27FC236}">
                <a16:creationId xmlns:a16="http://schemas.microsoft.com/office/drawing/2014/main" id="{E030CC81-DF20-4A48-B666-4432AD982813}"/>
              </a:ext>
            </a:extLst>
          </p:cNvPr>
          <p:cNvSpPr txBox="1"/>
          <p:nvPr/>
        </p:nvSpPr>
        <p:spPr>
          <a:xfrm>
            <a:off x="1954440" y="2034614"/>
            <a:ext cx="7058025" cy="458908"/>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为了防止过拟合，在图像预处理时进行了随机剪裁</a:t>
            </a:r>
            <a:endParaRPr lang="en-US" altLang="zh-CN" dirty="0">
              <a:solidFill>
                <a:srgbClr val="92D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2562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论文主要贡献</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2" name="文本框 1"/>
          <p:cNvSpPr txBox="1"/>
          <p:nvPr/>
        </p:nvSpPr>
        <p:spPr>
          <a:xfrm>
            <a:off x="1787525" y="1676400"/>
            <a:ext cx="10106660" cy="2676525"/>
          </a:xfrm>
          <a:prstGeom prst="rect">
            <a:avLst/>
          </a:prstGeom>
          <a:noFill/>
        </p:spPr>
        <p:txBody>
          <a:bodyPr wrap="square" rtlCol="0">
            <a:spAutoFit/>
          </a:bodyPr>
          <a:lstStyle/>
          <a:p>
            <a:pPr>
              <a:lnSpc>
                <a:spcPct val="200000"/>
              </a:lnSpc>
            </a:pP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使用端到端的多任务深度学习方法代替之前的</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SVM</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解决有序回归问题</a:t>
            </a:r>
          </a:p>
          <a:p>
            <a:pPr>
              <a:lnSpc>
                <a:spcPct val="200000"/>
              </a:lnSpc>
            </a:pP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将提出的模型应用到年龄预测任务中，并取得了目前最好的结果</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公开发行了目前最大的以亚洲人为主的人脸年龄数据集</a:t>
            </a:r>
            <a:r>
              <a:rPr lang="en-US" altLang="zh-CN"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AFAD</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fld id="{A3FBD283-F9F2-4101-BCD1-2F8F60A8BC44}" type="slidenum">
              <a:rPr lang="zh-CN" altLang="en-US" smtClean="0"/>
              <a:t>22</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06</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启示与展望</a:t>
            </a: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23</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07</a:t>
              </a:r>
            </a:p>
          </p:txBody>
        </p:sp>
      </p:grpSp>
      <p:sp>
        <p:nvSpPr>
          <p:cNvPr id="2" name="文本框 1"/>
          <p:cNvSpPr txBox="1"/>
          <p:nvPr/>
        </p:nvSpPr>
        <p:spPr>
          <a:xfrm>
            <a:off x="1685736" y="2214034"/>
            <a:ext cx="10106660" cy="1938992"/>
          </a:xfrm>
          <a:prstGeom prst="rect">
            <a:avLst/>
          </a:prstGeom>
          <a:noFill/>
        </p:spPr>
        <p:txBody>
          <a:bodyPr wrap="square" rtlCol="0">
            <a:spAutoFit/>
          </a:bodyPr>
          <a:lstStyle/>
          <a:p>
            <a:pPr>
              <a:lnSpc>
                <a:spcPct val="200000"/>
              </a:lnSpc>
            </a:pP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将一个排序问题转换为若干个二分类子问题处理</a:t>
            </a:r>
          </a:p>
          <a:p>
            <a:pPr>
              <a:lnSpc>
                <a:spcPct val="200000"/>
              </a:lnSpc>
            </a:pP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提升二分类器的准确度以提升年龄预测的精度</a:t>
            </a:r>
          </a:p>
          <a:p>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常见思路</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2" name="文本框 1"/>
          <p:cNvSpPr txBox="1"/>
          <p:nvPr/>
        </p:nvSpPr>
        <p:spPr>
          <a:xfrm>
            <a:off x="1685736" y="1348673"/>
            <a:ext cx="9326245" cy="4461510"/>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Classification</a:t>
            </a:r>
            <a:endParaRPr lang="en-US" sz="24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00000"/>
              </a:lnSpc>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将年龄预测任务作为一个</a:t>
            </a:r>
            <a:r>
              <a:rPr lang="zh-CN" altLang="en-US" sz="2000"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多分类</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任务处理，即</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1~100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共</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个类的多分类任务。但这样的方式忽略了年龄本身的连续性，独立地考虑各个类别间的差异。</a:t>
            </a:r>
          </a:p>
          <a:p>
            <a:pPr>
              <a:lnSpc>
                <a:spcPct val="200000"/>
              </a:lnSpc>
            </a:pPr>
            <a:r>
              <a:rPr lang="zh-CN" altLang="en-US" sz="2400" b="1" dirty="0">
                <a:solidFill>
                  <a:srgbClr val="FFC000"/>
                </a:solidFill>
                <a:latin typeface="Arial" panose="020B0604020202020204" pitchFamily="34" charset="0"/>
                <a:ea typeface="微软雅黑" panose="020B0503020204020204" pitchFamily="34" charset="-122"/>
                <a:cs typeface="微软雅黑" panose="020B0503020204020204" pitchFamily="34" charset="-122"/>
              </a:rPr>
              <a:t>● </a:t>
            </a:r>
            <a:r>
              <a:rPr lang="en-US" altLang="zh-CN" sz="2400" b="1" dirty="0">
                <a:solidFill>
                  <a:srgbClr val="FFC000"/>
                </a:solidFill>
                <a:latin typeface="Arial" panose="020B0604020202020204" pitchFamily="34" charset="0"/>
                <a:ea typeface="微软雅黑" panose="020B0503020204020204" pitchFamily="34" charset="-122"/>
                <a:cs typeface="微软雅黑" panose="020B0503020204020204" pitchFamily="34" charset="-122"/>
              </a:rPr>
              <a:t>Regression</a:t>
            </a:r>
          </a:p>
          <a:p>
            <a:pPr marL="457200" lvl="1" indent="0">
              <a:lnSpc>
                <a:spcPct val="100000"/>
              </a:lnSpc>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将年龄当成连续值进行</a:t>
            </a:r>
            <a:r>
              <a:rPr lang="zh-CN" altLang="en-US" sz="2000"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回归预测</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。但由于年龄与人脸很多随机因素有关，直接使用回归处理往往会造成过拟合。</a:t>
            </a:r>
          </a:p>
          <a:p>
            <a:pPr>
              <a:lnSpc>
                <a:spcPct val="200000"/>
              </a:lnSpc>
            </a:pPr>
            <a:r>
              <a:rPr lang="zh-CN" altLang="en-US" sz="2400" b="1" dirty="0">
                <a:solidFill>
                  <a:srgbClr val="FFC000"/>
                </a:solidFill>
                <a:latin typeface="Arial" panose="020B0604020202020204" pitchFamily="34" charset="0"/>
                <a:ea typeface="微软雅黑" panose="020B0503020204020204" pitchFamily="34" charset="-122"/>
                <a:cs typeface="微软雅黑" panose="020B0503020204020204" pitchFamily="34" charset="-122"/>
              </a:rPr>
              <a:t>● </a:t>
            </a:r>
            <a:r>
              <a:rPr lang="en-US" sz="2400" b="1" dirty="0">
                <a:solidFill>
                  <a:srgbClr val="FFC000"/>
                </a:solidFill>
                <a:latin typeface="Arial" panose="020B0604020202020204" pitchFamily="34" charset="0"/>
                <a:ea typeface="微软雅黑" panose="020B0503020204020204" pitchFamily="34" charset="-122"/>
                <a:cs typeface="微软雅黑" panose="020B0503020204020204" pitchFamily="34" charset="-122"/>
              </a:rPr>
              <a:t>Ranking</a:t>
            </a:r>
          </a:p>
          <a:p>
            <a:pPr marL="457200" lvl="1" indent="0">
              <a:lnSpc>
                <a:spcPct val="100000"/>
              </a:lnSpc>
              <a:buNone/>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将年龄预测任务当作多个</a:t>
            </a:r>
            <a:r>
              <a:rPr lang="zh-CN" altLang="en-US" sz="2000" dirty="0">
                <a:solidFill>
                  <a:srgbClr val="92D050"/>
                </a:solidFill>
                <a:latin typeface="微软雅黑" panose="020B0503020204020204" pitchFamily="34" charset="-122"/>
                <a:ea typeface="微软雅黑" panose="020B0503020204020204" pitchFamily="34" charset="-122"/>
                <a:cs typeface="微软雅黑" panose="020B0503020204020204" pitchFamily="34" charset="-122"/>
              </a:rPr>
              <a:t>二分类</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比对子问题来求解，通过寻找当前年龄标签在年龄序列中的相对位置来确定最终的年龄预测值。</a:t>
            </a: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fld id="{A3FBD283-F9F2-4101-BCD1-2F8F60A8BC44}" type="slidenum">
              <a:rPr lang="zh-CN" altLang="en-US" smtClean="0"/>
              <a:t>3</a:t>
            </a:fld>
            <a:endParaRPr lang="zh-CN" altLang="en-US" dirty="0"/>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02</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相关工作</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4</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03</a:t>
              </a:r>
            </a:p>
          </p:txBody>
        </p:sp>
      </p:grpSp>
      <p:sp>
        <p:nvSpPr>
          <p:cNvPr id="9" name="文本框 8">
            <a:extLst>
              <a:ext uri="{FF2B5EF4-FFF2-40B4-BE49-F238E27FC236}">
                <a16:creationId xmlns:a16="http://schemas.microsoft.com/office/drawing/2014/main" id="{86923531-980C-491C-8D1F-444CA83AC54C}"/>
              </a:ext>
            </a:extLst>
          </p:cNvPr>
          <p:cNvSpPr txBox="1"/>
          <p:nvPr/>
        </p:nvSpPr>
        <p:spPr>
          <a:xfrm>
            <a:off x="1562940" y="1141201"/>
            <a:ext cx="9326245" cy="719556"/>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Local features and metric regression</a:t>
            </a:r>
          </a:p>
        </p:txBody>
      </p:sp>
      <p:sp>
        <p:nvSpPr>
          <p:cNvPr id="13" name="文本框 12">
            <a:extLst>
              <a:ext uri="{FF2B5EF4-FFF2-40B4-BE49-F238E27FC236}">
                <a16:creationId xmlns:a16="http://schemas.microsoft.com/office/drawing/2014/main" id="{E2F3BD68-1F33-4033-B3A2-B2A6F92B88F2}"/>
              </a:ext>
            </a:extLst>
          </p:cNvPr>
          <p:cNvSpPr txBox="1"/>
          <p:nvPr/>
        </p:nvSpPr>
        <p:spPr>
          <a:xfrm>
            <a:off x="1954439" y="2029539"/>
            <a:ext cx="8453817" cy="3785652"/>
          </a:xfrm>
          <a:prstGeom prst="rect">
            <a:avLst/>
          </a:prstGeom>
          <a:noFill/>
        </p:spPr>
        <p:txBody>
          <a:bodyPr wrap="square" rtlCol="0">
            <a:spAutoFit/>
          </a:bodyPr>
          <a:lstStyle/>
          <a:p>
            <a:r>
              <a:rPr 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AAM model: simultaneously model the shape and texture of facial images</a:t>
            </a:r>
          </a:p>
          <a:p>
            <a:endParaRPr 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a:p>
            <a:r>
              <a:rPr lang="en-US" altLang="zh-CN"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Discriminative manifold learning and quadratic regression</a:t>
            </a:r>
          </a:p>
          <a:p>
            <a:r>
              <a:rPr lang="en-US" altLang="zh-CN"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a:t>
            </a:r>
            <a:r>
              <a:rPr lang="en-US" altLang="zh-CN" sz="2400" dirty="0" err="1">
                <a:solidFill>
                  <a:schemeClr val="bg1"/>
                </a:solidFill>
                <a:latin typeface="Arial" panose="020B0604020202020204" pitchFamily="34" charset="0"/>
                <a:ea typeface="微软雅黑" panose="020B0503020204020204" pitchFamily="34" charset="-122"/>
                <a:cs typeface="微软雅黑" panose="020B0503020204020204" pitchFamily="34" charset="-122"/>
              </a:rPr>
              <a:t>RankBoost</a:t>
            </a:r>
            <a:endParaRPr lang="en-US" altLang="zh-CN"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a:p>
            <a:r>
              <a:rPr lang="en-US" altLang="zh-CN"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OR-SVM</a:t>
            </a:r>
          </a:p>
          <a:p>
            <a:endParaRPr lang="en-US" altLang="zh-CN"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a:p>
            <a:r>
              <a:rPr lang="en-US" altLang="zh-CN"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Deep Learning way: using CNN to extract features and then feeding features to another regression for the final age estimation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相关工作</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3" name="灯片编号占位符 2"/>
          <p:cNvSpPr>
            <a:spLocks noGrp="1"/>
          </p:cNvSpPr>
          <p:nvPr>
            <p:ph type="sldNum" sz="quarter" idx="12"/>
          </p:nvPr>
        </p:nvSpPr>
        <p:spPr/>
        <p:txBody>
          <a:bodyPr/>
          <a:lstStyle/>
          <a:p>
            <a:fld id="{A3FBD283-F9F2-4101-BCD1-2F8F60A8BC44}" type="slidenum">
              <a:rPr lang="zh-CN" altLang="en-US" smtClean="0"/>
              <a:t>5</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03</a:t>
              </a:r>
            </a:p>
          </p:txBody>
        </p:sp>
      </p:grpSp>
      <p:sp>
        <p:nvSpPr>
          <p:cNvPr id="9" name="文本框 8">
            <a:extLst>
              <a:ext uri="{FF2B5EF4-FFF2-40B4-BE49-F238E27FC236}">
                <a16:creationId xmlns:a16="http://schemas.microsoft.com/office/drawing/2014/main" id="{86923531-980C-491C-8D1F-444CA83AC54C}"/>
              </a:ext>
            </a:extLst>
          </p:cNvPr>
          <p:cNvSpPr txBox="1"/>
          <p:nvPr/>
        </p:nvSpPr>
        <p:spPr>
          <a:xfrm>
            <a:off x="1562940" y="1141201"/>
            <a:ext cx="9326245" cy="719556"/>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直接进行回归和分类的弊端</a:t>
            </a:r>
            <a:endPar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a:extLst>
              <a:ext uri="{FF2B5EF4-FFF2-40B4-BE49-F238E27FC236}">
                <a16:creationId xmlns:a16="http://schemas.microsoft.com/office/drawing/2014/main" id="{E2F3BD68-1F33-4033-B3A2-B2A6F92B88F2}"/>
              </a:ext>
            </a:extLst>
          </p:cNvPr>
          <p:cNvSpPr txBox="1"/>
          <p:nvPr/>
        </p:nvSpPr>
        <p:spPr>
          <a:xfrm>
            <a:off x="1954439" y="1740351"/>
            <a:ext cx="8453817" cy="2242409"/>
          </a:xfrm>
          <a:prstGeom prst="rect">
            <a:avLst/>
          </a:prstGeom>
          <a:noFill/>
        </p:spPr>
        <p:txBody>
          <a:bodyPr wrap="square" rtlCol="0">
            <a:spAutoFit/>
          </a:bodyPr>
          <a:lstStyle/>
          <a:p>
            <a:pPr>
              <a:lnSpc>
                <a:spcPct val="150000"/>
              </a:lnSpc>
            </a:pPr>
            <a:r>
              <a:rPr 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a:t>
            </a: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多分类问题把年龄标签看做是</a:t>
            </a:r>
            <a:r>
              <a:rPr lang="zh-CN" altLang="en-US" sz="2400" dirty="0">
                <a:solidFill>
                  <a:srgbClr val="92D050"/>
                </a:solidFill>
                <a:latin typeface="Arial" panose="020B0604020202020204" pitchFamily="34" charset="0"/>
                <a:ea typeface="微软雅黑" panose="020B0503020204020204" pitchFamily="34" charset="-122"/>
                <a:cs typeface="微软雅黑" panose="020B0503020204020204" pitchFamily="34" charset="-122"/>
              </a:rPr>
              <a:t>独立</a:t>
            </a: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的，但实际上年龄是</a:t>
            </a:r>
            <a:r>
              <a:rPr lang="zh-CN" altLang="en-US" sz="2400" dirty="0">
                <a:solidFill>
                  <a:srgbClr val="92D050"/>
                </a:solidFill>
                <a:latin typeface="Arial" panose="020B0604020202020204" pitchFamily="34" charset="0"/>
                <a:ea typeface="微软雅黑" panose="020B0503020204020204" pitchFamily="34" charset="-122"/>
                <a:cs typeface="微软雅黑" panose="020B0503020204020204" pitchFamily="34" charset="-122"/>
              </a:rPr>
              <a:t>有序</a:t>
            </a: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的</a:t>
            </a:r>
            <a:endParaRPr 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a:p>
            <a:pPr>
              <a:lnSpc>
                <a:spcPct val="150000"/>
              </a:lnSpc>
            </a:pPr>
            <a:r>
              <a:rPr lang="en-US" altLang="zh-CN"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a:t>
            </a: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在直接的回归模型中，人脸图像的头型、皮肤等</a:t>
            </a:r>
            <a:r>
              <a:rPr lang="zh-CN" altLang="en-US" sz="2400" dirty="0">
                <a:solidFill>
                  <a:srgbClr val="92D050"/>
                </a:solidFill>
                <a:latin typeface="Arial" panose="020B0604020202020204" pitchFamily="34" charset="0"/>
                <a:ea typeface="微软雅黑" panose="020B0503020204020204" pitchFamily="34" charset="-122"/>
                <a:cs typeface="微软雅黑" panose="020B0503020204020204" pitchFamily="34" charset="-122"/>
              </a:rPr>
              <a:t>不稳定因素</a:t>
            </a: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容易导致模型过拟合</a:t>
            </a:r>
            <a:endParaRPr lang="en-US" altLang="zh-CN"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4" name="文本框 13">
            <a:extLst>
              <a:ext uri="{FF2B5EF4-FFF2-40B4-BE49-F238E27FC236}">
                <a16:creationId xmlns:a16="http://schemas.microsoft.com/office/drawing/2014/main" id="{FD95727D-2DB2-435E-89C0-B4DC617B7702}"/>
              </a:ext>
            </a:extLst>
          </p:cNvPr>
          <p:cNvSpPr txBox="1"/>
          <p:nvPr/>
        </p:nvSpPr>
        <p:spPr>
          <a:xfrm>
            <a:off x="1562305" y="3921368"/>
            <a:ext cx="9326245" cy="719556"/>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论文提出的新思路</a:t>
            </a:r>
            <a:endParaRPr lang="en-US" altLang="zh-CN"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a:extLst>
              <a:ext uri="{FF2B5EF4-FFF2-40B4-BE49-F238E27FC236}">
                <a16:creationId xmlns:a16="http://schemas.microsoft.com/office/drawing/2014/main" id="{DCB7E652-9CD6-4C7C-801D-A818D461942F}"/>
              </a:ext>
            </a:extLst>
          </p:cNvPr>
          <p:cNvSpPr txBox="1"/>
          <p:nvPr/>
        </p:nvSpPr>
        <p:spPr>
          <a:xfrm>
            <a:off x="2052447" y="4587700"/>
            <a:ext cx="8453817" cy="1131848"/>
          </a:xfrm>
          <a:prstGeom prst="rect">
            <a:avLst/>
          </a:prstGeom>
          <a:noFill/>
        </p:spPr>
        <p:txBody>
          <a:bodyPr wrap="square" rtlCol="0">
            <a:spAutoFit/>
          </a:bodyPr>
          <a:lstStyle/>
          <a:p>
            <a:pPr>
              <a:lnSpc>
                <a:spcPct val="150000"/>
              </a:lnSpc>
            </a:pPr>
            <a:r>
              <a:rPr 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 </a:t>
            </a: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将有序排序问题转换为一系列</a:t>
            </a:r>
            <a:r>
              <a:rPr lang="zh-CN" altLang="en-US" sz="2400" dirty="0">
                <a:solidFill>
                  <a:srgbClr val="92D050"/>
                </a:solidFill>
                <a:latin typeface="Arial" panose="020B0604020202020204" pitchFamily="34" charset="0"/>
                <a:ea typeface="微软雅黑" panose="020B0503020204020204" pitchFamily="34" charset="-122"/>
                <a:cs typeface="微软雅黑" panose="020B0503020204020204" pitchFamily="34" charset="-122"/>
              </a:rPr>
              <a:t>二分类问题</a:t>
            </a: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，每个子问题只关注输入的图像的预测年龄是否比某个年龄值</a:t>
            </a:r>
            <a:r>
              <a:rPr lang="en-US" altLang="zh-CN"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k</a:t>
            </a:r>
            <a:r>
              <a:rPr lang="zh-CN" alt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rPr>
              <a:t>大。</a:t>
            </a:r>
            <a:endParaRPr lang="en-US" sz="2400" dirty="0">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45700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背景知识</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2" name="文本框 1"/>
          <p:cNvSpPr txBox="1"/>
          <p:nvPr/>
        </p:nvSpPr>
        <p:spPr>
          <a:xfrm>
            <a:off x="1562305" y="1141201"/>
            <a:ext cx="9326245" cy="719556"/>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Ordinal Regression</a:t>
            </a:r>
          </a:p>
        </p:txBody>
      </p:sp>
      <p:sp>
        <p:nvSpPr>
          <p:cNvPr id="3" name="灯片编号占位符 2"/>
          <p:cNvSpPr>
            <a:spLocks noGrp="1"/>
          </p:cNvSpPr>
          <p:nvPr>
            <p:ph type="sldNum" sz="quarter" idx="12"/>
          </p:nvPr>
        </p:nvSpPr>
        <p:spPr/>
        <p:txBody>
          <a:bodyPr/>
          <a:lstStyle/>
          <a:p>
            <a:fld id="{A3FBD283-F9F2-4101-BCD1-2F8F60A8BC44}" type="slidenum">
              <a:rPr lang="zh-CN" altLang="en-US" smtClean="0"/>
              <a:t>6</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04</a:t>
              </a:r>
            </a:p>
          </p:txBody>
        </p:sp>
      </p:grpSp>
      <p:pic>
        <p:nvPicPr>
          <p:cNvPr id="13" name="图片 12" descr="缤纷-1"/>
          <p:cNvPicPr>
            <a:picLocks noChangeAspect="1"/>
          </p:cNvPicPr>
          <p:nvPr/>
        </p:nvPicPr>
        <p:blipFill>
          <a:blip r:embed="rId5"/>
          <a:stretch>
            <a:fillRect/>
          </a:stretch>
        </p:blipFill>
        <p:spPr>
          <a:xfrm>
            <a:off x="1954530" y="1860550"/>
            <a:ext cx="7181850" cy="2514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22" name="组合 21"/>
          <p:cNvGrpSpPr/>
          <p:nvPr/>
        </p:nvGrpSpPr>
        <p:grpSpPr>
          <a:xfrm>
            <a:off x="1954530" y="4375150"/>
            <a:ext cx="9179560" cy="1614170"/>
            <a:chOff x="3078" y="6890"/>
            <a:chExt cx="14456" cy="2542"/>
          </a:xfrm>
        </p:grpSpPr>
        <p:sp>
          <p:nvSpPr>
            <p:cNvPr id="14" name="文本框 13"/>
            <p:cNvSpPr txBox="1"/>
            <p:nvPr/>
          </p:nvSpPr>
          <p:spPr>
            <a:xfrm>
              <a:off x="3078" y="6890"/>
              <a:ext cx="14457" cy="2543"/>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MCDM (Multiple Criteria Decision Making)</a:t>
              </a:r>
            </a:p>
            <a:p>
              <a:pPr marL="457200" lvl="1" indent="0">
                <a:lnSpc>
                  <a:spcPct val="150000"/>
                </a:lnSpc>
                <a:buNone/>
              </a:pPr>
              <a:r>
                <a:rPr lang="en-US" altLang="zh-CN" dirty="0">
                  <a:solidFill>
                    <a:schemeClr val="bg1"/>
                  </a:solidFill>
                  <a:latin typeface="Arial" panose="020B0604020202020204" pitchFamily="34" charset="0"/>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a finite set of alternatives A = {a</a:t>
              </a:r>
              <a:r>
                <a:rPr lang="en-US" altLang="zh-CN" baseline="-25000" dirty="0">
                  <a:solidFill>
                    <a:schemeClr val="bg1"/>
                  </a:solidFill>
                  <a:latin typeface="微软雅黑" panose="020B0503020204020204" pitchFamily="34" charset="-122"/>
                  <a:ea typeface="微软雅黑" panose="020B0503020204020204" pitchFamily="34" charset="-122"/>
                </a:rPr>
                <a:t>1</a:t>
              </a:r>
              <a:r>
                <a:rPr lang="en-US" altLang="zh-CN" dirty="0">
                  <a:solidFill>
                    <a:schemeClr val="bg1"/>
                  </a:solidFill>
                  <a:latin typeface="微软雅黑" panose="020B0503020204020204" pitchFamily="34" charset="-122"/>
                  <a:ea typeface="微软雅黑" panose="020B0503020204020204" pitchFamily="34" charset="-122"/>
                </a:rPr>
                <a:t>,a</a:t>
              </a:r>
              <a:r>
                <a:rPr lang="en-US" altLang="zh-CN" baseline="-25000" dirty="0">
                  <a:solidFill>
                    <a:schemeClr val="bg1"/>
                  </a:solidFill>
                  <a:latin typeface="微软雅黑" panose="020B0503020204020204" pitchFamily="34" charset="-122"/>
                  <a:ea typeface="微软雅黑" panose="020B0503020204020204" pitchFamily="34" charset="-122"/>
                </a:rPr>
                <a:t>2</a:t>
              </a:r>
              <a:r>
                <a:rPr lang="en-US" altLang="zh-CN" dirty="0">
                  <a:solidFill>
                    <a:schemeClr val="bg1"/>
                  </a:solidFill>
                  <a:latin typeface="微软雅黑" panose="020B0503020204020204" pitchFamily="34" charset="-122"/>
                  <a:ea typeface="微软雅黑" panose="020B0503020204020204" pitchFamily="34" charset="-122"/>
                </a:rPr>
                <a:t>,...,a</a:t>
              </a:r>
              <a:r>
                <a:rPr lang="en-US" altLang="zh-CN" baseline="-25000" dirty="0">
                  <a:solidFill>
                    <a:schemeClr val="bg1"/>
                  </a:solidFill>
                  <a:latin typeface="微软雅黑" panose="020B0503020204020204" pitchFamily="34" charset="-122"/>
                  <a:ea typeface="微软雅黑" panose="020B0503020204020204" pitchFamily="34" charset="-122"/>
                </a:rPr>
                <a:t>m</a:t>
              </a:r>
              <a:r>
                <a:rPr lang="en-US" altLang="zh-CN" dirty="0">
                  <a:solidFill>
                    <a:schemeClr val="bg1"/>
                  </a:solidFill>
                  <a:latin typeface="微软雅黑" panose="020B0503020204020204" pitchFamily="34" charset="-122"/>
                  <a:ea typeface="微软雅黑" panose="020B0503020204020204" pitchFamily="34" charset="-122"/>
                </a:rPr>
                <a:t>}</a:t>
              </a:r>
            </a:p>
            <a:p>
              <a:pPr marL="457200" lvl="1" indent="0">
                <a:lnSpc>
                  <a:spcPct val="150000"/>
                </a:lnSpc>
                <a:buNone/>
              </a:pPr>
              <a:r>
                <a:rPr lang="en-US" altLang="zh-CN" dirty="0">
                  <a:solidFill>
                    <a:schemeClr val="bg1"/>
                  </a:solidFill>
                  <a:latin typeface="Arial" panose="020B0604020202020204" pitchFamily="34" charset="0"/>
                  <a:ea typeface="微软雅黑" panose="020B0503020204020204" pitchFamily="34" charset="-122"/>
                  <a:sym typeface="+mn-ea"/>
                </a:rPr>
                <a:t>● n criteria (objectives) F = {g</a:t>
              </a:r>
              <a:r>
                <a:rPr lang="en-US" altLang="zh-CN" baseline="-25000" dirty="0">
                  <a:solidFill>
                    <a:schemeClr val="bg1"/>
                  </a:solidFill>
                  <a:latin typeface="Arial" panose="020B0604020202020204" pitchFamily="34" charset="0"/>
                  <a:ea typeface="微软雅黑" panose="020B0503020204020204" pitchFamily="34" charset="-122"/>
                  <a:sym typeface="+mn-ea"/>
                </a:rPr>
                <a:t>1</a:t>
              </a:r>
              <a:r>
                <a:rPr lang="en-US" altLang="zh-CN" dirty="0">
                  <a:solidFill>
                    <a:schemeClr val="bg1"/>
                  </a:solidFill>
                  <a:latin typeface="Arial" panose="020B0604020202020204" pitchFamily="34" charset="0"/>
                  <a:ea typeface="微软雅黑" panose="020B0503020204020204" pitchFamily="34" charset="-122"/>
                  <a:sym typeface="+mn-ea"/>
                </a:rPr>
                <a:t>,...,</a:t>
              </a:r>
              <a:r>
                <a:rPr lang="en-US" altLang="zh-CN" dirty="0" err="1">
                  <a:solidFill>
                    <a:schemeClr val="bg1"/>
                  </a:solidFill>
                  <a:latin typeface="Arial" panose="020B0604020202020204" pitchFamily="34" charset="0"/>
                  <a:ea typeface="微软雅黑" panose="020B0503020204020204" pitchFamily="34" charset="-122"/>
                  <a:sym typeface="+mn-ea"/>
                </a:rPr>
                <a:t>g</a:t>
              </a:r>
              <a:r>
                <a:rPr lang="en-US" altLang="zh-CN" baseline="-25000" dirty="0" err="1">
                  <a:solidFill>
                    <a:schemeClr val="bg1"/>
                  </a:solidFill>
                  <a:latin typeface="Arial" panose="020B0604020202020204" pitchFamily="34" charset="0"/>
                  <a:ea typeface="微软雅黑" panose="020B0503020204020204" pitchFamily="34" charset="-122"/>
                  <a:sym typeface="+mn-ea"/>
                </a:rPr>
                <a:t>n</a:t>
              </a:r>
              <a:r>
                <a:rPr lang="en-US" altLang="zh-CN" dirty="0">
                  <a:solidFill>
                    <a:schemeClr val="bg1"/>
                  </a:solidFill>
                  <a:latin typeface="Arial" panose="020B0604020202020204" pitchFamily="34" charset="0"/>
                  <a:ea typeface="微软雅黑" panose="020B0503020204020204" pitchFamily="34" charset="-122"/>
                  <a:sym typeface="+mn-ea"/>
                </a:rPr>
                <a:t>}, with </a:t>
              </a:r>
              <a:r>
                <a:rPr lang="en-US" altLang="zh-CN" dirty="0" err="1">
                  <a:solidFill>
                    <a:schemeClr val="bg1"/>
                  </a:solidFill>
                  <a:latin typeface="Arial" panose="020B0604020202020204" pitchFamily="34" charset="0"/>
                  <a:ea typeface="微软雅黑" panose="020B0503020204020204" pitchFamily="34" charset="-122"/>
                  <a:sym typeface="+mn-ea"/>
                </a:rPr>
                <a:t>g</a:t>
              </a:r>
              <a:r>
                <a:rPr lang="en-US" altLang="zh-CN" baseline="-25000" dirty="0" err="1">
                  <a:solidFill>
                    <a:schemeClr val="bg1"/>
                  </a:solidFill>
                  <a:latin typeface="Arial" panose="020B0604020202020204" pitchFamily="34" charset="0"/>
                  <a:ea typeface="微软雅黑" panose="020B0503020204020204" pitchFamily="34" charset="-122"/>
                  <a:sym typeface="+mn-ea"/>
                </a:rPr>
                <a:t>i</a:t>
              </a:r>
              <a:r>
                <a:rPr lang="en-US" altLang="zh-CN" baseline="-25000" dirty="0">
                  <a:solidFill>
                    <a:schemeClr val="bg1"/>
                  </a:solidFill>
                  <a:latin typeface="Arial" panose="020B0604020202020204" pitchFamily="34" charset="0"/>
                  <a:ea typeface="微软雅黑" panose="020B0503020204020204" pitchFamily="34" charset="-122"/>
                  <a:sym typeface="+mn-ea"/>
                </a:rPr>
                <a:t> </a:t>
              </a:r>
              <a:r>
                <a:rPr lang="en-US" altLang="zh-CN" dirty="0">
                  <a:solidFill>
                    <a:schemeClr val="bg1"/>
                  </a:solidFill>
                  <a:latin typeface="Arial" panose="020B0604020202020204" pitchFamily="34" charset="0"/>
                  <a:ea typeface="微软雅黑" panose="020B0503020204020204" pitchFamily="34" charset="-122"/>
                  <a:sym typeface="+mn-ea"/>
                </a:rPr>
                <a:t>: R</a:t>
              </a:r>
              <a:r>
                <a:rPr lang="en-US" altLang="zh-CN" baseline="30000" dirty="0">
                  <a:solidFill>
                    <a:schemeClr val="bg1"/>
                  </a:solidFill>
                  <a:latin typeface="Arial" panose="020B0604020202020204" pitchFamily="34" charset="0"/>
                  <a:ea typeface="微软雅黑" panose="020B0503020204020204" pitchFamily="34" charset="-122"/>
                  <a:sym typeface="+mn-ea"/>
                </a:rPr>
                <a:t>m             </a:t>
              </a:r>
              <a:r>
                <a:rPr lang="en-US" altLang="zh-CN" dirty="0">
                  <a:solidFill>
                    <a:schemeClr val="bg1"/>
                  </a:solidFill>
                  <a:latin typeface="Arial" panose="020B0604020202020204" pitchFamily="34" charset="0"/>
                  <a:ea typeface="微软雅黑" panose="020B0503020204020204" pitchFamily="34" charset="-122"/>
                  <a:sym typeface="+mn-ea"/>
                </a:rPr>
                <a:t>R</a:t>
              </a:r>
            </a:p>
            <a:p>
              <a:pPr marL="457200" lvl="1" indent="0">
                <a:lnSpc>
                  <a:spcPct val="150000"/>
                </a:lnSpc>
                <a:buNone/>
              </a:pPr>
              <a:r>
                <a:rPr lang="en-US" altLang="zh-CN" dirty="0">
                  <a:solidFill>
                    <a:schemeClr val="bg1"/>
                  </a:solidFill>
                  <a:latin typeface="Arial" panose="020B0604020202020204" pitchFamily="34" charset="0"/>
                  <a:ea typeface="微软雅黑" panose="020B0503020204020204" pitchFamily="34" charset="-122"/>
                  <a:sym typeface="+mn-ea"/>
                </a:rPr>
                <a:t>● G represents the objective space, for each pair of vectors x, y in G:</a:t>
              </a:r>
            </a:p>
          </p:txBody>
        </p:sp>
        <p:cxnSp>
          <p:nvCxnSpPr>
            <p:cNvPr id="16" name="直接箭头连接符 15"/>
            <p:cNvCxnSpPr/>
            <p:nvPr/>
          </p:nvCxnSpPr>
          <p:spPr>
            <a:xfrm>
              <a:off x="11727" y="8480"/>
              <a:ext cx="658" cy="10"/>
            </a:xfrm>
            <a:prstGeom prst="straightConnector1">
              <a:avLst/>
            </a:prstGeom>
            <a:ln>
              <a:solidFill>
                <a:schemeClr val="bg1"/>
              </a:solidFill>
              <a:tailEnd type="arrow" w="med" len="med"/>
            </a:ln>
          </p:spPr>
          <p:style>
            <a:lnRef idx="2">
              <a:schemeClr val="dk1"/>
            </a:lnRef>
            <a:fillRef idx="0">
              <a:schemeClr val="dk1"/>
            </a:fillRef>
            <a:effectRef idx="1">
              <a:schemeClr val="dk1"/>
            </a:effectRef>
            <a:fontRef idx="minor">
              <a:schemeClr val="tx1"/>
            </a:fontRef>
          </p:style>
        </p:cxnSp>
      </p:grpSp>
      <p:pic>
        <p:nvPicPr>
          <p:cNvPr id="19" name="图片 18"/>
          <p:cNvPicPr>
            <a:picLocks noChangeAspect="1"/>
          </p:cNvPicPr>
          <p:nvPr/>
        </p:nvPicPr>
        <p:blipFill>
          <a:blip r:embed="rId6"/>
          <a:stretch>
            <a:fillRect/>
          </a:stretch>
        </p:blipFill>
        <p:spPr>
          <a:xfrm>
            <a:off x="4571365" y="5989955"/>
            <a:ext cx="3307080" cy="419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背景知识</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2" name="文本框 1"/>
          <p:cNvSpPr txBox="1"/>
          <p:nvPr/>
        </p:nvSpPr>
        <p:spPr>
          <a:xfrm>
            <a:off x="1562305" y="1141201"/>
            <a:ext cx="9326245" cy="719556"/>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Ordinal Regression</a:t>
            </a:r>
          </a:p>
        </p:txBody>
      </p:sp>
      <p:sp>
        <p:nvSpPr>
          <p:cNvPr id="3" name="灯片编号占位符 2"/>
          <p:cNvSpPr>
            <a:spLocks noGrp="1"/>
          </p:cNvSpPr>
          <p:nvPr>
            <p:ph type="sldNum" sz="quarter" idx="12"/>
          </p:nvPr>
        </p:nvSpPr>
        <p:spPr/>
        <p:txBody>
          <a:bodyPr/>
          <a:lstStyle/>
          <a:p>
            <a:fld id="{A3FBD283-F9F2-4101-BCD1-2F8F60A8BC44}" type="slidenum">
              <a:rPr lang="zh-CN" altLang="en-US" smtClean="0"/>
              <a:t>7</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04</a:t>
              </a:r>
            </a:p>
          </p:txBody>
        </p:sp>
      </p:grpSp>
      <p:pic>
        <p:nvPicPr>
          <p:cNvPr id="19" name="图片 18"/>
          <p:cNvPicPr>
            <a:picLocks noChangeAspect="1"/>
          </p:cNvPicPr>
          <p:nvPr/>
        </p:nvPicPr>
        <p:blipFill>
          <a:blip r:embed="rId5"/>
          <a:stretch>
            <a:fillRect/>
          </a:stretch>
        </p:blipFill>
        <p:spPr>
          <a:xfrm>
            <a:off x="2066925" y="2486025"/>
            <a:ext cx="3307080" cy="419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文本框 3"/>
          <p:cNvSpPr txBox="1"/>
          <p:nvPr/>
        </p:nvSpPr>
        <p:spPr>
          <a:xfrm>
            <a:off x="2066925" y="3244850"/>
            <a:ext cx="7058025" cy="368300"/>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However, the value function U of a DM is </a:t>
            </a:r>
            <a:r>
              <a:rPr lang="en-US" altLang="zh-CN" dirty="0" err="1">
                <a:solidFill>
                  <a:schemeClr val="bg1"/>
                </a:solidFill>
                <a:latin typeface="微软雅黑" panose="020B0503020204020204" pitchFamily="34" charset="-122"/>
                <a:ea typeface="微软雅黑" panose="020B0503020204020204" pitchFamily="34" charset="-122"/>
              </a:rPr>
              <a:t>unkown</a:t>
            </a:r>
            <a:r>
              <a:rPr lang="en-US" altLang="zh-CN" dirty="0">
                <a:solidFill>
                  <a:schemeClr val="bg1"/>
                </a:solidFill>
                <a:latin typeface="微软雅黑" panose="020B0503020204020204" pitchFamily="34" charset="-122"/>
                <a:ea typeface="微软雅黑" panose="020B0503020204020204" pitchFamily="34" charset="-122"/>
              </a:rPr>
              <a:t>.</a:t>
            </a:r>
          </a:p>
        </p:txBody>
      </p:sp>
      <p:sp>
        <p:nvSpPr>
          <p:cNvPr id="5" name="文本框 4"/>
          <p:cNvSpPr txBox="1"/>
          <p:nvPr/>
        </p:nvSpPr>
        <p:spPr>
          <a:xfrm>
            <a:off x="2066925" y="3785870"/>
            <a:ext cx="7914005" cy="645160"/>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 reverse search of the preference model from </a:t>
            </a:r>
            <a:r>
              <a:rPr lang="en-US" altLang="zh-CN" dirty="0">
                <a:solidFill>
                  <a:srgbClr val="92D050"/>
                </a:solidFill>
                <a:latin typeface="微软雅黑" panose="020B0503020204020204" pitchFamily="34" charset="-122"/>
                <a:ea typeface="微软雅黑" panose="020B0503020204020204" pitchFamily="34" charset="-122"/>
              </a:rPr>
              <a:t>decision examples</a:t>
            </a:r>
            <a:r>
              <a:rPr lang="en-US" altLang="zh-CN" dirty="0">
                <a:solidFill>
                  <a:schemeClr val="bg1"/>
                </a:solidFill>
                <a:latin typeface="微软雅黑" panose="020B0503020204020204" pitchFamily="34" charset="-122"/>
                <a:ea typeface="微软雅黑" panose="020B0503020204020204" pitchFamily="34" charset="-122"/>
              </a:rPr>
              <a:t> is done by so-called ordinal regression.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背景知识</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2" name="文本框 1"/>
          <p:cNvSpPr txBox="1"/>
          <p:nvPr/>
        </p:nvSpPr>
        <p:spPr>
          <a:xfrm>
            <a:off x="1562305" y="1141201"/>
            <a:ext cx="9326245" cy="719556"/>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Ordinal Regression</a:t>
            </a:r>
          </a:p>
        </p:txBody>
      </p:sp>
      <p:sp>
        <p:nvSpPr>
          <p:cNvPr id="3" name="灯片编号占位符 2"/>
          <p:cNvSpPr>
            <a:spLocks noGrp="1"/>
          </p:cNvSpPr>
          <p:nvPr>
            <p:ph type="sldNum" sz="quarter" idx="12"/>
          </p:nvPr>
        </p:nvSpPr>
        <p:spPr/>
        <p:txBody>
          <a:bodyPr/>
          <a:lstStyle/>
          <a:p>
            <a:fld id="{A3FBD283-F9F2-4101-BCD1-2F8F60A8BC44}" type="slidenum">
              <a:rPr lang="zh-CN" altLang="en-US" smtClean="0"/>
              <a:t>8</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04</a:t>
              </a:r>
            </a:p>
          </p:txBody>
        </p:sp>
      </p:grpSp>
      <p:sp>
        <p:nvSpPr>
          <p:cNvPr id="4" name="文本框 3"/>
          <p:cNvSpPr txBox="1"/>
          <p:nvPr/>
        </p:nvSpPr>
        <p:spPr>
          <a:xfrm>
            <a:off x="2039620" y="2106295"/>
            <a:ext cx="7058025" cy="922020"/>
          </a:xfrm>
          <a:prstGeom prst="rect">
            <a:avLst/>
          </a:prstGeom>
          <a:noFill/>
        </p:spPr>
        <p:txBody>
          <a:bodyPr wrap="square" rtlCol="0">
            <a:spAutoFit/>
          </a:bodyPr>
          <a:lstStyle/>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Here come the question: how to obtain U(x) ?</a:t>
            </a:r>
          </a:p>
          <a:p>
            <a:pPr marL="457200" lvl="1" indent="0">
              <a:lnSpc>
                <a:spcPct val="150000"/>
              </a:lnSpc>
              <a:buNone/>
            </a:pPr>
            <a:r>
              <a:rPr lang="en-US" altLang="zh-CN" dirty="0">
                <a:solidFill>
                  <a:schemeClr val="bg1"/>
                </a:solidFill>
                <a:latin typeface="微软雅黑" panose="020B0503020204020204" pitchFamily="34" charset="-122"/>
                <a:ea typeface="微软雅黑" panose="020B0503020204020204" pitchFamily="34" charset="-122"/>
              </a:rPr>
              <a:t>A simple and well known way: </a:t>
            </a:r>
            <a:r>
              <a:rPr lang="en-US" altLang="zh-CN" dirty="0">
                <a:solidFill>
                  <a:srgbClr val="92D050"/>
                </a:solidFill>
                <a:latin typeface="微软雅黑" panose="020B0503020204020204" pitchFamily="34" charset="-122"/>
                <a:ea typeface="微软雅黑" panose="020B0503020204020204" pitchFamily="34" charset="-122"/>
              </a:rPr>
              <a:t>UTA method</a:t>
            </a:r>
          </a:p>
        </p:txBody>
      </p:sp>
      <p:pic>
        <p:nvPicPr>
          <p:cNvPr id="5" name="图片 4"/>
          <p:cNvPicPr>
            <a:picLocks noChangeAspect="1"/>
          </p:cNvPicPr>
          <p:nvPr/>
        </p:nvPicPr>
        <p:blipFill>
          <a:blip r:embed="rId5"/>
          <a:stretch>
            <a:fillRect/>
          </a:stretch>
        </p:blipFill>
        <p:spPr>
          <a:xfrm>
            <a:off x="2607310" y="3028315"/>
            <a:ext cx="224028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6"/>
          <a:stretch>
            <a:fillRect/>
          </a:stretch>
        </p:blipFill>
        <p:spPr>
          <a:xfrm>
            <a:off x="2607310" y="4265295"/>
            <a:ext cx="3954780" cy="20497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文本框 6"/>
          <p:cNvSpPr txBox="1"/>
          <p:nvPr/>
        </p:nvSpPr>
        <p:spPr>
          <a:xfrm>
            <a:off x="2543810" y="3758565"/>
            <a:ext cx="8888095" cy="506730"/>
          </a:xfrm>
          <a:prstGeom prst="rect">
            <a:avLst/>
          </a:prstGeom>
          <a:noFill/>
        </p:spPr>
        <p:txBody>
          <a:bodyPr wrap="square" rtlCol="0">
            <a:spAutoFit/>
          </a:bodyPr>
          <a:lstStyle/>
          <a:p>
            <a:pPr>
              <a:lnSpc>
                <a:spcPct val="150000"/>
              </a:lnSpc>
            </a:pPr>
            <a:r>
              <a:rPr lang="en-US" altLang="zh-CN">
                <a:solidFill>
                  <a:schemeClr val="bg1"/>
                </a:solidFill>
                <a:latin typeface="微软雅黑" panose="020B0503020204020204" pitchFamily="34" charset="-122"/>
                <a:ea typeface="微软雅黑" panose="020B0503020204020204" pitchFamily="34" charset="-122"/>
              </a:rPr>
              <a:t>Subject to monotonicity and normalization constraints as follows:</a:t>
            </a:r>
            <a:endParaRPr lang="en-US" altLang="zh-CN">
              <a:solidFill>
                <a:srgbClr val="92D05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85736" y="618825"/>
            <a:ext cx="896553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背景知识</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22957">
            <a:off x="-99820" y="4541137"/>
            <a:ext cx="1865980" cy="1462929"/>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06" y="6314867"/>
            <a:ext cx="1567424" cy="356652"/>
          </a:xfrm>
          <a:prstGeom prst="rect">
            <a:avLst/>
          </a:prstGeom>
        </p:spPr>
      </p:pic>
      <p:sp>
        <p:nvSpPr>
          <p:cNvPr id="2" name="文本框 1"/>
          <p:cNvSpPr txBox="1"/>
          <p:nvPr/>
        </p:nvSpPr>
        <p:spPr>
          <a:xfrm>
            <a:off x="1562305" y="1141201"/>
            <a:ext cx="9326245" cy="719556"/>
          </a:xfrm>
          <a:prstGeom prst="rect">
            <a:avLst/>
          </a:prstGeom>
          <a:noFill/>
        </p:spPr>
        <p:txBody>
          <a:bodyPr wrap="square" rtlCol="0">
            <a:spAutoFit/>
          </a:bodyPr>
          <a:lstStyle/>
          <a:p>
            <a:pPr>
              <a:lnSpc>
                <a:spcPct val="200000"/>
              </a:lnSpc>
            </a:pPr>
            <a:r>
              <a:rPr lang="zh-CN" alt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2400" b="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Ordinal Regression</a:t>
            </a:r>
          </a:p>
        </p:txBody>
      </p:sp>
      <p:sp>
        <p:nvSpPr>
          <p:cNvPr id="3" name="灯片编号占位符 2"/>
          <p:cNvSpPr>
            <a:spLocks noGrp="1"/>
          </p:cNvSpPr>
          <p:nvPr>
            <p:ph type="sldNum" sz="quarter" idx="12"/>
          </p:nvPr>
        </p:nvSpPr>
        <p:spPr/>
        <p:txBody>
          <a:bodyPr/>
          <a:lstStyle/>
          <a:p>
            <a:fld id="{A3FBD283-F9F2-4101-BCD1-2F8F60A8BC44}" type="slidenum">
              <a:rPr lang="zh-CN" altLang="en-US" smtClean="0"/>
              <a:t>9</a:t>
            </a:fld>
            <a:endParaRPr lang="zh-CN" altLang="en-US"/>
          </a:p>
        </p:txBody>
      </p:sp>
      <p:grpSp>
        <p:nvGrpSpPr>
          <p:cNvPr id="10" name="组合 9"/>
          <p:cNvGrpSpPr/>
          <p:nvPr/>
        </p:nvGrpSpPr>
        <p:grpSpPr>
          <a:xfrm>
            <a:off x="833170" y="510754"/>
            <a:ext cx="729473" cy="800916"/>
            <a:chOff x="5102207" y="2261168"/>
            <a:chExt cx="729473" cy="800916"/>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2207" y="2261168"/>
              <a:ext cx="729473" cy="800916"/>
            </a:xfrm>
            <a:prstGeom prst="rect">
              <a:avLst/>
            </a:prstGeom>
          </p:spPr>
        </p:pic>
        <p:sp>
          <p:nvSpPr>
            <p:cNvPr id="12" name="文本框 11"/>
            <p:cNvSpPr txBox="1"/>
            <p:nvPr/>
          </p:nvSpPr>
          <p:spPr>
            <a:xfrm>
              <a:off x="5188947" y="2431240"/>
              <a:ext cx="642395" cy="460375"/>
            </a:xfrm>
            <a:prstGeom prst="rect">
              <a:avLst/>
            </a:prstGeom>
            <a:noFill/>
          </p:spPr>
          <p:txBody>
            <a:bodyPr wrap="square" rtlCol="0">
              <a:spAutoFit/>
            </a:bodyPr>
            <a:lstStyle/>
            <a:p>
              <a:r>
                <a:rPr lang="en-US" altLang="zh-CN" sz="2400" b="1" dirty="0">
                  <a:solidFill>
                    <a:schemeClr val="bg1"/>
                  </a:solidFill>
                  <a:latin typeface="Broadway" panose="04040905080002020502" pitchFamily="82" charset="0"/>
                  <a:ea typeface="微软雅黑" panose="020B0503020204020204" pitchFamily="34" charset="-122"/>
                </a:rPr>
                <a:t>04</a:t>
              </a:r>
            </a:p>
          </p:txBody>
        </p:sp>
      </p:grpSp>
      <p:sp>
        <p:nvSpPr>
          <p:cNvPr id="4" name="文本框 3"/>
          <p:cNvSpPr txBox="1"/>
          <p:nvPr/>
        </p:nvSpPr>
        <p:spPr>
          <a:xfrm>
            <a:off x="1954530" y="1860550"/>
            <a:ext cx="9836150" cy="1337945"/>
          </a:xfrm>
          <a:prstGeom prst="rect">
            <a:avLst/>
          </a:prstGeom>
          <a:noFill/>
        </p:spPr>
        <p:txBody>
          <a:bodyPr wrap="square" rtlCol="0">
            <a:spAutoFit/>
          </a:bodyPr>
          <a:lstStyle/>
          <a:p>
            <a:pPr>
              <a:lnSpc>
                <a:spcPct val="150000"/>
              </a:lnSpc>
            </a:pPr>
            <a:r>
              <a:rPr lang="en-US" altLang="zh-CN">
                <a:solidFill>
                  <a:schemeClr val="bg1"/>
                </a:solidFill>
                <a:latin typeface="微软雅黑" panose="020B0503020204020204" pitchFamily="34" charset="-122"/>
                <a:ea typeface="微软雅黑" panose="020B0503020204020204" pitchFamily="34" charset="-122"/>
              </a:rPr>
              <a:t>Usually, among the many sets of parameters of a preference model compatible with the preference information, </a:t>
            </a:r>
            <a:r>
              <a:rPr lang="en-US" altLang="zh-CN">
                <a:solidFill>
                  <a:srgbClr val="92D050"/>
                </a:solidFill>
                <a:latin typeface="微软雅黑" panose="020B0503020204020204" pitchFamily="34" charset="-122"/>
                <a:ea typeface="微软雅黑" panose="020B0503020204020204" pitchFamily="34" charset="-122"/>
              </a:rPr>
              <a:t>only one specific set</a:t>
            </a:r>
            <a:r>
              <a:rPr lang="en-US" altLang="zh-CN">
                <a:solidFill>
                  <a:schemeClr val="bg1"/>
                </a:solidFill>
                <a:latin typeface="微软雅黑" panose="020B0503020204020204" pitchFamily="34" charset="-122"/>
                <a:ea typeface="微软雅黑" panose="020B0503020204020204" pitchFamily="34" charset="-122"/>
              </a:rPr>
              <a:t> is used to give a recommendation on a set of alternatives.</a:t>
            </a:r>
            <a:endParaRPr lang="en-US" altLang="zh-CN">
              <a:solidFill>
                <a:srgbClr val="92D05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5"/>
          <a:stretch>
            <a:fillRect/>
          </a:stretch>
        </p:blipFill>
        <p:spPr>
          <a:xfrm>
            <a:off x="1954530" y="3198495"/>
            <a:ext cx="3954780" cy="20497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图片 7"/>
          <p:cNvPicPr>
            <a:picLocks noChangeAspect="1"/>
          </p:cNvPicPr>
          <p:nvPr/>
        </p:nvPicPr>
        <p:blipFill>
          <a:blip r:embed="rId6"/>
          <a:stretch>
            <a:fillRect/>
          </a:stretch>
        </p:blipFill>
        <p:spPr>
          <a:xfrm>
            <a:off x="6269990" y="3209290"/>
            <a:ext cx="5083810" cy="20389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1106</Words>
  <Application>Microsoft Office PowerPoint</Application>
  <PresentationFormat>宽屏</PresentationFormat>
  <Paragraphs>143</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等线 Light</vt:lpstr>
      <vt:lpstr>宋体</vt:lpstr>
      <vt:lpstr>微软雅黑</vt:lpstr>
      <vt:lpstr>Arial</vt:lpstr>
      <vt:lpstr>Broadway</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361</cp:revision>
  <dcterms:created xsi:type="dcterms:W3CDTF">2020-10-23T02:38:00Z</dcterms:created>
  <dcterms:modified xsi:type="dcterms:W3CDTF">2020-12-01T06:34:31Z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