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76" r:id="rId4"/>
    <p:sldId id="277" r:id="rId5"/>
    <p:sldId id="258" r:id="rId6"/>
    <p:sldId id="259" r:id="rId7"/>
    <p:sldId id="274" r:id="rId8"/>
    <p:sldId id="272" r:id="rId9"/>
    <p:sldId id="273" r:id="rId10"/>
    <p:sldId id="261" r:id="rId11"/>
    <p:sldId id="264" r:id="rId12"/>
    <p:sldId id="262" r:id="rId13"/>
    <p:sldId id="265" r:id="rId14"/>
    <p:sldId id="266" r:id="rId15"/>
    <p:sldId id="267"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7BD430-8C52-4351-8037-3B1B325DFFE7}"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213922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BD430-8C52-4351-8037-3B1B325DFFE7}"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1217004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BD430-8C52-4351-8037-3B1B325DFFE7}"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BAEC30-EA15-403B-8A19-E1F34C7D680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765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7BD430-8C52-4351-8037-3B1B325DFFE7}"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2700797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7BD430-8C52-4351-8037-3B1B325DFFE7}"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BAEC30-EA15-403B-8A19-E1F34C7D680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293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7BD430-8C52-4351-8037-3B1B325DFFE7}"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3914895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BD430-8C52-4351-8037-3B1B325DFFE7}"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3871151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BD430-8C52-4351-8037-3B1B325DFFE7}"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143930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BD430-8C52-4351-8037-3B1B325DFFE7}"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335977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BD430-8C52-4351-8037-3B1B325DFFE7}"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134465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7BD430-8C52-4351-8037-3B1B325DFFE7}"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57840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BD430-8C52-4351-8037-3B1B325DFFE7}"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408807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7BD430-8C52-4351-8037-3B1B325DFFE7}"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65287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BD430-8C52-4351-8037-3B1B325DFFE7}"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154078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BD430-8C52-4351-8037-3B1B325DFFE7}"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28007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BD430-8C52-4351-8037-3B1B325DFFE7}"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BAEC30-EA15-403B-8A19-E1F34C7D6805}" type="slidenum">
              <a:rPr lang="en-US" smtClean="0"/>
              <a:t>‹#›</a:t>
            </a:fld>
            <a:endParaRPr lang="en-US"/>
          </a:p>
        </p:txBody>
      </p:sp>
    </p:spTree>
    <p:extLst>
      <p:ext uri="{BB962C8B-B14F-4D97-AF65-F5344CB8AC3E}">
        <p14:creationId xmlns:p14="http://schemas.microsoft.com/office/powerpoint/2010/main" val="12198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7BD430-8C52-4351-8037-3B1B325DFFE7}" type="datetimeFigureOut">
              <a:rPr lang="en-US" smtClean="0"/>
              <a:t>8/4/2022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BAEC30-EA15-403B-8A19-E1F34C7D6805}" type="slidenum">
              <a:rPr lang="en-US" smtClean="0"/>
              <a:t>‹#›</a:t>
            </a:fld>
            <a:endParaRPr lang="en-US"/>
          </a:p>
        </p:txBody>
      </p:sp>
    </p:spTree>
    <p:extLst>
      <p:ext uri="{BB962C8B-B14F-4D97-AF65-F5344CB8AC3E}">
        <p14:creationId xmlns:p14="http://schemas.microsoft.com/office/powerpoint/2010/main" val="4254472903"/>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C8C8-62B6-4758-C2F3-9F61777F7EE1}"/>
              </a:ext>
            </a:extLst>
          </p:cNvPr>
          <p:cNvSpPr>
            <a:spLocks noGrp="1"/>
          </p:cNvSpPr>
          <p:nvPr>
            <p:ph type="ctrTitle"/>
          </p:nvPr>
        </p:nvSpPr>
        <p:spPr>
          <a:xfrm>
            <a:off x="2748239" y="922726"/>
            <a:ext cx="8915399" cy="2262781"/>
          </a:xfrm>
        </p:spPr>
        <p:txBody>
          <a:bodyPr/>
          <a:lstStyle/>
          <a:p>
            <a:r>
              <a:rPr lang="en-US" dirty="0"/>
              <a:t>Workshop on Iptables </a:t>
            </a:r>
          </a:p>
        </p:txBody>
      </p:sp>
      <p:sp>
        <p:nvSpPr>
          <p:cNvPr id="3" name="Subtitle 2">
            <a:extLst>
              <a:ext uri="{FF2B5EF4-FFF2-40B4-BE49-F238E27FC236}">
                <a16:creationId xmlns:a16="http://schemas.microsoft.com/office/drawing/2014/main" id="{340C80DE-952B-4C6E-D30F-7F586E31AC71}"/>
              </a:ext>
            </a:extLst>
          </p:cNvPr>
          <p:cNvSpPr>
            <a:spLocks noGrp="1"/>
          </p:cNvSpPr>
          <p:nvPr>
            <p:ph type="subTitle" idx="1"/>
          </p:nvPr>
        </p:nvSpPr>
        <p:spPr>
          <a:xfrm>
            <a:off x="3583127" y="3672494"/>
            <a:ext cx="8915399" cy="1126283"/>
          </a:xfrm>
        </p:spPr>
        <p:txBody>
          <a:bodyPr/>
          <a:lstStyle/>
          <a:p>
            <a:r>
              <a:rPr lang="en-US" dirty="0"/>
              <a:t> by Tufail Mustafa AM-IT Fast NUCES Peshawar</a:t>
            </a:r>
          </a:p>
        </p:txBody>
      </p:sp>
    </p:spTree>
    <p:extLst>
      <p:ext uri="{BB962C8B-B14F-4D97-AF65-F5344CB8AC3E}">
        <p14:creationId xmlns:p14="http://schemas.microsoft.com/office/powerpoint/2010/main" val="3088477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48A5-0CF1-346F-3268-A8DA58C80ABC}"/>
              </a:ext>
            </a:extLst>
          </p:cNvPr>
          <p:cNvSpPr>
            <a:spLocks noGrp="1"/>
          </p:cNvSpPr>
          <p:nvPr>
            <p:ph type="title"/>
          </p:nvPr>
        </p:nvSpPr>
        <p:spPr>
          <a:xfrm>
            <a:off x="1519499" y="651872"/>
            <a:ext cx="8911687" cy="1280890"/>
          </a:xfrm>
        </p:spPr>
        <p:txBody>
          <a:bodyPr/>
          <a:lstStyle/>
          <a:p>
            <a:r>
              <a:rPr lang="en-US" b="0" i="0" dirty="0">
                <a:solidFill>
                  <a:srgbClr val="111111"/>
                </a:solidFill>
                <a:effectLst/>
                <a:latin typeface="Georgia" panose="02040502050405020303" pitchFamily="18" charset="0"/>
              </a:rPr>
              <a:t>TABLES </a:t>
            </a:r>
            <a:r>
              <a:rPr lang="en-US" dirty="0">
                <a:solidFill>
                  <a:srgbClr val="111111"/>
                </a:solidFill>
                <a:latin typeface="Georgia" panose="02040502050405020303" pitchFamily="18" charset="0"/>
              </a:rPr>
              <a:t>&amp;</a:t>
            </a:r>
            <a:r>
              <a:rPr lang="en-US" b="0" i="0" dirty="0">
                <a:solidFill>
                  <a:srgbClr val="111111"/>
                </a:solidFill>
                <a:effectLst/>
                <a:latin typeface="Georgia" panose="02040502050405020303" pitchFamily="18" charset="0"/>
              </a:rPr>
              <a:t> CHAINS</a:t>
            </a:r>
            <a:endParaRPr lang="en-US" dirty="0"/>
          </a:p>
        </p:txBody>
      </p:sp>
      <p:sp>
        <p:nvSpPr>
          <p:cNvPr id="3" name="Content Placeholder 2">
            <a:extLst>
              <a:ext uri="{FF2B5EF4-FFF2-40B4-BE49-F238E27FC236}">
                <a16:creationId xmlns:a16="http://schemas.microsoft.com/office/drawing/2014/main" id="{31FC817C-36C1-04AA-FFB6-FDA561E780BE}"/>
              </a:ext>
            </a:extLst>
          </p:cNvPr>
          <p:cNvSpPr>
            <a:spLocks noGrp="1"/>
          </p:cNvSpPr>
          <p:nvPr>
            <p:ph idx="1"/>
          </p:nvPr>
        </p:nvSpPr>
        <p:spPr>
          <a:xfrm>
            <a:off x="1519499" y="1918252"/>
            <a:ext cx="10420710" cy="4302386"/>
          </a:xfrm>
        </p:spPr>
        <p:txBody>
          <a:bodyPr>
            <a:normAutofit/>
          </a:bodyPr>
          <a:lstStyle/>
          <a:p>
            <a:pPr algn="l"/>
            <a:r>
              <a:rPr lang="en-US" sz="2000" i="0" dirty="0">
                <a:solidFill>
                  <a:srgbClr val="5E6065"/>
                </a:solidFill>
                <a:effectLst/>
                <a:latin typeface="Georgia" panose="02040502050405020303" pitchFamily="18" charset="0"/>
              </a:rPr>
              <a:t>A table is a collection of chains that serves a particular function. The 3 main tables in iptables are the Filter, NAT, and Mangle tables.</a:t>
            </a:r>
          </a:p>
          <a:p>
            <a:pPr algn="l">
              <a:buFont typeface="Arial" panose="020B0604020202020204" pitchFamily="34" charset="0"/>
              <a:buChar char="•"/>
            </a:pPr>
            <a:r>
              <a:rPr lang="en-US" sz="2000" i="0" dirty="0">
                <a:solidFill>
                  <a:srgbClr val="5E6065"/>
                </a:solidFill>
                <a:effectLst/>
                <a:latin typeface="Georgia" panose="02040502050405020303" pitchFamily="18" charset="0"/>
              </a:rPr>
              <a:t>The Filter Table is used to control the flow of packets in and out of a system.</a:t>
            </a:r>
          </a:p>
          <a:p>
            <a:pPr algn="l">
              <a:buFont typeface="Arial" panose="020B0604020202020204" pitchFamily="34" charset="0"/>
              <a:buChar char="•"/>
            </a:pPr>
            <a:r>
              <a:rPr lang="en-US" sz="2000" i="0" dirty="0">
                <a:solidFill>
                  <a:srgbClr val="5E6065"/>
                </a:solidFill>
                <a:effectLst/>
                <a:latin typeface="Georgia" panose="02040502050405020303" pitchFamily="18" charset="0"/>
              </a:rPr>
              <a:t>The NAT Table is used to redirect connections to other interfaces on the network.</a:t>
            </a:r>
          </a:p>
          <a:p>
            <a:pPr algn="l">
              <a:buFont typeface="Arial" panose="020B0604020202020204" pitchFamily="34" charset="0"/>
              <a:buChar char="•"/>
            </a:pPr>
            <a:r>
              <a:rPr lang="en-US" sz="2000" i="0" dirty="0">
                <a:solidFill>
                  <a:srgbClr val="5E6065"/>
                </a:solidFill>
                <a:effectLst/>
                <a:latin typeface="Georgia" panose="02040502050405020303" pitchFamily="18" charset="0"/>
              </a:rPr>
              <a:t>The Mangle Table is used to modify packet headers.</a:t>
            </a:r>
          </a:p>
          <a:p>
            <a:pPr algn="l"/>
            <a:endParaRPr lang="en-US" b="0" i="0" dirty="0">
              <a:solidFill>
                <a:srgbClr val="5E6065"/>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376190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DA23-5994-1AF6-106B-453BE75C4DF2}"/>
              </a:ext>
            </a:extLst>
          </p:cNvPr>
          <p:cNvSpPr>
            <a:spLocks noGrp="1"/>
          </p:cNvSpPr>
          <p:nvPr>
            <p:ph type="title"/>
          </p:nvPr>
        </p:nvSpPr>
        <p:spPr>
          <a:xfrm>
            <a:off x="1453239" y="663867"/>
            <a:ext cx="8911687" cy="1280890"/>
          </a:xfrm>
        </p:spPr>
        <p:txBody>
          <a:bodyPr>
            <a:normAutofit/>
          </a:bodyPr>
          <a:lstStyle/>
          <a:p>
            <a:r>
              <a:rPr lang="en-US" sz="3200" b="1" i="0" dirty="0">
                <a:solidFill>
                  <a:srgbClr val="5E6065"/>
                </a:solidFill>
                <a:effectLst/>
                <a:latin typeface="Source Sans Pro" panose="020B0503030403020204" pitchFamily="34" charset="0"/>
              </a:rPr>
              <a:t> </a:t>
            </a:r>
            <a:r>
              <a:rPr lang="en-US" b="1" i="0" dirty="0">
                <a:solidFill>
                  <a:srgbClr val="5E6065"/>
                </a:solidFill>
                <a:effectLst/>
                <a:latin typeface="Source Sans Pro" panose="020B0503030403020204" pitchFamily="34" charset="0"/>
              </a:rPr>
              <a:t>NAT Table </a:t>
            </a:r>
            <a:endParaRPr lang="en-US" b="1" dirty="0"/>
          </a:p>
        </p:txBody>
      </p:sp>
      <p:sp>
        <p:nvSpPr>
          <p:cNvPr id="3" name="Content Placeholder 2">
            <a:extLst>
              <a:ext uri="{FF2B5EF4-FFF2-40B4-BE49-F238E27FC236}">
                <a16:creationId xmlns:a16="http://schemas.microsoft.com/office/drawing/2014/main" id="{948675CE-9841-46FD-7568-CCE1336ADCD0}"/>
              </a:ext>
            </a:extLst>
          </p:cNvPr>
          <p:cNvSpPr>
            <a:spLocks noGrp="1"/>
          </p:cNvSpPr>
          <p:nvPr>
            <p:ph idx="1"/>
          </p:nvPr>
        </p:nvSpPr>
        <p:spPr>
          <a:xfrm>
            <a:off x="1453239" y="1391478"/>
            <a:ext cx="10129161" cy="4519744"/>
          </a:xfrm>
        </p:spPr>
        <p:txBody>
          <a:bodyPr>
            <a:normAutofit lnSpcReduction="10000"/>
          </a:bodyPr>
          <a:lstStyle/>
          <a:p>
            <a:pPr algn="l"/>
            <a:r>
              <a:rPr lang="en-US" sz="2400" b="0" i="0" dirty="0">
                <a:solidFill>
                  <a:srgbClr val="111111"/>
                </a:solidFill>
                <a:effectLst/>
                <a:latin typeface="Georgia" panose="02040502050405020303" pitchFamily="18" charset="0"/>
              </a:rPr>
              <a:t>Ip table’s NAT table has the following built-in chains.</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PREROUTING chain – Alters packets before routing. i.e., Packet translation happens immediately after the packet comes to the system (and before routing). This helps to translate the destination IP address of the packets to something that matches the routing on the local server. This is used for DNAT (destination NAT).</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POSTROUTING chain – Alters packets after routing. i.e., Packet translation happens when the packets are leaving the system. This helps to translate the source IP address of the packets to something that might match the routing on the destination server. This is used for SNAT (source NAT).</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OUTPUT chain – NAT for locally generated packets on the firewall.</a:t>
            </a:r>
          </a:p>
          <a:p>
            <a:endParaRPr lang="en-US" dirty="0"/>
          </a:p>
        </p:txBody>
      </p:sp>
    </p:spTree>
    <p:extLst>
      <p:ext uri="{BB962C8B-B14F-4D97-AF65-F5344CB8AC3E}">
        <p14:creationId xmlns:p14="http://schemas.microsoft.com/office/powerpoint/2010/main" val="242158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C683-4CEB-B3F7-3EA7-2EEAD9DAC9C0}"/>
              </a:ext>
            </a:extLst>
          </p:cNvPr>
          <p:cNvSpPr>
            <a:spLocks noGrp="1"/>
          </p:cNvSpPr>
          <p:nvPr>
            <p:ph type="title"/>
          </p:nvPr>
        </p:nvSpPr>
        <p:spPr>
          <a:xfrm>
            <a:off x="1537253" y="624110"/>
            <a:ext cx="9967360" cy="1280890"/>
          </a:xfrm>
        </p:spPr>
        <p:txBody>
          <a:bodyPr/>
          <a:lstStyle/>
          <a:p>
            <a:r>
              <a:rPr lang="en-US" b="1" dirty="0"/>
              <a:t>Filter Table</a:t>
            </a:r>
          </a:p>
        </p:txBody>
      </p:sp>
      <p:sp>
        <p:nvSpPr>
          <p:cNvPr id="3" name="Content Placeholder 2">
            <a:extLst>
              <a:ext uri="{FF2B5EF4-FFF2-40B4-BE49-F238E27FC236}">
                <a16:creationId xmlns:a16="http://schemas.microsoft.com/office/drawing/2014/main" id="{4C87EA6C-9092-E86C-CAEE-AD882F6B3526}"/>
              </a:ext>
            </a:extLst>
          </p:cNvPr>
          <p:cNvSpPr>
            <a:spLocks noGrp="1"/>
          </p:cNvSpPr>
          <p:nvPr>
            <p:ph idx="1"/>
          </p:nvPr>
        </p:nvSpPr>
        <p:spPr>
          <a:xfrm>
            <a:off x="1537252" y="1643270"/>
            <a:ext cx="9967360" cy="4590620"/>
          </a:xfrm>
        </p:spPr>
        <p:txBody>
          <a:bodyPr>
            <a:normAutofit/>
          </a:bodyPr>
          <a:lstStyle/>
          <a:p>
            <a:pPr algn="l"/>
            <a:r>
              <a:rPr lang="en-US" sz="2400" b="0" i="0" dirty="0">
                <a:solidFill>
                  <a:srgbClr val="111111"/>
                </a:solidFill>
                <a:effectLst/>
                <a:latin typeface="Georgia" panose="02040502050405020303" pitchFamily="18" charset="0"/>
              </a:rPr>
              <a:t>Filter is default table for iptables. Iptables’s filter table has the following built-in chains.</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INPUT chain – Incoming to firewall. For packets coming to the local server.</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OUTPUT chain – Outgoing from firewall. For packets generated locally and going out of the local server.</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FORWARD chain – Packet for another NIC on the local server. For packets routed through the local server.</a:t>
            </a:r>
          </a:p>
          <a:p>
            <a:endParaRPr lang="en-US" dirty="0"/>
          </a:p>
        </p:txBody>
      </p:sp>
    </p:spTree>
    <p:extLst>
      <p:ext uri="{BB962C8B-B14F-4D97-AF65-F5344CB8AC3E}">
        <p14:creationId xmlns:p14="http://schemas.microsoft.com/office/powerpoint/2010/main" val="25717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C853-D581-ED0C-87EB-B6CACA83B241}"/>
              </a:ext>
            </a:extLst>
          </p:cNvPr>
          <p:cNvSpPr>
            <a:spLocks noGrp="1"/>
          </p:cNvSpPr>
          <p:nvPr>
            <p:ph type="title"/>
          </p:nvPr>
        </p:nvSpPr>
        <p:spPr>
          <a:xfrm>
            <a:off x="1640156" y="597605"/>
            <a:ext cx="8911687" cy="1280890"/>
          </a:xfrm>
        </p:spPr>
        <p:txBody>
          <a:bodyPr>
            <a:normAutofit fontScale="90000"/>
          </a:bodyPr>
          <a:lstStyle/>
          <a:p>
            <a:r>
              <a:rPr lang="en-US" sz="5400" b="0" i="0" dirty="0">
                <a:solidFill>
                  <a:srgbClr val="111111"/>
                </a:solidFill>
                <a:effectLst/>
                <a:latin typeface="Georgia" panose="02040502050405020303" pitchFamily="18" charset="0"/>
              </a:rPr>
              <a:t>Mangle table</a:t>
            </a:r>
            <a:br>
              <a:rPr lang="en-US" sz="5400" b="0" i="0" dirty="0">
                <a:solidFill>
                  <a:srgbClr val="111111"/>
                </a:solidFill>
                <a:effectLst/>
                <a:latin typeface="Georgia" panose="02040502050405020303" pitchFamily="18" charset="0"/>
              </a:rPr>
            </a:br>
            <a:endParaRPr lang="en-US" dirty="0"/>
          </a:p>
        </p:txBody>
      </p:sp>
      <p:sp>
        <p:nvSpPr>
          <p:cNvPr id="3" name="Content Placeholder 2">
            <a:extLst>
              <a:ext uri="{FF2B5EF4-FFF2-40B4-BE49-F238E27FC236}">
                <a16:creationId xmlns:a16="http://schemas.microsoft.com/office/drawing/2014/main" id="{E97F22EF-A699-F658-51A4-8681F2BEA26E}"/>
              </a:ext>
            </a:extLst>
          </p:cNvPr>
          <p:cNvSpPr>
            <a:spLocks noGrp="1"/>
          </p:cNvSpPr>
          <p:nvPr>
            <p:ph idx="1"/>
          </p:nvPr>
        </p:nvSpPr>
        <p:spPr>
          <a:xfrm>
            <a:off x="1409768" y="1719469"/>
            <a:ext cx="10318406" cy="4257262"/>
          </a:xfrm>
        </p:spPr>
        <p:txBody>
          <a:bodyPr>
            <a:normAutofit/>
          </a:bodyPr>
          <a:lstStyle/>
          <a:p>
            <a:pPr algn="l"/>
            <a:r>
              <a:rPr lang="en-US" sz="2400" b="0" i="0" dirty="0">
                <a:solidFill>
                  <a:srgbClr val="111111"/>
                </a:solidFill>
                <a:effectLst/>
                <a:latin typeface="Georgia" panose="02040502050405020303" pitchFamily="18" charset="0"/>
              </a:rPr>
              <a:t>Iptables’s Mangle table is for specialized packet alteration. This alters QOS bits in the TCP header. Mangle table has the following built-in chains.</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PREROUTING chain</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OUTPUT chain</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FORWARD chain</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INPUT chain</a:t>
            </a:r>
          </a:p>
          <a:p>
            <a:pPr algn="l">
              <a:buFont typeface="Arial" panose="020B0604020202020204" pitchFamily="34" charset="0"/>
              <a:buChar char="•"/>
            </a:pPr>
            <a:r>
              <a:rPr lang="en-US" sz="2400" b="0" i="0" dirty="0">
                <a:solidFill>
                  <a:srgbClr val="111111"/>
                </a:solidFill>
                <a:effectLst/>
                <a:latin typeface="Georgia" panose="02040502050405020303" pitchFamily="18" charset="0"/>
              </a:rPr>
              <a:t>POSTROUTING chain</a:t>
            </a:r>
          </a:p>
          <a:p>
            <a:endParaRPr lang="en-US" dirty="0"/>
          </a:p>
        </p:txBody>
      </p:sp>
    </p:spTree>
    <p:extLst>
      <p:ext uri="{BB962C8B-B14F-4D97-AF65-F5344CB8AC3E}">
        <p14:creationId xmlns:p14="http://schemas.microsoft.com/office/powerpoint/2010/main" val="386266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735A-F890-6B90-612E-414059E68E05}"/>
              </a:ext>
            </a:extLst>
          </p:cNvPr>
          <p:cNvSpPr>
            <a:spLocks noGrp="1"/>
          </p:cNvSpPr>
          <p:nvPr>
            <p:ph type="title"/>
          </p:nvPr>
        </p:nvSpPr>
        <p:spPr>
          <a:xfrm>
            <a:off x="1640156" y="716875"/>
            <a:ext cx="8911687" cy="1280890"/>
          </a:xfrm>
        </p:spPr>
        <p:txBody>
          <a:bodyPr/>
          <a:lstStyle/>
          <a:p>
            <a:r>
              <a:rPr lang="en-US" b="0" i="0" dirty="0">
                <a:solidFill>
                  <a:srgbClr val="111111"/>
                </a:solidFill>
                <a:effectLst/>
                <a:latin typeface="Georgia" panose="02040502050405020303" pitchFamily="18" charset="0"/>
              </a:rPr>
              <a:t>IP TABLES RULES</a:t>
            </a:r>
            <a:br>
              <a:rPr lang="en-US" b="0" i="0" dirty="0">
                <a:solidFill>
                  <a:srgbClr val="111111"/>
                </a:solidFill>
                <a:effectLst/>
                <a:latin typeface="Georgia" panose="02040502050405020303" pitchFamily="18" charset="0"/>
              </a:rPr>
            </a:br>
            <a:endParaRPr lang="en-US" dirty="0"/>
          </a:p>
        </p:txBody>
      </p:sp>
      <p:sp>
        <p:nvSpPr>
          <p:cNvPr id="3" name="Content Placeholder 2">
            <a:extLst>
              <a:ext uri="{FF2B5EF4-FFF2-40B4-BE49-F238E27FC236}">
                <a16:creationId xmlns:a16="http://schemas.microsoft.com/office/drawing/2014/main" id="{0D718A01-BD5E-BCEF-3BD7-4A2053DEA8D3}"/>
              </a:ext>
            </a:extLst>
          </p:cNvPr>
          <p:cNvSpPr>
            <a:spLocks noGrp="1"/>
          </p:cNvSpPr>
          <p:nvPr>
            <p:ph idx="1"/>
          </p:nvPr>
        </p:nvSpPr>
        <p:spPr>
          <a:xfrm>
            <a:off x="1640156" y="1540189"/>
            <a:ext cx="8915400" cy="3777622"/>
          </a:xfrm>
        </p:spPr>
        <p:txBody>
          <a:bodyPr>
            <a:normAutofit fontScale="92500" lnSpcReduction="10000"/>
          </a:bodyPr>
          <a:lstStyle/>
          <a:p>
            <a:pPr algn="l"/>
            <a:r>
              <a:rPr lang="en-US" sz="2000" b="0" i="0" dirty="0">
                <a:solidFill>
                  <a:srgbClr val="111111"/>
                </a:solidFill>
                <a:effectLst/>
                <a:latin typeface="Georgia" panose="02040502050405020303" pitchFamily="18" charset="0"/>
              </a:rPr>
              <a:t>Following are the key points to remember for the iptables rules.</a:t>
            </a:r>
          </a:p>
          <a:p>
            <a:pPr algn="l">
              <a:buFont typeface="Arial" panose="020B0604020202020204" pitchFamily="34" charset="0"/>
              <a:buChar char="•"/>
            </a:pPr>
            <a:r>
              <a:rPr lang="en-US" sz="2000" b="0" i="0" dirty="0">
                <a:solidFill>
                  <a:srgbClr val="111111"/>
                </a:solidFill>
                <a:effectLst/>
                <a:latin typeface="Georgia" panose="02040502050405020303" pitchFamily="18" charset="0"/>
              </a:rPr>
              <a:t>Rules contain a criteria and a target.</a:t>
            </a:r>
          </a:p>
          <a:p>
            <a:pPr algn="l">
              <a:buFont typeface="Arial" panose="020B0604020202020204" pitchFamily="34" charset="0"/>
              <a:buChar char="•"/>
            </a:pPr>
            <a:r>
              <a:rPr lang="en-US" sz="2000" b="0" i="0" dirty="0">
                <a:effectLst/>
                <a:latin typeface="Georgia" panose="02040502050405020303" pitchFamily="18" charset="0"/>
              </a:rPr>
              <a:t>Keep in mind that the order of your rules matter</a:t>
            </a:r>
            <a:r>
              <a:rPr lang="en-US" sz="2000" b="0" i="0" dirty="0">
                <a:solidFill>
                  <a:srgbClr val="4D5B7C"/>
                </a:solidFill>
                <a:effectLst/>
                <a:latin typeface="Georgia" panose="02040502050405020303" pitchFamily="18" charset="0"/>
              </a:rPr>
              <a:t>. </a:t>
            </a:r>
            <a:endParaRPr lang="en-US" sz="2000" b="0" i="0" dirty="0">
              <a:solidFill>
                <a:srgbClr val="111111"/>
              </a:solidFill>
              <a:effectLst/>
              <a:latin typeface="Georgia" panose="02040502050405020303" pitchFamily="18" charset="0"/>
            </a:endParaRPr>
          </a:p>
          <a:p>
            <a:pPr algn="l">
              <a:buFont typeface="Arial" panose="020B0604020202020204" pitchFamily="34" charset="0"/>
              <a:buChar char="•"/>
            </a:pPr>
            <a:r>
              <a:rPr lang="en-US" sz="2000" b="0" i="0" dirty="0">
                <a:solidFill>
                  <a:srgbClr val="111111"/>
                </a:solidFill>
                <a:effectLst/>
                <a:latin typeface="Georgia" panose="02040502050405020303" pitchFamily="18" charset="0"/>
              </a:rPr>
              <a:t>If the criteria is matched, it goes to the rules specified in the target (or) executes the special values mentioned in the target.</a:t>
            </a:r>
          </a:p>
          <a:p>
            <a:pPr algn="l">
              <a:buFont typeface="Arial" panose="020B0604020202020204" pitchFamily="34" charset="0"/>
              <a:buChar char="•"/>
            </a:pPr>
            <a:r>
              <a:rPr lang="en-US" sz="2000" b="0" i="0" dirty="0">
                <a:solidFill>
                  <a:srgbClr val="111111"/>
                </a:solidFill>
                <a:effectLst/>
                <a:latin typeface="Georgia" panose="02040502050405020303" pitchFamily="18" charset="0"/>
              </a:rPr>
              <a:t>If the criteria is not </a:t>
            </a:r>
            <a:r>
              <a:rPr lang="en-US" sz="2000" b="0" i="0" dirty="0" err="1">
                <a:solidFill>
                  <a:srgbClr val="111111"/>
                </a:solidFill>
                <a:effectLst/>
                <a:latin typeface="Georgia" panose="02040502050405020303" pitchFamily="18" charset="0"/>
              </a:rPr>
              <a:t>matached</a:t>
            </a:r>
            <a:r>
              <a:rPr lang="en-US" sz="2000" b="0" i="0" dirty="0">
                <a:solidFill>
                  <a:srgbClr val="111111"/>
                </a:solidFill>
                <a:effectLst/>
                <a:latin typeface="Georgia" panose="02040502050405020303" pitchFamily="18" charset="0"/>
              </a:rPr>
              <a:t>, it moves on to the next rule.</a:t>
            </a:r>
          </a:p>
          <a:p>
            <a:pPr algn="l">
              <a:buFont typeface="Arial" panose="020B0604020202020204" pitchFamily="34" charset="0"/>
              <a:buChar char="•"/>
            </a:pPr>
            <a:r>
              <a:rPr lang="en-US" sz="2000" b="0" i="0" dirty="0">
                <a:solidFill>
                  <a:srgbClr val="111111"/>
                </a:solidFill>
                <a:effectLst/>
                <a:latin typeface="Georgia" panose="02040502050405020303" pitchFamily="18" charset="0"/>
              </a:rPr>
              <a:t>General syntax</a:t>
            </a:r>
          </a:p>
          <a:p>
            <a:pPr marL="0" marR="0">
              <a:lnSpc>
                <a:spcPct val="107000"/>
              </a:lnSpc>
              <a:spcBef>
                <a:spcPts val="0"/>
              </a:spcBef>
              <a:spcAft>
                <a:spcPts val="0"/>
              </a:spcAft>
            </a:pPr>
            <a:r>
              <a:rPr lang="en-US" sz="2000" dirty="0">
                <a:effectLst/>
                <a:latin typeface="Georgia" panose="02040502050405020303" pitchFamily="18" charset="0"/>
                <a:ea typeface="Yu Mincho" panose="02020400000000000000" pitchFamily="18" charset="-128"/>
                <a:cs typeface="JansonText-Roman"/>
              </a:rPr>
              <a:t>Syntax: </a:t>
            </a:r>
            <a:r>
              <a:rPr lang="en-US" sz="2000" dirty="0">
                <a:effectLst/>
                <a:latin typeface="Georgia" panose="02040502050405020303" pitchFamily="18" charset="0"/>
                <a:ea typeface="Yu Mincho" panose="02020400000000000000" pitchFamily="18" charset="-128"/>
                <a:cs typeface="MonoRegular"/>
              </a:rPr>
              <a:t>iptables [options] [chain] -j [target]</a:t>
            </a:r>
            <a:endParaRPr lang="en-US" sz="2000" dirty="0">
              <a:effectLst/>
              <a:latin typeface="Georgia" panose="02040502050405020303" pitchFamily="18" charset="0"/>
              <a:ea typeface="Yu Mincho" panose="02020400000000000000" pitchFamily="18" charset="-128"/>
              <a:cs typeface="Arial" panose="020B0604020202020204" pitchFamily="34" charset="0"/>
            </a:endParaRPr>
          </a:p>
          <a:p>
            <a:pPr marL="0" marR="0">
              <a:lnSpc>
                <a:spcPct val="107000"/>
              </a:lnSpc>
              <a:spcBef>
                <a:spcPts val="0"/>
              </a:spcBef>
              <a:spcAft>
                <a:spcPts val="0"/>
              </a:spcAft>
            </a:pPr>
            <a:r>
              <a:rPr lang="en-US" sz="2000" dirty="0">
                <a:effectLst/>
                <a:latin typeface="Georgia" panose="02040502050405020303" pitchFamily="18" charset="0"/>
                <a:ea typeface="Yu Mincho" panose="02020400000000000000" pitchFamily="18" charset="-128"/>
                <a:cs typeface="JansonText-Roman"/>
              </a:rPr>
              <a:t>Options:</a:t>
            </a:r>
            <a:endParaRPr lang="en-US" sz="2000" dirty="0">
              <a:effectLst/>
              <a:latin typeface="Georgia" panose="02040502050405020303" pitchFamily="18" charset="0"/>
              <a:ea typeface="Yu Mincho" panose="02020400000000000000" pitchFamily="18" charset="-128"/>
              <a:cs typeface="Arial" panose="020B0604020202020204" pitchFamily="34" charset="0"/>
            </a:endParaRPr>
          </a:p>
          <a:p>
            <a:pPr marL="0" marR="0">
              <a:lnSpc>
                <a:spcPct val="107000"/>
              </a:lnSpc>
              <a:spcBef>
                <a:spcPts val="0"/>
              </a:spcBef>
              <a:spcAft>
                <a:spcPts val="0"/>
              </a:spcAft>
            </a:pPr>
            <a:r>
              <a:rPr lang="en-US" sz="2000" dirty="0">
                <a:effectLst/>
                <a:latin typeface="Georgia" panose="02040502050405020303" pitchFamily="18" charset="0"/>
                <a:ea typeface="Yu Mincho" panose="02020400000000000000" pitchFamily="18" charset="-128"/>
                <a:cs typeface="JansonText-Roman"/>
              </a:rPr>
              <a:t>Chains:</a:t>
            </a:r>
            <a:endParaRPr lang="en-US" sz="2000" dirty="0">
              <a:effectLst/>
              <a:latin typeface="Georgia" panose="02040502050405020303" pitchFamily="18" charset="0"/>
              <a:ea typeface="Yu Mincho" panose="02020400000000000000" pitchFamily="18" charset="-128"/>
              <a:cs typeface="Arial" panose="020B0604020202020204" pitchFamily="34" charset="0"/>
            </a:endParaRPr>
          </a:p>
          <a:p>
            <a:pPr marL="0" marR="0">
              <a:lnSpc>
                <a:spcPct val="107000"/>
              </a:lnSpc>
              <a:spcBef>
                <a:spcPts val="0"/>
              </a:spcBef>
              <a:spcAft>
                <a:spcPts val="0"/>
              </a:spcAft>
            </a:pPr>
            <a:r>
              <a:rPr lang="en-US" sz="2000" dirty="0">
                <a:effectLst/>
                <a:latin typeface="Georgia" panose="02040502050405020303" pitchFamily="18" charset="0"/>
                <a:ea typeface="Yu Mincho" panose="02020400000000000000" pitchFamily="18" charset="-128"/>
                <a:cs typeface="JansonText-Roman"/>
              </a:rPr>
              <a:t>Targets:</a:t>
            </a:r>
            <a:endParaRPr lang="en-US" sz="2000" dirty="0">
              <a:effectLst/>
              <a:latin typeface="Georgia" panose="02040502050405020303" pitchFamily="18" charset="0"/>
              <a:ea typeface="Yu Mincho" panose="02020400000000000000" pitchFamily="18" charset="-128"/>
              <a:cs typeface="Arial" panose="020B0604020202020204" pitchFamily="34" charset="0"/>
            </a:endParaRPr>
          </a:p>
          <a:p>
            <a:pPr algn="l">
              <a:buFont typeface="Arial" panose="020B0604020202020204" pitchFamily="34" charset="0"/>
              <a:buChar char="•"/>
            </a:pPr>
            <a:endParaRPr lang="en-US" b="0" i="0" dirty="0">
              <a:solidFill>
                <a:srgbClr val="111111"/>
              </a:solidFill>
              <a:effectLst/>
              <a:latin typeface="Georgia" panose="02040502050405020303" pitchFamily="18" charset="0"/>
            </a:endParaRPr>
          </a:p>
        </p:txBody>
      </p:sp>
    </p:spTree>
    <p:extLst>
      <p:ext uri="{BB962C8B-B14F-4D97-AF65-F5344CB8AC3E}">
        <p14:creationId xmlns:p14="http://schemas.microsoft.com/office/powerpoint/2010/main" val="415346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ACEA54-2FE7-1890-8B43-CDC4168A7188}"/>
              </a:ext>
            </a:extLst>
          </p:cNvPr>
          <p:cNvGraphicFramePr>
            <a:graphicFrameLocks noGrp="1"/>
          </p:cNvGraphicFramePr>
          <p:nvPr>
            <p:extLst>
              <p:ext uri="{D42A27DB-BD31-4B8C-83A1-F6EECF244321}">
                <p14:modId xmlns:p14="http://schemas.microsoft.com/office/powerpoint/2010/main" val="2423365804"/>
              </p:ext>
            </p:extLst>
          </p:nvPr>
        </p:nvGraphicFramePr>
        <p:xfrm>
          <a:off x="1643270" y="675861"/>
          <a:ext cx="9744394" cy="6042991"/>
        </p:xfrm>
        <a:graphic>
          <a:graphicData uri="http://schemas.openxmlformats.org/drawingml/2006/table">
            <a:tbl>
              <a:tblPr firstRow="1" firstCol="1" bandRow="1">
                <a:tableStyleId>{5C22544A-7EE6-4342-B048-85BDC9FD1C3A}</a:tableStyleId>
              </a:tblPr>
              <a:tblGrid>
                <a:gridCol w="4215102">
                  <a:extLst>
                    <a:ext uri="{9D8B030D-6E8A-4147-A177-3AD203B41FA5}">
                      <a16:colId xmlns:a16="http://schemas.microsoft.com/office/drawing/2014/main" val="3983929114"/>
                    </a:ext>
                  </a:extLst>
                </a:gridCol>
                <a:gridCol w="5529292">
                  <a:extLst>
                    <a:ext uri="{9D8B030D-6E8A-4147-A177-3AD203B41FA5}">
                      <a16:colId xmlns:a16="http://schemas.microsoft.com/office/drawing/2014/main" val="2839083698"/>
                    </a:ext>
                  </a:extLst>
                </a:gridCol>
              </a:tblGrid>
              <a:tr h="533287">
                <a:tc>
                  <a:txBody>
                    <a:bodyPr/>
                    <a:lstStyle/>
                    <a:p>
                      <a:pPr marL="0" marR="0" algn="l">
                        <a:lnSpc>
                          <a:spcPct val="107000"/>
                        </a:lnSpc>
                        <a:spcBef>
                          <a:spcPts val="0"/>
                        </a:spcBef>
                        <a:spcAft>
                          <a:spcPts val="800"/>
                        </a:spcAft>
                      </a:pPr>
                      <a:r>
                        <a:rPr lang="en-US" sz="1300">
                          <a:effectLst/>
                        </a:rPr>
                        <a:t>-t or --table</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Specifies the packet matching table. Default table is set to filter if no table is specified.</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353952311"/>
                  </a:ext>
                </a:extLst>
              </a:tr>
              <a:tr h="533287">
                <a:tc>
                  <a:txBody>
                    <a:bodyPr/>
                    <a:lstStyle/>
                    <a:p>
                      <a:pPr marL="0" marR="0" algn="l">
                        <a:lnSpc>
                          <a:spcPct val="107000"/>
                        </a:lnSpc>
                        <a:spcBef>
                          <a:spcPts val="0"/>
                        </a:spcBef>
                        <a:spcAft>
                          <a:spcPts val="800"/>
                        </a:spcAft>
                      </a:pPr>
                      <a:r>
                        <a:rPr lang="en-US" sz="1300" dirty="0">
                          <a:effectLst/>
                        </a:rPr>
                        <a:t>-I or --insert chain [rule-number] rule</a:t>
                      </a:r>
                      <a:endParaRPr lang="en-US" sz="1300" dirty="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dirty="0">
                          <a:effectLst/>
                        </a:rPr>
                        <a:t>Inserts one or more rule(s) to the in the selected chain as the given rule number. Indexing begins with 1.</a:t>
                      </a:r>
                      <a:endParaRPr lang="en-US" sz="1300" dirty="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1004277515"/>
                  </a:ext>
                </a:extLst>
              </a:tr>
              <a:tr h="472690">
                <a:tc>
                  <a:txBody>
                    <a:bodyPr/>
                    <a:lstStyle/>
                    <a:p>
                      <a:pPr marL="0" marR="0" algn="l">
                        <a:lnSpc>
                          <a:spcPct val="107000"/>
                        </a:lnSpc>
                        <a:spcBef>
                          <a:spcPts val="0"/>
                        </a:spcBef>
                        <a:spcAft>
                          <a:spcPts val="800"/>
                        </a:spcAft>
                      </a:pPr>
                      <a:r>
                        <a:rPr lang="en-US" sz="1300" dirty="0">
                          <a:effectLst/>
                        </a:rPr>
                        <a:t>-A or --append chain rule-specification</a:t>
                      </a:r>
                      <a:endParaRPr lang="en-US" sz="1300" dirty="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Appends one or more rule(s) to the list of rules to the end of the selected chain.</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2221953319"/>
                  </a:ext>
                </a:extLst>
              </a:tr>
              <a:tr h="533287">
                <a:tc>
                  <a:txBody>
                    <a:bodyPr/>
                    <a:lstStyle/>
                    <a:p>
                      <a:pPr marL="0" marR="0" algn="l">
                        <a:lnSpc>
                          <a:spcPct val="107000"/>
                        </a:lnSpc>
                        <a:spcBef>
                          <a:spcPts val="0"/>
                        </a:spcBef>
                        <a:spcAft>
                          <a:spcPts val="800"/>
                        </a:spcAft>
                      </a:pPr>
                      <a:r>
                        <a:rPr lang="en-US" sz="1300" dirty="0">
                          <a:effectLst/>
                        </a:rPr>
                        <a:t>-L or --list [chain]</a:t>
                      </a:r>
                      <a:endParaRPr lang="en-US" sz="1300" dirty="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dirty="0">
                          <a:effectLst/>
                        </a:rPr>
                        <a:t>Lists all the rules in the selected chain. If no chain is specified all chains are listed.</a:t>
                      </a:r>
                      <a:endParaRPr lang="en-US" sz="1300" dirty="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1200825448"/>
                  </a:ext>
                </a:extLst>
              </a:tr>
              <a:tr h="297303">
                <a:tc>
                  <a:txBody>
                    <a:bodyPr/>
                    <a:lstStyle/>
                    <a:p>
                      <a:pPr marL="0" marR="0" algn="l">
                        <a:lnSpc>
                          <a:spcPct val="107000"/>
                        </a:lnSpc>
                        <a:spcBef>
                          <a:spcPts val="0"/>
                        </a:spcBef>
                        <a:spcAft>
                          <a:spcPts val="800"/>
                        </a:spcAft>
                      </a:pPr>
                      <a:r>
                        <a:rPr lang="en-US" sz="1300" dirty="0">
                          <a:effectLst/>
                        </a:rPr>
                        <a:t>-D or --delete chain rule-specification</a:t>
                      </a:r>
                      <a:endParaRPr lang="en-US" sz="1300" dirty="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Deletes one or more rule(s) in the selected chain.</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1977536361"/>
                  </a:ext>
                </a:extLst>
              </a:tr>
              <a:tr h="472690">
                <a:tc>
                  <a:txBody>
                    <a:bodyPr/>
                    <a:lstStyle/>
                    <a:p>
                      <a:pPr marL="0" marR="0" algn="l">
                        <a:lnSpc>
                          <a:spcPct val="107000"/>
                        </a:lnSpc>
                        <a:spcBef>
                          <a:spcPts val="0"/>
                        </a:spcBef>
                        <a:spcAft>
                          <a:spcPts val="800"/>
                        </a:spcAft>
                      </a:pPr>
                      <a:r>
                        <a:rPr lang="en-US" sz="1300">
                          <a:effectLst/>
                        </a:rPr>
                        <a:t>-D or --delete chain rule-number</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Deletes the specified rule in the selected chain. Indexing begins with 1.</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2323531372"/>
                  </a:ext>
                </a:extLst>
              </a:tr>
              <a:tr h="533287">
                <a:tc>
                  <a:txBody>
                    <a:bodyPr/>
                    <a:lstStyle/>
                    <a:p>
                      <a:pPr marL="0" marR="0" algn="l">
                        <a:lnSpc>
                          <a:spcPct val="107000"/>
                        </a:lnSpc>
                        <a:spcBef>
                          <a:spcPts val="0"/>
                        </a:spcBef>
                        <a:spcAft>
                          <a:spcPts val="800"/>
                        </a:spcAft>
                      </a:pPr>
                      <a:r>
                        <a:rPr lang="en-US" sz="1300" dirty="0">
                          <a:effectLst/>
                        </a:rPr>
                        <a:t>-p or --protocol [!]</a:t>
                      </a:r>
                      <a:endParaRPr lang="en-US" sz="1300" dirty="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The protocol to check (TCP, UDP, icmp, or all). Using the ! argument before the protocol inverts the test.</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2853076949"/>
                  </a:ext>
                </a:extLst>
              </a:tr>
              <a:tr h="769274">
                <a:tc>
                  <a:txBody>
                    <a:bodyPr/>
                    <a:lstStyle/>
                    <a:p>
                      <a:pPr marL="0" marR="0" algn="l">
                        <a:lnSpc>
                          <a:spcPct val="107000"/>
                        </a:lnSpc>
                        <a:spcBef>
                          <a:spcPts val="0"/>
                        </a:spcBef>
                        <a:spcAft>
                          <a:spcPts val="800"/>
                        </a:spcAft>
                      </a:pPr>
                      <a:r>
                        <a:rPr lang="en-US" sz="1300">
                          <a:effectLst/>
                        </a:rPr>
                        <a:t>-s or --source [!]</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The source specification. This can be either a network, hostname, or IP address. Using the ! argument before the source inverts the sense of the address.</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3159080523"/>
                  </a:ext>
                </a:extLst>
              </a:tr>
              <a:tr h="297303">
                <a:tc>
                  <a:txBody>
                    <a:bodyPr/>
                    <a:lstStyle/>
                    <a:p>
                      <a:pPr marL="0" marR="0" algn="l">
                        <a:lnSpc>
                          <a:spcPct val="107000"/>
                        </a:lnSpc>
                        <a:spcBef>
                          <a:spcPts val="0"/>
                        </a:spcBef>
                        <a:spcAft>
                          <a:spcPts val="800"/>
                        </a:spcAft>
                      </a:pPr>
                      <a:r>
                        <a:rPr lang="en-US" sz="1300" dirty="0">
                          <a:effectLst/>
                        </a:rPr>
                        <a:t>--destination-port or --</a:t>
                      </a:r>
                      <a:r>
                        <a:rPr lang="en-US" sz="1300" dirty="0" err="1">
                          <a:effectLst/>
                        </a:rPr>
                        <a:t>dport</a:t>
                      </a:r>
                      <a:endParaRPr lang="en-US" sz="1300" dirty="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The destination port range.</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460091412"/>
                  </a:ext>
                </a:extLst>
              </a:tr>
              <a:tr h="472690">
                <a:tc>
                  <a:txBody>
                    <a:bodyPr/>
                    <a:lstStyle/>
                    <a:p>
                      <a:pPr marL="0" marR="0" algn="l">
                        <a:lnSpc>
                          <a:spcPct val="107000"/>
                        </a:lnSpc>
                        <a:spcBef>
                          <a:spcPts val="0"/>
                        </a:spcBef>
                        <a:spcAft>
                          <a:spcPts val="800"/>
                        </a:spcAft>
                      </a:pPr>
                      <a:r>
                        <a:rPr lang="en-US" sz="1300">
                          <a:effectLst/>
                        </a:rPr>
                        <a:t>-j or --jump target</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This is the target of the rule and specifies what to do in the case of a match.</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3653724481"/>
                  </a:ext>
                </a:extLst>
              </a:tr>
              <a:tr h="297303">
                <a:tc>
                  <a:txBody>
                    <a:bodyPr/>
                    <a:lstStyle/>
                    <a:p>
                      <a:pPr marL="0" marR="0" algn="l">
                        <a:lnSpc>
                          <a:spcPct val="107000"/>
                        </a:lnSpc>
                        <a:spcBef>
                          <a:spcPts val="0"/>
                        </a:spcBef>
                        <a:spcAft>
                          <a:spcPts val="800"/>
                        </a:spcAft>
                      </a:pPr>
                      <a:r>
                        <a:rPr lang="en-US" sz="1300">
                          <a:effectLst/>
                        </a:rPr>
                        <a:t>-m or --match match</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Specifies an extension module that tests for a specific property.</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1838258052"/>
                  </a:ext>
                </a:extLst>
              </a:tr>
              <a:tr h="297303">
                <a:tc>
                  <a:txBody>
                    <a:bodyPr/>
                    <a:lstStyle/>
                    <a:p>
                      <a:pPr marL="0" marR="0" algn="l">
                        <a:lnSpc>
                          <a:spcPct val="107000"/>
                        </a:lnSpc>
                        <a:spcBef>
                          <a:spcPts val="0"/>
                        </a:spcBef>
                        <a:spcAft>
                          <a:spcPts val="800"/>
                        </a:spcAft>
                      </a:pPr>
                      <a:r>
                        <a:rPr lang="en-US" sz="1300">
                          <a:effectLst/>
                        </a:rPr>
                        <a:t>-p or --policy chain target</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a:effectLst/>
                        </a:rPr>
                        <a:t>Sets the policy for the chain to the target.</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3391167075"/>
                  </a:ext>
                </a:extLst>
              </a:tr>
              <a:tr h="533287">
                <a:tc>
                  <a:txBody>
                    <a:bodyPr/>
                    <a:lstStyle/>
                    <a:p>
                      <a:pPr marL="0" marR="0" algn="l">
                        <a:lnSpc>
                          <a:spcPct val="107000"/>
                        </a:lnSpc>
                        <a:spcBef>
                          <a:spcPts val="0"/>
                        </a:spcBef>
                        <a:spcAft>
                          <a:spcPts val="800"/>
                        </a:spcAft>
                      </a:pPr>
                      <a:r>
                        <a:rPr lang="en-US" sz="1300">
                          <a:effectLst/>
                        </a:rPr>
                        <a:t>F or --flush [chain]</a:t>
                      </a:r>
                      <a:endParaRPr lang="en-US" sz="130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tc>
                  <a:txBody>
                    <a:bodyPr/>
                    <a:lstStyle/>
                    <a:p>
                      <a:pPr marL="0" marR="0" algn="l">
                        <a:lnSpc>
                          <a:spcPct val="107000"/>
                        </a:lnSpc>
                        <a:spcBef>
                          <a:spcPts val="0"/>
                        </a:spcBef>
                        <a:spcAft>
                          <a:spcPts val="800"/>
                        </a:spcAft>
                      </a:pPr>
                      <a:r>
                        <a:rPr lang="en-US" sz="1300" dirty="0">
                          <a:effectLst/>
                        </a:rPr>
                        <a:t>Flushes the selected chain. If no chain is specified, all chains are flushed. Flushing is akin to deleting all rules one by one.</a:t>
                      </a:r>
                      <a:endParaRPr lang="en-US" sz="1300" dirty="0">
                        <a:effectLst/>
                        <a:latin typeface="Calibri" panose="020F0502020204030204" pitchFamily="34" charset="0"/>
                        <a:ea typeface="Yu Mincho" panose="02020400000000000000" pitchFamily="18" charset="-128"/>
                        <a:cs typeface="Arial" panose="020B0604020202020204" pitchFamily="34" charset="0"/>
                      </a:endParaRPr>
                    </a:p>
                  </a:txBody>
                  <a:tcPr marL="11563" marR="11563" marT="11563" marB="11563"/>
                </a:tc>
                <a:extLst>
                  <a:ext uri="{0D108BD9-81ED-4DB2-BD59-A6C34878D82A}">
                    <a16:rowId xmlns:a16="http://schemas.microsoft.com/office/drawing/2014/main" val="3098116416"/>
                  </a:ext>
                </a:extLst>
              </a:tr>
            </a:tbl>
          </a:graphicData>
        </a:graphic>
      </p:graphicFrame>
    </p:spTree>
    <p:extLst>
      <p:ext uri="{BB962C8B-B14F-4D97-AF65-F5344CB8AC3E}">
        <p14:creationId xmlns:p14="http://schemas.microsoft.com/office/powerpoint/2010/main" val="1791893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A41A-A754-301F-14C2-5AA441F26758}"/>
              </a:ext>
            </a:extLst>
          </p:cNvPr>
          <p:cNvSpPr>
            <a:spLocks noGrp="1"/>
          </p:cNvSpPr>
          <p:nvPr>
            <p:ph type="title"/>
          </p:nvPr>
        </p:nvSpPr>
        <p:spPr>
          <a:xfrm>
            <a:off x="643468" y="643467"/>
            <a:ext cx="1741923" cy="5571066"/>
          </a:xfrm>
        </p:spPr>
        <p:txBody>
          <a:bodyPr>
            <a:normAutofit/>
          </a:bodyPr>
          <a:lstStyle/>
          <a:p>
            <a:r>
              <a:rPr lang="en-US" dirty="0">
                <a:solidFill>
                  <a:srgbClr val="FFFFFF"/>
                </a:solidFill>
              </a:rPr>
              <a:t>Target</a:t>
            </a:r>
          </a:p>
        </p:txBody>
      </p:sp>
      <p:graphicFrame>
        <p:nvGraphicFramePr>
          <p:cNvPr id="4" name="Content Placeholder 3">
            <a:extLst>
              <a:ext uri="{FF2B5EF4-FFF2-40B4-BE49-F238E27FC236}">
                <a16:creationId xmlns:a16="http://schemas.microsoft.com/office/drawing/2014/main" id="{883471C0-783A-9AC0-FC50-905BB6A18748}"/>
              </a:ext>
            </a:extLst>
          </p:cNvPr>
          <p:cNvGraphicFramePr>
            <a:graphicFrameLocks noGrp="1"/>
          </p:cNvGraphicFramePr>
          <p:nvPr>
            <p:ph idx="1"/>
            <p:extLst>
              <p:ext uri="{D42A27DB-BD31-4B8C-83A1-F6EECF244321}">
                <p14:modId xmlns:p14="http://schemas.microsoft.com/office/powerpoint/2010/main" val="1163631930"/>
              </p:ext>
            </p:extLst>
          </p:nvPr>
        </p:nvGraphicFramePr>
        <p:xfrm>
          <a:off x="1709531" y="997083"/>
          <a:ext cx="10270437" cy="5805332"/>
        </p:xfrm>
        <a:graphic>
          <a:graphicData uri="http://schemas.openxmlformats.org/drawingml/2006/table">
            <a:tbl>
              <a:tblPr firstRow="1" firstCol="1" bandRow="1">
                <a:noFill/>
                <a:tableStyleId>{5C22544A-7EE6-4342-B048-85BDC9FD1C3A}</a:tableStyleId>
              </a:tblPr>
              <a:tblGrid>
                <a:gridCol w="1683416">
                  <a:extLst>
                    <a:ext uri="{9D8B030D-6E8A-4147-A177-3AD203B41FA5}">
                      <a16:colId xmlns:a16="http://schemas.microsoft.com/office/drawing/2014/main" val="1306909785"/>
                    </a:ext>
                  </a:extLst>
                </a:gridCol>
                <a:gridCol w="4322162">
                  <a:extLst>
                    <a:ext uri="{9D8B030D-6E8A-4147-A177-3AD203B41FA5}">
                      <a16:colId xmlns:a16="http://schemas.microsoft.com/office/drawing/2014/main" val="4158950001"/>
                    </a:ext>
                  </a:extLst>
                </a:gridCol>
                <a:gridCol w="4264859">
                  <a:extLst>
                    <a:ext uri="{9D8B030D-6E8A-4147-A177-3AD203B41FA5}">
                      <a16:colId xmlns:a16="http://schemas.microsoft.com/office/drawing/2014/main" val="752631488"/>
                    </a:ext>
                  </a:extLst>
                </a:gridCol>
              </a:tblGrid>
              <a:tr h="334058">
                <a:tc>
                  <a:txBody>
                    <a:bodyPr/>
                    <a:lstStyle/>
                    <a:p>
                      <a:pPr marL="0" marR="0" algn="ctr">
                        <a:lnSpc>
                          <a:spcPct val="115000"/>
                        </a:lnSpc>
                        <a:spcBef>
                          <a:spcPts val="0"/>
                        </a:spcBef>
                        <a:spcAft>
                          <a:spcPts val="0"/>
                        </a:spcAft>
                      </a:pPr>
                      <a:r>
                        <a:rPr lang="en-US" sz="900" b="1" cap="none" spc="0" dirty="0">
                          <a:solidFill>
                            <a:schemeClr val="bg1"/>
                          </a:solidFill>
                          <a:effectLst/>
                        </a:rPr>
                        <a:t>target </a:t>
                      </a:r>
                      <a:endParaRPr lang="en-US" sz="900" b="1"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43586" marB="43586"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15000"/>
                        </a:lnSpc>
                        <a:spcBef>
                          <a:spcPts val="0"/>
                        </a:spcBef>
                        <a:spcAft>
                          <a:spcPts val="0"/>
                        </a:spcAft>
                      </a:pPr>
                      <a:r>
                        <a:rPr lang="en-US" sz="900" b="1" cap="none" spc="0" dirty="0" err="1">
                          <a:solidFill>
                            <a:schemeClr val="bg1"/>
                          </a:solidFill>
                          <a:effectLst/>
                        </a:rPr>
                        <a:t>Desciption</a:t>
                      </a:r>
                      <a:r>
                        <a:rPr lang="en-US" sz="900" b="1" cap="none" spc="0" dirty="0">
                          <a:solidFill>
                            <a:schemeClr val="bg1"/>
                          </a:solidFill>
                          <a:effectLst/>
                        </a:rPr>
                        <a:t> </a:t>
                      </a:r>
                      <a:endParaRPr lang="en-US" sz="900" b="1" cap="none" spc="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43586" marB="43586"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15000"/>
                        </a:lnSpc>
                        <a:spcBef>
                          <a:spcPts val="0"/>
                        </a:spcBef>
                        <a:spcAft>
                          <a:spcPts val="0"/>
                        </a:spcAft>
                      </a:pPr>
                      <a:r>
                        <a:rPr lang="en-US" sz="900" b="1" cap="none" spc="0">
                          <a:solidFill>
                            <a:schemeClr val="bg1"/>
                          </a:solidFill>
                          <a:effectLst/>
                        </a:rPr>
                        <a:t>Most Common Options </a:t>
                      </a:r>
                      <a:endParaRPr lang="en-US" sz="900" b="1" cap="none" spc="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43586" marB="43586"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4165951776"/>
                  </a:ext>
                </a:extLst>
              </a:tr>
              <a:tr h="435768">
                <a:tc>
                  <a:txBody>
                    <a:bodyPr/>
                    <a:lstStyle/>
                    <a:p>
                      <a:pPr marL="0" marR="0">
                        <a:lnSpc>
                          <a:spcPct val="115000"/>
                        </a:lnSpc>
                        <a:spcBef>
                          <a:spcPts val="0"/>
                        </a:spcBef>
                        <a:spcAft>
                          <a:spcPts val="0"/>
                        </a:spcAft>
                      </a:pPr>
                      <a:r>
                        <a:rPr lang="en-US" sz="900" b="1" cap="none" spc="0">
                          <a:solidFill>
                            <a:schemeClr val="tx1"/>
                          </a:solidFill>
                          <a:effectLst/>
                        </a:rPr>
                        <a:t>ACCEPT </a:t>
                      </a:r>
                      <a:endParaRPr lang="en-US" sz="9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dirty="0">
                          <a:solidFill>
                            <a:schemeClr val="tx1"/>
                          </a:solidFill>
                          <a:effectLst/>
                        </a:rPr>
                        <a:t>iptables stops further </a:t>
                      </a:r>
                      <a:r>
                        <a:rPr lang="en-US" sz="900" cap="none" spc="0" dirty="0" err="1">
                          <a:solidFill>
                            <a:schemeClr val="tx1"/>
                          </a:solidFill>
                          <a:effectLst/>
                        </a:rPr>
                        <a:t>processing.The</a:t>
                      </a:r>
                      <a:r>
                        <a:rPr lang="en-US" sz="900" cap="none" spc="0" dirty="0">
                          <a:solidFill>
                            <a:schemeClr val="tx1"/>
                          </a:solidFill>
                          <a:effectLst/>
                        </a:rPr>
                        <a:t> packet is handed over to the end application or the operating system for processing </a:t>
                      </a:r>
                      <a:endParaRPr lang="en-US" sz="9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nSpc>
                          <a:spcPct val="115000"/>
                        </a:lnSpc>
                        <a:spcBef>
                          <a:spcPts val="0"/>
                        </a:spcBef>
                        <a:spcAft>
                          <a:spcPts val="1000"/>
                        </a:spcAft>
                      </a:pPr>
                      <a:r>
                        <a:rPr lang="en-US" sz="900" cap="none" spc="0">
                          <a:solidFill>
                            <a:schemeClr val="tx1"/>
                          </a:solidFill>
                          <a:effectLst/>
                        </a:rPr>
                        <a:t>N/A </a:t>
                      </a:r>
                      <a:endParaRPr lang="en-US" sz="9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463913142"/>
                  </a:ext>
                </a:extLst>
              </a:tr>
              <a:tr h="271927">
                <a:tc>
                  <a:txBody>
                    <a:bodyPr/>
                    <a:lstStyle/>
                    <a:p>
                      <a:pPr marL="0" marR="0">
                        <a:lnSpc>
                          <a:spcPct val="115000"/>
                        </a:lnSpc>
                        <a:spcBef>
                          <a:spcPts val="0"/>
                        </a:spcBef>
                        <a:spcAft>
                          <a:spcPts val="0"/>
                        </a:spcAft>
                      </a:pPr>
                      <a:r>
                        <a:rPr lang="en-US" sz="900" b="1" cap="none" spc="0">
                          <a:solidFill>
                            <a:schemeClr val="tx1"/>
                          </a:solidFill>
                          <a:effectLst/>
                        </a:rPr>
                        <a:t>DROP </a:t>
                      </a:r>
                      <a:endParaRPr lang="en-US" sz="9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dirty="0">
                          <a:solidFill>
                            <a:schemeClr val="tx1"/>
                          </a:solidFill>
                          <a:effectLst/>
                        </a:rPr>
                        <a:t>iptables stops further processing.  The packet is blocked </a:t>
                      </a:r>
                      <a:endParaRPr lang="en-US" sz="9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1000"/>
                        </a:spcAft>
                      </a:pPr>
                      <a:r>
                        <a:rPr lang="en-US" sz="900" cap="none" spc="0">
                          <a:solidFill>
                            <a:schemeClr val="tx1"/>
                          </a:solidFill>
                          <a:effectLst/>
                        </a:rPr>
                        <a:t>N/A </a:t>
                      </a:r>
                      <a:endParaRPr lang="en-US" sz="9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383930900"/>
                  </a:ext>
                </a:extLst>
              </a:tr>
              <a:tr h="1212412">
                <a:tc>
                  <a:txBody>
                    <a:bodyPr/>
                    <a:lstStyle/>
                    <a:p>
                      <a:pPr marL="0" marR="0">
                        <a:lnSpc>
                          <a:spcPct val="115000"/>
                        </a:lnSpc>
                        <a:spcBef>
                          <a:spcPts val="0"/>
                        </a:spcBef>
                        <a:spcAft>
                          <a:spcPts val="0"/>
                        </a:spcAft>
                      </a:pPr>
                      <a:r>
                        <a:rPr lang="en-US" sz="900" b="1" cap="none" spc="0" dirty="0">
                          <a:solidFill>
                            <a:schemeClr val="tx1"/>
                          </a:solidFill>
                          <a:effectLst/>
                        </a:rPr>
                        <a:t>LOG </a:t>
                      </a:r>
                      <a:endParaRPr lang="en-US" sz="9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dirty="0">
                          <a:solidFill>
                            <a:schemeClr val="tx1"/>
                          </a:solidFill>
                          <a:effectLst/>
                        </a:rPr>
                        <a:t>The packet information is sent to the syslog daemon for logging </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dirty="0">
                          <a:solidFill>
                            <a:schemeClr val="tx1"/>
                          </a:solidFill>
                          <a:effectLst/>
                        </a:rPr>
                        <a:t>iptables continues processing with the next rule in the table </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dirty="0">
                          <a:solidFill>
                            <a:schemeClr val="tx1"/>
                          </a:solidFill>
                          <a:effectLst/>
                        </a:rPr>
                        <a:t>As you can't log and drop at the same time, it is common to have two similar rules in sequence. The first will log the packet, the second will drop it. </a:t>
                      </a:r>
                      <a:endParaRPr lang="en-US" sz="9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a:solidFill>
                            <a:schemeClr val="tx1"/>
                          </a:solidFill>
                          <a:effectLst/>
                        </a:rPr>
                        <a:t>--log-prefix "string"</a:t>
                      </a:r>
                    </a:p>
                    <a:p>
                      <a:pPr marL="0" marR="0">
                        <a:lnSpc>
                          <a:spcPct val="115000"/>
                        </a:lnSpc>
                        <a:spcBef>
                          <a:spcPts val="0"/>
                        </a:spcBef>
                        <a:spcAft>
                          <a:spcPts val="1000"/>
                        </a:spcAft>
                      </a:pPr>
                      <a:r>
                        <a:rPr lang="en-US" sz="900" cap="none" spc="0">
                          <a:solidFill>
                            <a:schemeClr val="tx1"/>
                          </a:solidFill>
                          <a:effectLst/>
                        </a:rPr>
                        <a:t>Tells iptables to prefix all log messages with a user defined string. Frequently used to tell why the logged packet was dropped </a:t>
                      </a:r>
                      <a:endParaRPr lang="en-US" sz="9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542378124"/>
                  </a:ext>
                </a:extLst>
              </a:tr>
              <a:tr h="1538312">
                <a:tc>
                  <a:txBody>
                    <a:bodyPr/>
                    <a:lstStyle/>
                    <a:p>
                      <a:pPr marL="0" marR="0">
                        <a:lnSpc>
                          <a:spcPct val="115000"/>
                        </a:lnSpc>
                        <a:spcBef>
                          <a:spcPts val="0"/>
                        </a:spcBef>
                        <a:spcAft>
                          <a:spcPts val="0"/>
                        </a:spcAft>
                      </a:pPr>
                      <a:r>
                        <a:rPr lang="en-US" sz="900" b="1" cap="none" spc="0" dirty="0">
                          <a:solidFill>
                            <a:schemeClr val="tx1"/>
                          </a:solidFill>
                          <a:effectLst/>
                        </a:rPr>
                        <a:t>REJECT </a:t>
                      </a:r>
                      <a:endParaRPr lang="en-US" sz="900" b="1"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dirty="0">
                          <a:solidFill>
                            <a:schemeClr val="tx1"/>
                          </a:solidFill>
                          <a:effectLst/>
                        </a:rPr>
                        <a:t>Works like the DROP target, but will also return an error message to the host sending the packet that the packet was blocked </a:t>
                      </a:r>
                      <a:endParaRPr lang="en-US" sz="9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a:solidFill>
                            <a:schemeClr val="tx1"/>
                          </a:solidFill>
                          <a:effectLst/>
                        </a:rPr>
                        <a:t>--reject-with qualifier</a:t>
                      </a:r>
                    </a:p>
                    <a:p>
                      <a:pPr marL="0" marR="0">
                        <a:lnSpc>
                          <a:spcPct val="115000"/>
                        </a:lnSpc>
                        <a:spcBef>
                          <a:spcPts val="0"/>
                        </a:spcBef>
                        <a:spcAft>
                          <a:spcPts val="1000"/>
                        </a:spcAft>
                      </a:pPr>
                      <a:r>
                        <a:rPr lang="en-US" sz="900" cap="none" spc="0" dirty="0">
                          <a:solidFill>
                            <a:schemeClr val="tx1"/>
                          </a:solidFill>
                          <a:effectLst/>
                        </a:rPr>
                        <a:t>The qualifier tells what type of reject message is returned. Qualifiers include: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err="1">
                          <a:solidFill>
                            <a:schemeClr val="tx1"/>
                          </a:solidFill>
                          <a:effectLst/>
                        </a:rPr>
                        <a:t>icmp</a:t>
                      </a:r>
                      <a:r>
                        <a:rPr lang="en-US" sz="900" cap="none" spc="0" dirty="0">
                          <a:solidFill>
                            <a:schemeClr val="tx1"/>
                          </a:solidFill>
                          <a:effectLst/>
                        </a:rPr>
                        <a:t>-port-unreachable (default)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err="1">
                          <a:solidFill>
                            <a:schemeClr val="tx1"/>
                          </a:solidFill>
                          <a:effectLst/>
                        </a:rPr>
                        <a:t>icmp</a:t>
                      </a:r>
                      <a:r>
                        <a:rPr lang="en-US" sz="900" cap="none" spc="0" dirty="0">
                          <a:solidFill>
                            <a:schemeClr val="tx1"/>
                          </a:solidFill>
                          <a:effectLst/>
                        </a:rPr>
                        <a:t>-net-unreachable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err="1">
                          <a:solidFill>
                            <a:schemeClr val="tx1"/>
                          </a:solidFill>
                          <a:effectLst/>
                        </a:rPr>
                        <a:t>icmp</a:t>
                      </a:r>
                      <a:r>
                        <a:rPr lang="en-US" sz="900" cap="none" spc="0" dirty="0">
                          <a:solidFill>
                            <a:schemeClr val="tx1"/>
                          </a:solidFill>
                          <a:effectLst/>
                        </a:rPr>
                        <a:t>-host-unreachable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err="1">
                          <a:solidFill>
                            <a:schemeClr val="tx1"/>
                          </a:solidFill>
                          <a:effectLst/>
                        </a:rPr>
                        <a:t>icmp</a:t>
                      </a:r>
                      <a:r>
                        <a:rPr lang="en-US" sz="900" cap="none" spc="0" dirty="0">
                          <a:solidFill>
                            <a:schemeClr val="tx1"/>
                          </a:solidFill>
                          <a:effectLst/>
                        </a:rPr>
                        <a:t>-proto-unreachable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err="1">
                          <a:solidFill>
                            <a:schemeClr val="tx1"/>
                          </a:solidFill>
                          <a:effectLst/>
                        </a:rPr>
                        <a:t>icmp</a:t>
                      </a:r>
                      <a:r>
                        <a:rPr lang="en-US" sz="900" cap="none" spc="0" dirty="0">
                          <a:solidFill>
                            <a:schemeClr val="tx1"/>
                          </a:solidFill>
                          <a:effectLst/>
                        </a:rPr>
                        <a:t>-net-prohibited</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err="1">
                          <a:solidFill>
                            <a:schemeClr val="tx1"/>
                          </a:solidFill>
                          <a:effectLst/>
                        </a:rPr>
                        <a:t>icmp</a:t>
                      </a:r>
                      <a:r>
                        <a:rPr lang="en-US" sz="900" cap="none" spc="0" dirty="0">
                          <a:solidFill>
                            <a:schemeClr val="tx1"/>
                          </a:solidFill>
                          <a:effectLst/>
                        </a:rPr>
                        <a:t>-host-prohibited</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err="1">
                          <a:solidFill>
                            <a:schemeClr val="tx1"/>
                          </a:solidFill>
                          <a:effectLst/>
                        </a:rPr>
                        <a:t>tcp</a:t>
                      </a:r>
                      <a:r>
                        <a:rPr lang="en-US" sz="900" cap="none" spc="0" dirty="0">
                          <a:solidFill>
                            <a:schemeClr val="tx1"/>
                          </a:solidFill>
                          <a:effectLst/>
                        </a:rPr>
                        <a:t>-reset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a:solidFill>
                            <a:schemeClr val="tx1"/>
                          </a:solidFill>
                          <a:effectLst/>
                        </a:rPr>
                        <a:t>echo-reply</a:t>
                      </a:r>
                      <a:endParaRPr lang="en-US" sz="9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89822502"/>
                  </a:ext>
                </a:extLst>
              </a:tr>
              <a:tr h="412024">
                <a:tc>
                  <a:txBody>
                    <a:bodyPr/>
                    <a:lstStyle/>
                    <a:p>
                      <a:pPr marL="0" marR="0">
                        <a:lnSpc>
                          <a:spcPct val="115000"/>
                        </a:lnSpc>
                        <a:spcBef>
                          <a:spcPts val="0"/>
                        </a:spcBef>
                        <a:spcAft>
                          <a:spcPts val="0"/>
                        </a:spcAft>
                      </a:pPr>
                      <a:r>
                        <a:rPr lang="en-US" sz="900" b="1" cap="none" spc="0">
                          <a:solidFill>
                            <a:schemeClr val="tx1"/>
                          </a:solidFill>
                          <a:effectLst/>
                        </a:rPr>
                        <a:t>DNAT </a:t>
                      </a:r>
                      <a:endParaRPr lang="en-US" sz="9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a:solidFill>
                            <a:schemeClr val="tx1"/>
                          </a:solidFill>
                          <a:effectLst/>
                        </a:rPr>
                        <a:t>Used to do destination network address translation. ie. rewriting the destination IP address of the packet </a:t>
                      </a:r>
                      <a:endParaRPr lang="en-US" sz="9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a:solidFill>
                            <a:schemeClr val="tx1"/>
                          </a:solidFill>
                          <a:effectLst/>
                        </a:rPr>
                        <a:t>--to-destination ipaddress</a:t>
                      </a:r>
                    </a:p>
                    <a:p>
                      <a:pPr marL="0" marR="0">
                        <a:lnSpc>
                          <a:spcPct val="115000"/>
                        </a:lnSpc>
                        <a:spcBef>
                          <a:spcPts val="0"/>
                        </a:spcBef>
                        <a:spcAft>
                          <a:spcPts val="1000"/>
                        </a:spcAft>
                      </a:pPr>
                      <a:r>
                        <a:rPr lang="en-US" sz="900" cap="none" spc="0">
                          <a:solidFill>
                            <a:schemeClr val="tx1"/>
                          </a:solidFill>
                          <a:effectLst/>
                        </a:rPr>
                        <a:t>Tells iptables what the destination IP address should be </a:t>
                      </a:r>
                      <a:endParaRPr lang="en-US" sz="9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666042283"/>
                  </a:ext>
                </a:extLst>
              </a:tr>
              <a:tr h="618816">
                <a:tc>
                  <a:txBody>
                    <a:bodyPr/>
                    <a:lstStyle/>
                    <a:p>
                      <a:pPr marL="0" marR="0">
                        <a:lnSpc>
                          <a:spcPct val="115000"/>
                        </a:lnSpc>
                        <a:spcBef>
                          <a:spcPts val="0"/>
                        </a:spcBef>
                        <a:spcAft>
                          <a:spcPts val="0"/>
                        </a:spcAft>
                      </a:pPr>
                      <a:r>
                        <a:rPr lang="en-US" sz="900" b="1" cap="none" spc="0">
                          <a:solidFill>
                            <a:schemeClr val="tx1"/>
                          </a:solidFill>
                          <a:effectLst/>
                        </a:rPr>
                        <a:t>SNAT </a:t>
                      </a:r>
                      <a:endParaRPr lang="en-US" sz="9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a:solidFill>
                            <a:schemeClr val="tx1"/>
                          </a:solidFill>
                          <a:effectLst/>
                        </a:rPr>
                        <a:t>Used to do source network address translation rewriting the source IP address of the packet </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a:solidFill>
                            <a:schemeClr val="tx1"/>
                          </a:solidFill>
                          <a:effectLst/>
                        </a:rPr>
                        <a:t>The source IP address is user defined </a:t>
                      </a:r>
                      <a:endParaRPr lang="en-US" sz="9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a:solidFill>
                            <a:schemeClr val="tx1"/>
                          </a:solidFill>
                          <a:effectLst/>
                        </a:rPr>
                        <a:t>--to-source &lt;address&gt;[-&lt;address&gt;][:&lt;port&gt;-&lt;port&gt;]</a:t>
                      </a:r>
                    </a:p>
                    <a:p>
                      <a:pPr marL="0" marR="0">
                        <a:lnSpc>
                          <a:spcPct val="115000"/>
                        </a:lnSpc>
                        <a:spcBef>
                          <a:spcPts val="0"/>
                        </a:spcBef>
                        <a:spcAft>
                          <a:spcPts val="1000"/>
                        </a:spcAft>
                      </a:pPr>
                      <a:r>
                        <a:rPr lang="en-US" sz="900" cap="none" spc="0">
                          <a:solidFill>
                            <a:schemeClr val="tx1"/>
                          </a:solidFill>
                          <a:effectLst/>
                        </a:rPr>
                        <a:t>Specifies the source IP address and ports to be used by SNAT. </a:t>
                      </a:r>
                      <a:endParaRPr lang="en-US" sz="9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242439828"/>
                  </a:ext>
                </a:extLst>
              </a:tr>
              <a:tr h="747751">
                <a:tc>
                  <a:txBody>
                    <a:bodyPr/>
                    <a:lstStyle/>
                    <a:p>
                      <a:pPr marL="0" marR="0">
                        <a:lnSpc>
                          <a:spcPct val="115000"/>
                        </a:lnSpc>
                        <a:spcBef>
                          <a:spcPts val="0"/>
                        </a:spcBef>
                        <a:spcAft>
                          <a:spcPts val="0"/>
                        </a:spcAft>
                      </a:pPr>
                      <a:r>
                        <a:rPr lang="en-US" sz="900" b="1" cap="none" spc="0">
                          <a:solidFill>
                            <a:schemeClr val="tx1"/>
                          </a:solidFill>
                          <a:effectLst/>
                        </a:rPr>
                        <a:t>MASQUERADE </a:t>
                      </a:r>
                      <a:endParaRPr lang="en-US" sz="9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mpd="sng">
                      <a:noFill/>
                      <a:prstDash val="solid"/>
                    </a:lnT>
                    <a:lnB w="12700" cmpd="sng">
                      <a:noFill/>
                      <a:prstDash val="solid"/>
                    </a:lnB>
                    <a:noFill/>
                  </a:tcPr>
                </a:tc>
                <a:tc>
                  <a:txBody>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dirty="0">
                          <a:solidFill>
                            <a:schemeClr val="tx1"/>
                          </a:solidFill>
                          <a:effectLst/>
                        </a:rPr>
                        <a:t>Used to do Source Network Address Translation. </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900" cap="none" spc="0" dirty="0">
                          <a:solidFill>
                            <a:schemeClr val="tx1"/>
                          </a:solidFill>
                          <a:effectLst/>
                        </a:rPr>
                        <a:t>By default the source IP address is the same as that used by the firewall's interface </a:t>
                      </a:r>
                      <a:endParaRPr lang="en-US" sz="9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cap="none" spc="0" dirty="0">
                          <a:solidFill>
                            <a:schemeClr val="tx1"/>
                          </a:solidFill>
                          <a:effectLst/>
                        </a:rPr>
                        <a:t>[--to-ports &lt;port&gt;[-&lt;port&gt;]]</a:t>
                      </a:r>
                    </a:p>
                    <a:p>
                      <a:pPr marL="0" marR="0">
                        <a:lnSpc>
                          <a:spcPct val="115000"/>
                        </a:lnSpc>
                        <a:spcBef>
                          <a:spcPts val="0"/>
                        </a:spcBef>
                        <a:spcAft>
                          <a:spcPts val="1000"/>
                        </a:spcAft>
                      </a:pPr>
                      <a:r>
                        <a:rPr lang="en-US" sz="900" cap="none" spc="0" dirty="0">
                          <a:solidFill>
                            <a:schemeClr val="tx1"/>
                          </a:solidFill>
                          <a:effectLst/>
                        </a:rPr>
                        <a:t>Specifies the range of source ports to which the original source port can be mapped. </a:t>
                      </a:r>
                      <a:endParaRPr lang="en-US" sz="900" cap="none" spc="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0510" marR="21793" marT="10126" marB="435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51262109"/>
                  </a:ext>
                </a:extLst>
              </a:tr>
            </a:tbl>
          </a:graphicData>
        </a:graphic>
      </p:graphicFrame>
    </p:spTree>
    <p:extLst>
      <p:ext uri="{BB962C8B-B14F-4D97-AF65-F5344CB8AC3E}">
        <p14:creationId xmlns:p14="http://schemas.microsoft.com/office/powerpoint/2010/main" val="332544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F5CF-A062-D9B3-60C4-DAA5D8DAAC33}"/>
              </a:ext>
            </a:extLst>
          </p:cNvPr>
          <p:cNvSpPr>
            <a:spLocks noGrp="1"/>
          </p:cNvSpPr>
          <p:nvPr>
            <p:ph type="title"/>
          </p:nvPr>
        </p:nvSpPr>
        <p:spPr>
          <a:xfrm>
            <a:off x="1640156" y="743380"/>
            <a:ext cx="8911687" cy="1280890"/>
          </a:xfrm>
        </p:spPr>
        <p:txBody>
          <a:bodyPr/>
          <a:lstStyle/>
          <a:p>
            <a:r>
              <a:rPr lang="en-US" b="1" dirty="0"/>
              <a:t>TYPES OF NAT</a:t>
            </a:r>
            <a:endParaRPr lang="en-PK" b="1" dirty="0"/>
          </a:p>
        </p:txBody>
      </p:sp>
      <p:sp>
        <p:nvSpPr>
          <p:cNvPr id="3" name="Content Placeholder 2">
            <a:extLst>
              <a:ext uri="{FF2B5EF4-FFF2-40B4-BE49-F238E27FC236}">
                <a16:creationId xmlns:a16="http://schemas.microsoft.com/office/drawing/2014/main" id="{94873C1C-AAD2-BD4D-9E57-FE01FA4B63FA}"/>
              </a:ext>
            </a:extLst>
          </p:cNvPr>
          <p:cNvSpPr>
            <a:spLocks noGrp="1"/>
          </p:cNvSpPr>
          <p:nvPr>
            <p:ph idx="1"/>
          </p:nvPr>
        </p:nvSpPr>
        <p:spPr>
          <a:xfrm>
            <a:off x="1502534" y="1941444"/>
            <a:ext cx="8915400" cy="3777622"/>
          </a:xfrm>
        </p:spPr>
        <p:txBody>
          <a:bodyPr>
            <a:normAutofit/>
          </a:bodyPr>
          <a:lstStyle/>
          <a:p>
            <a:r>
              <a:rPr lang="en-US" sz="2000" dirty="0">
                <a:latin typeface="Georgia" panose="02040502050405020303" pitchFamily="18" charset="0"/>
              </a:rPr>
              <a:t>STATIC</a:t>
            </a:r>
          </a:p>
          <a:p>
            <a:r>
              <a:rPr lang="en-US" sz="2000" dirty="0">
                <a:latin typeface="Georgia" panose="02040502050405020303" pitchFamily="18" charset="0"/>
              </a:rPr>
              <a:t>DYNAMIC</a:t>
            </a:r>
          </a:p>
          <a:p>
            <a:r>
              <a:rPr lang="en-US" sz="2000" dirty="0">
                <a:latin typeface="Georgia" panose="02040502050405020303" pitchFamily="18" charset="0"/>
              </a:rPr>
              <a:t>PAT</a:t>
            </a:r>
            <a:endParaRPr lang="en-PK" sz="2000" dirty="0">
              <a:latin typeface="Georgia" panose="02040502050405020303" pitchFamily="18" charset="0"/>
            </a:endParaRPr>
          </a:p>
        </p:txBody>
      </p:sp>
    </p:spTree>
    <p:extLst>
      <p:ext uri="{BB962C8B-B14F-4D97-AF65-F5344CB8AC3E}">
        <p14:creationId xmlns:p14="http://schemas.microsoft.com/office/powerpoint/2010/main" val="2482635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4292-7F8E-8B27-6A9D-78C04920732E}"/>
              </a:ext>
            </a:extLst>
          </p:cNvPr>
          <p:cNvSpPr>
            <a:spLocks noGrp="1"/>
          </p:cNvSpPr>
          <p:nvPr>
            <p:ph type="title"/>
          </p:nvPr>
        </p:nvSpPr>
        <p:spPr>
          <a:xfrm>
            <a:off x="1640156" y="650614"/>
            <a:ext cx="8911687" cy="1280890"/>
          </a:xfrm>
        </p:spPr>
        <p:txBody>
          <a:bodyPr/>
          <a:lstStyle/>
          <a:p>
            <a:r>
              <a:rPr lang="en-US" b="1" dirty="0"/>
              <a:t>PAT</a:t>
            </a:r>
            <a:endParaRPr lang="en-PK" b="1" dirty="0"/>
          </a:p>
        </p:txBody>
      </p:sp>
      <p:sp>
        <p:nvSpPr>
          <p:cNvPr id="3" name="Content Placeholder 2">
            <a:extLst>
              <a:ext uri="{FF2B5EF4-FFF2-40B4-BE49-F238E27FC236}">
                <a16:creationId xmlns:a16="http://schemas.microsoft.com/office/drawing/2014/main" id="{1B54F7A8-BBD1-2ACA-696F-9756E87F9A29}"/>
              </a:ext>
            </a:extLst>
          </p:cNvPr>
          <p:cNvSpPr>
            <a:spLocks noGrp="1"/>
          </p:cNvSpPr>
          <p:nvPr>
            <p:ph idx="1"/>
          </p:nvPr>
        </p:nvSpPr>
        <p:spPr>
          <a:xfrm>
            <a:off x="1640156" y="1696278"/>
            <a:ext cx="8915400" cy="4511108"/>
          </a:xfrm>
        </p:spPr>
        <p:txBody>
          <a:bodyPr>
            <a:normAutofit/>
          </a:bodyPr>
          <a:lstStyle/>
          <a:p>
            <a:r>
              <a:rPr lang="en-US" sz="2000" dirty="0">
                <a:latin typeface="Georgia" panose="02040502050405020303" pitchFamily="18" charset="0"/>
              </a:rPr>
              <a:t>Also called many to one</a:t>
            </a:r>
          </a:p>
          <a:p>
            <a:r>
              <a:rPr lang="en-US" sz="2000" dirty="0">
                <a:latin typeface="Georgia" panose="02040502050405020303" pitchFamily="18" charset="0"/>
              </a:rPr>
              <a:t>Many private Ip are translate to a single IP(public) .</a:t>
            </a:r>
          </a:p>
          <a:p>
            <a:r>
              <a:rPr lang="en-US" sz="2000" dirty="0">
                <a:latin typeface="Georgia" panose="02040502050405020303" pitchFamily="18" charset="0"/>
              </a:rPr>
              <a:t>Mostly used</a:t>
            </a: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r>
              <a:rPr lang="en-US" sz="3600" dirty="0">
                <a:latin typeface="Georgia" panose="02040502050405020303" pitchFamily="18" charset="0"/>
              </a:rPr>
              <a:t>                         THANK YOU</a:t>
            </a:r>
          </a:p>
        </p:txBody>
      </p:sp>
    </p:spTree>
    <p:extLst>
      <p:ext uri="{BB962C8B-B14F-4D97-AF65-F5344CB8AC3E}">
        <p14:creationId xmlns:p14="http://schemas.microsoft.com/office/powerpoint/2010/main" val="379618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EECF-A857-66A6-7904-5DC106F294FF}"/>
              </a:ext>
            </a:extLst>
          </p:cNvPr>
          <p:cNvSpPr>
            <a:spLocks noGrp="1"/>
          </p:cNvSpPr>
          <p:nvPr>
            <p:ph type="title"/>
          </p:nvPr>
        </p:nvSpPr>
        <p:spPr>
          <a:xfrm>
            <a:off x="1625862" y="768626"/>
            <a:ext cx="8911687" cy="1280890"/>
          </a:xfrm>
        </p:spPr>
        <p:txBody>
          <a:bodyPr>
            <a:normAutofit/>
          </a:bodyPr>
          <a:lstStyle/>
          <a:p>
            <a:r>
              <a:rPr lang="en-US" sz="3200" b="1" dirty="0">
                <a:solidFill>
                  <a:schemeClr val="tx1"/>
                </a:solidFill>
                <a:effectLst/>
                <a:latin typeface="DIN"/>
              </a:rPr>
              <a:t>What is Firewall…</a:t>
            </a:r>
            <a:endParaRPr lang="en-US" sz="3200" b="1" dirty="0">
              <a:solidFill>
                <a:schemeClr val="tx1"/>
              </a:solidFill>
              <a:latin typeface="DIN"/>
            </a:endParaRPr>
          </a:p>
        </p:txBody>
      </p:sp>
      <p:sp>
        <p:nvSpPr>
          <p:cNvPr id="3" name="Content Placeholder 2">
            <a:extLst>
              <a:ext uri="{FF2B5EF4-FFF2-40B4-BE49-F238E27FC236}">
                <a16:creationId xmlns:a16="http://schemas.microsoft.com/office/drawing/2014/main" id="{CE5D597F-7E71-BD4A-2C01-D9FE6FC865AA}"/>
              </a:ext>
            </a:extLst>
          </p:cNvPr>
          <p:cNvSpPr>
            <a:spLocks noGrp="1"/>
          </p:cNvSpPr>
          <p:nvPr>
            <p:ph sz="half" idx="2"/>
          </p:nvPr>
        </p:nvSpPr>
        <p:spPr>
          <a:xfrm>
            <a:off x="790045" y="2120349"/>
            <a:ext cx="4873752" cy="4643628"/>
          </a:xfrm>
        </p:spPr>
        <p:txBody>
          <a:bodyPr>
            <a:normAutofit/>
          </a:bodyPr>
          <a:lstStyle/>
          <a:p>
            <a:pPr>
              <a:spcBef>
                <a:spcPts val="0"/>
              </a:spcBef>
              <a:spcAft>
                <a:spcPts val="1000"/>
              </a:spcAft>
            </a:pPr>
            <a:r>
              <a:rPr lang="en-US" sz="1400" b="1" dirty="0">
                <a:solidFill>
                  <a:srgbClr val="4D4C4C"/>
                </a:solidFill>
                <a:effectLst/>
                <a:latin typeface="Georgia" panose="02040502050405020303" pitchFamily="18" charset="0"/>
              </a:rPr>
              <a:t>A firewall is a network security device that monitors </a:t>
            </a:r>
            <a:r>
              <a:rPr lang="en-US" sz="1600" b="1" dirty="0">
                <a:solidFill>
                  <a:srgbClr val="4D4C4C"/>
                </a:solidFill>
                <a:effectLst/>
                <a:latin typeface="Georgia" panose="02040502050405020303" pitchFamily="18" charset="0"/>
              </a:rPr>
              <a:t>incoming and outgoing network traffic and decides whether to allow or block specific traffic based on a defined set of security rules.</a:t>
            </a:r>
          </a:p>
          <a:p>
            <a:pPr>
              <a:spcBef>
                <a:spcPts val="0"/>
              </a:spcBef>
              <a:spcAft>
                <a:spcPts val="1000"/>
              </a:spcAft>
            </a:pPr>
            <a:r>
              <a:rPr lang="en-US" sz="1600" b="1" dirty="0">
                <a:solidFill>
                  <a:srgbClr val="4D4C4C"/>
                </a:solidFill>
                <a:effectLst/>
                <a:latin typeface="Georgia" panose="02040502050405020303" pitchFamily="18" charset="0"/>
              </a:rPr>
              <a:t>Firewalls have been a first line of defense in network security.</a:t>
            </a:r>
          </a:p>
          <a:p>
            <a:pPr marL="400050" lvl="1">
              <a:spcBef>
                <a:spcPts val="0"/>
              </a:spcBef>
            </a:pPr>
            <a:r>
              <a:rPr lang="en-US" b="1" dirty="0">
                <a:solidFill>
                  <a:srgbClr val="4D4C4C"/>
                </a:solidFill>
                <a:effectLst/>
                <a:latin typeface="Georgia" panose="02040502050405020303" pitchFamily="18" charset="0"/>
              </a:rPr>
              <a:t>They establish a barrier between secured and controlled internal networks that can be trusted and untrusted outside networks, such as the Internet. </a:t>
            </a:r>
          </a:p>
          <a:p>
            <a:endParaRPr lang="en-US" sz="1200" dirty="0">
              <a:latin typeface="Georgia" panose="02040502050405020303" pitchFamily="18" charset="0"/>
            </a:endParaRPr>
          </a:p>
        </p:txBody>
      </p:sp>
      <p:pic>
        <p:nvPicPr>
          <p:cNvPr id="8" name="Content Placeholder 7" descr="Diagram&#10;&#10;Description automatically generated">
            <a:extLst>
              <a:ext uri="{FF2B5EF4-FFF2-40B4-BE49-F238E27FC236}">
                <a16:creationId xmlns:a16="http://schemas.microsoft.com/office/drawing/2014/main" id="{3C2756A7-6BA4-CC91-B05D-C07B23AD0B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663797" y="1298713"/>
            <a:ext cx="5958360" cy="4935177"/>
          </a:xfrm>
        </p:spPr>
      </p:pic>
    </p:spTree>
    <p:extLst>
      <p:ext uri="{BB962C8B-B14F-4D97-AF65-F5344CB8AC3E}">
        <p14:creationId xmlns:p14="http://schemas.microsoft.com/office/powerpoint/2010/main" val="55312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85583-000E-1F1A-59A9-7762212D3EDE}"/>
              </a:ext>
            </a:extLst>
          </p:cNvPr>
          <p:cNvSpPr txBox="1"/>
          <p:nvPr/>
        </p:nvSpPr>
        <p:spPr>
          <a:xfrm>
            <a:off x="0" y="697132"/>
            <a:ext cx="6860752" cy="892552"/>
          </a:xfrm>
          <a:prstGeom prst="rect">
            <a:avLst/>
          </a:prstGeom>
          <a:noFill/>
        </p:spPr>
        <p:txBody>
          <a:bodyPr wrap="square">
            <a:spAutoFit/>
          </a:bodyPr>
          <a:lstStyle/>
          <a:p>
            <a:pPr marL="400050" lvl="1" algn="ctr">
              <a:spcBef>
                <a:spcPts val="0"/>
              </a:spcBef>
            </a:pPr>
            <a:r>
              <a:rPr lang="en-US" sz="2800" b="1" dirty="0">
                <a:solidFill>
                  <a:srgbClr val="4D4C4C"/>
                </a:solidFill>
                <a:effectLst/>
                <a:latin typeface="Times New Roman" panose="02020603050405020304" pitchFamily="18" charset="0"/>
                <a:cs typeface="Times New Roman" panose="02020603050405020304" pitchFamily="18" charset="0"/>
              </a:rPr>
              <a:t>firewall  </a:t>
            </a:r>
            <a:r>
              <a:rPr lang="en-US" sz="2800" b="1" dirty="0">
                <a:solidFill>
                  <a:srgbClr val="4D4C4C"/>
                </a:solidFill>
                <a:latin typeface="Times New Roman" panose="02020603050405020304" pitchFamily="18" charset="0"/>
                <a:cs typeface="Times New Roman" panose="02020603050405020304" pitchFamily="18" charset="0"/>
              </a:rPr>
              <a:t>H</a:t>
            </a:r>
            <a:r>
              <a:rPr lang="en-US" sz="2800" b="1" dirty="0">
                <a:solidFill>
                  <a:srgbClr val="4D4C4C"/>
                </a:solidFill>
                <a:effectLst/>
                <a:latin typeface="Times New Roman" panose="02020603050405020304" pitchFamily="18" charset="0"/>
                <a:cs typeface="Times New Roman" panose="02020603050405020304" pitchFamily="18" charset="0"/>
              </a:rPr>
              <a:t>ardware Based </a:t>
            </a:r>
            <a:endParaRPr lang="en-US" sz="2800" b="1" dirty="0">
              <a:solidFill>
                <a:srgbClr val="4D4C4C"/>
              </a:solidFill>
              <a:latin typeface="Times New Roman" panose="02020603050405020304" pitchFamily="18" charset="0"/>
              <a:cs typeface="Times New Roman" panose="02020603050405020304" pitchFamily="18" charset="0"/>
            </a:endParaRPr>
          </a:p>
          <a:p>
            <a:pPr marL="400050" lvl="1" algn="ctr">
              <a:spcBef>
                <a:spcPts val="0"/>
              </a:spcBef>
            </a:pPr>
            <a:r>
              <a:rPr lang="en-US" sz="2400" dirty="0">
                <a:solidFill>
                  <a:srgbClr val="4D4C4C"/>
                </a:solidFill>
                <a:effectLst/>
                <a:latin typeface="Times New Roman" panose="02020603050405020304" pitchFamily="18" charset="0"/>
                <a:cs typeface="Times New Roman" panose="02020603050405020304" pitchFamily="18" charset="0"/>
              </a:rPr>
              <a:t> </a:t>
            </a:r>
          </a:p>
        </p:txBody>
      </p:sp>
      <p:pic>
        <p:nvPicPr>
          <p:cNvPr id="5" name="Picture 4" descr="Graphical user interface&#10;&#10;Description automatically generated">
            <a:extLst>
              <a:ext uri="{FF2B5EF4-FFF2-40B4-BE49-F238E27FC236}">
                <a16:creationId xmlns:a16="http://schemas.microsoft.com/office/drawing/2014/main" id="{D9045BEA-B42A-3E21-4FAD-C57E81CBB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368" y="1606915"/>
            <a:ext cx="3856887" cy="2663319"/>
          </a:xfrm>
          <a:prstGeom prst="rect">
            <a:avLst/>
          </a:prstGeom>
        </p:spPr>
      </p:pic>
      <p:pic>
        <p:nvPicPr>
          <p:cNvPr id="7" name="Picture 6" descr="A picture containing text, projector, computer&#10;&#10;Description automatically generated">
            <a:extLst>
              <a:ext uri="{FF2B5EF4-FFF2-40B4-BE49-F238E27FC236}">
                <a16:creationId xmlns:a16="http://schemas.microsoft.com/office/drawing/2014/main" id="{CA91794F-15F7-DACD-49D3-CBBED3B8F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378" y="4494747"/>
            <a:ext cx="4252831" cy="1726284"/>
          </a:xfrm>
          <a:prstGeom prst="rect">
            <a:avLst/>
          </a:prstGeom>
        </p:spPr>
      </p:pic>
      <p:pic>
        <p:nvPicPr>
          <p:cNvPr id="9" name="Picture 8" descr="A picture containing text, music&#10;&#10;Description automatically generated">
            <a:extLst>
              <a:ext uri="{FF2B5EF4-FFF2-40B4-BE49-F238E27FC236}">
                <a16:creationId xmlns:a16="http://schemas.microsoft.com/office/drawing/2014/main" id="{E8EB7384-283B-B499-85A1-E36876337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310" y="4270234"/>
            <a:ext cx="4252831" cy="1950797"/>
          </a:xfrm>
          <a:prstGeom prst="rect">
            <a:avLst/>
          </a:prstGeom>
        </p:spPr>
      </p:pic>
      <p:pic>
        <p:nvPicPr>
          <p:cNvPr id="11" name="Picture 10" descr="A close-up of a toy&#10;&#10;Description automatically generated with low confidence">
            <a:extLst>
              <a:ext uri="{FF2B5EF4-FFF2-40B4-BE49-F238E27FC236}">
                <a16:creationId xmlns:a16="http://schemas.microsoft.com/office/drawing/2014/main" id="{6BDDF3DA-E43D-86CC-F949-FE49AB0B3B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9311" y="1701940"/>
            <a:ext cx="4431323" cy="1950797"/>
          </a:xfrm>
          <a:prstGeom prst="rect">
            <a:avLst/>
          </a:prstGeom>
        </p:spPr>
      </p:pic>
    </p:spTree>
    <p:extLst>
      <p:ext uri="{BB962C8B-B14F-4D97-AF65-F5344CB8AC3E}">
        <p14:creationId xmlns:p14="http://schemas.microsoft.com/office/powerpoint/2010/main" val="169525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8F61A3-B446-4794-EF5B-C7B2E436C97B}"/>
              </a:ext>
            </a:extLst>
          </p:cNvPr>
          <p:cNvSpPr txBox="1"/>
          <p:nvPr/>
        </p:nvSpPr>
        <p:spPr>
          <a:xfrm>
            <a:off x="1086678" y="716483"/>
            <a:ext cx="6705600" cy="461665"/>
          </a:xfrm>
          <a:prstGeom prst="rect">
            <a:avLst/>
          </a:prstGeom>
          <a:noFill/>
        </p:spPr>
        <p:txBody>
          <a:bodyPr wrap="square">
            <a:spAutoFit/>
          </a:bodyPr>
          <a:lstStyle/>
          <a:p>
            <a:pPr marL="400050" lvl="1" algn="ctr">
              <a:spcBef>
                <a:spcPts val="0"/>
              </a:spcBef>
            </a:pPr>
            <a:r>
              <a:rPr lang="en-US" sz="2400" b="1" dirty="0">
                <a:solidFill>
                  <a:srgbClr val="4D4C4C"/>
                </a:solidFill>
                <a:effectLst/>
                <a:latin typeface="Times New Roman" panose="02020603050405020304" pitchFamily="18" charset="0"/>
                <a:cs typeface="Times New Roman" panose="02020603050405020304" pitchFamily="18" charset="0"/>
              </a:rPr>
              <a:t>A firewall can be </a:t>
            </a:r>
            <a:r>
              <a:rPr lang="en-US" sz="2400" b="1" dirty="0">
                <a:solidFill>
                  <a:srgbClr val="4D4C4C"/>
                </a:solidFill>
                <a:latin typeface="Times New Roman" panose="02020603050405020304" pitchFamily="18" charset="0"/>
                <a:cs typeface="Times New Roman" panose="02020603050405020304" pitchFamily="18" charset="0"/>
              </a:rPr>
              <a:t>Software’s Based (Appliance)</a:t>
            </a:r>
            <a:endParaRPr lang="en-US" sz="2400" b="1" dirty="0">
              <a:solidFill>
                <a:srgbClr val="4D4C4C"/>
              </a:solidFill>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B0E67DA-DA5D-1F43-9806-A2BC3E31018B}"/>
              </a:ext>
            </a:extLst>
          </p:cNvPr>
          <p:cNvSpPr txBox="1">
            <a:spLocks/>
          </p:cNvSpPr>
          <p:nvPr/>
        </p:nvSpPr>
        <p:spPr>
          <a:xfrm>
            <a:off x="1545418" y="1669774"/>
            <a:ext cx="8579242" cy="499606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ts val="0"/>
              </a:spcBef>
              <a:spcAft>
                <a:spcPts val="1000"/>
              </a:spcAft>
            </a:pPr>
            <a:r>
              <a:rPr lang="en-US" sz="2400" dirty="0">
                <a:solidFill>
                  <a:srgbClr val="4D4C4C"/>
                </a:solidFill>
                <a:latin typeface="Georgia" panose="02040502050405020303" pitchFamily="18" charset="0"/>
                <a:cs typeface="Times New Roman" panose="02020603050405020304" pitchFamily="18" charset="0"/>
              </a:rPr>
              <a:t>IP Cop Firewall</a:t>
            </a:r>
          </a:p>
          <a:p>
            <a:pPr>
              <a:spcBef>
                <a:spcPts val="0"/>
              </a:spcBef>
              <a:spcAft>
                <a:spcPts val="1000"/>
              </a:spcAft>
            </a:pPr>
            <a:endParaRPr lang="en-US" sz="2400" dirty="0">
              <a:solidFill>
                <a:srgbClr val="4D4C4C"/>
              </a:solidFill>
              <a:latin typeface="Georgia" panose="02040502050405020303" pitchFamily="18" charset="0"/>
              <a:cs typeface="Times New Roman" panose="02020603050405020304" pitchFamily="18" charset="0"/>
            </a:endParaRPr>
          </a:p>
          <a:p>
            <a:pPr>
              <a:spcBef>
                <a:spcPts val="0"/>
              </a:spcBef>
              <a:spcAft>
                <a:spcPts val="1000"/>
              </a:spcAft>
            </a:pPr>
            <a:r>
              <a:rPr lang="en-US" sz="2400" dirty="0" err="1">
                <a:solidFill>
                  <a:srgbClr val="4D4C4C"/>
                </a:solidFill>
                <a:latin typeface="Georgia" panose="02040502050405020303" pitchFamily="18" charset="0"/>
                <a:cs typeface="Times New Roman" panose="02020603050405020304" pitchFamily="18" charset="0"/>
              </a:rPr>
              <a:t>Pf</a:t>
            </a:r>
            <a:r>
              <a:rPr lang="en-US" sz="2400" dirty="0">
                <a:solidFill>
                  <a:srgbClr val="4D4C4C"/>
                </a:solidFill>
                <a:latin typeface="Georgia" panose="02040502050405020303" pitchFamily="18" charset="0"/>
                <a:cs typeface="Times New Roman" panose="02020603050405020304" pitchFamily="18" charset="0"/>
              </a:rPr>
              <a:t> Sense</a:t>
            </a:r>
          </a:p>
          <a:p>
            <a:pPr>
              <a:spcBef>
                <a:spcPts val="0"/>
              </a:spcBef>
              <a:spcAft>
                <a:spcPts val="1000"/>
              </a:spcAft>
            </a:pPr>
            <a:endParaRPr lang="en-US" sz="2400" dirty="0">
              <a:solidFill>
                <a:srgbClr val="4D4C4C"/>
              </a:solidFill>
              <a:latin typeface="Georgia" panose="02040502050405020303" pitchFamily="18" charset="0"/>
              <a:cs typeface="Times New Roman" panose="02020603050405020304" pitchFamily="18" charset="0"/>
            </a:endParaRPr>
          </a:p>
          <a:p>
            <a:pPr>
              <a:spcBef>
                <a:spcPts val="0"/>
              </a:spcBef>
              <a:spcAft>
                <a:spcPts val="1000"/>
              </a:spcAft>
            </a:pPr>
            <a:r>
              <a:rPr lang="en-US" sz="2400" dirty="0">
                <a:solidFill>
                  <a:srgbClr val="4D4C4C"/>
                </a:solidFill>
                <a:latin typeface="Georgia" panose="02040502050405020303" pitchFamily="18" charset="0"/>
                <a:cs typeface="Times New Roman" panose="02020603050405020304" pitchFamily="18" charset="0"/>
              </a:rPr>
              <a:t>IP Fire</a:t>
            </a:r>
          </a:p>
          <a:p>
            <a:pPr>
              <a:spcBef>
                <a:spcPts val="0"/>
              </a:spcBef>
              <a:spcAft>
                <a:spcPts val="1000"/>
              </a:spcAft>
            </a:pPr>
            <a:endParaRPr lang="en-US" sz="2400" dirty="0">
              <a:solidFill>
                <a:srgbClr val="4D4C4C"/>
              </a:solidFill>
              <a:latin typeface="Georgia" panose="02040502050405020303" pitchFamily="18" charset="0"/>
              <a:cs typeface="Times New Roman" panose="02020603050405020304" pitchFamily="18" charset="0"/>
            </a:endParaRPr>
          </a:p>
          <a:p>
            <a:pPr>
              <a:spcBef>
                <a:spcPts val="0"/>
              </a:spcBef>
              <a:spcAft>
                <a:spcPts val="1000"/>
              </a:spcAft>
            </a:pPr>
            <a:r>
              <a:rPr lang="en-US" sz="2400" dirty="0">
                <a:solidFill>
                  <a:srgbClr val="4D4C4C"/>
                </a:solidFill>
                <a:latin typeface="Georgia" panose="02040502050405020303" pitchFamily="18" charset="0"/>
                <a:cs typeface="Times New Roman" panose="02020603050405020304" pitchFamily="18" charset="0"/>
              </a:rPr>
              <a:t>Smooth Wall</a:t>
            </a:r>
          </a:p>
          <a:p>
            <a:pPr>
              <a:spcBef>
                <a:spcPts val="0"/>
              </a:spcBef>
              <a:spcAft>
                <a:spcPts val="1000"/>
              </a:spcAft>
            </a:pPr>
            <a:endParaRPr lang="en-US" sz="2400" dirty="0">
              <a:solidFill>
                <a:srgbClr val="4D4C4C"/>
              </a:solidFill>
              <a:latin typeface="Georgia" panose="02040502050405020303" pitchFamily="18" charset="0"/>
              <a:cs typeface="Times New Roman" panose="02020603050405020304" pitchFamily="18" charset="0"/>
            </a:endParaRPr>
          </a:p>
          <a:p>
            <a:pPr>
              <a:spcBef>
                <a:spcPts val="0"/>
              </a:spcBef>
              <a:spcAft>
                <a:spcPts val="1000"/>
              </a:spcAft>
            </a:pPr>
            <a:r>
              <a:rPr lang="en-US" sz="2400" dirty="0">
                <a:solidFill>
                  <a:srgbClr val="4D4C4C"/>
                </a:solidFill>
                <a:latin typeface="Georgia" panose="02040502050405020303" pitchFamily="18" charset="0"/>
                <a:cs typeface="Times New Roman" panose="02020603050405020304" pitchFamily="18" charset="0"/>
              </a:rPr>
              <a:t>Clear OS</a:t>
            </a:r>
            <a:endParaRPr lang="en-US" sz="700"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86732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779B-C496-0B86-1147-6A0F32BD5A81}"/>
              </a:ext>
            </a:extLst>
          </p:cNvPr>
          <p:cNvSpPr>
            <a:spLocks noGrp="1"/>
          </p:cNvSpPr>
          <p:nvPr>
            <p:ph type="title"/>
          </p:nvPr>
        </p:nvSpPr>
        <p:spPr>
          <a:xfrm>
            <a:off x="1640156" y="671520"/>
            <a:ext cx="8911687" cy="1280890"/>
          </a:xfrm>
        </p:spPr>
        <p:txBody>
          <a:bodyPr/>
          <a:lstStyle/>
          <a:p>
            <a:r>
              <a:rPr lang="en-US" sz="3600" b="1" dirty="0">
                <a:solidFill>
                  <a:srgbClr val="333333"/>
                </a:solidFill>
                <a:effectLst/>
                <a:latin typeface="DIN"/>
              </a:rPr>
              <a:t>Types of Firewalls</a:t>
            </a:r>
            <a:br>
              <a:rPr lang="en-US" sz="3600" dirty="0">
                <a:solidFill>
                  <a:srgbClr val="333333"/>
                </a:solidFill>
                <a:effectLst/>
                <a:latin typeface="DIN"/>
              </a:rPr>
            </a:br>
            <a:endParaRPr lang="en-US" dirty="0"/>
          </a:p>
        </p:txBody>
      </p:sp>
      <p:sp>
        <p:nvSpPr>
          <p:cNvPr id="3" name="Content Placeholder 2">
            <a:extLst>
              <a:ext uri="{FF2B5EF4-FFF2-40B4-BE49-F238E27FC236}">
                <a16:creationId xmlns:a16="http://schemas.microsoft.com/office/drawing/2014/main" id="{43C18677-A7A3-4581-72B6-5270FE55A4F0}"/>
              </a:ext>
            </a:extLst>
          </p:cNvPr>
          <p:cNvSpPr>
            <a:spLocks noGrp="1"/>
          </p:cNvSpPr>
          <p:nvPr>
            <p:ph idx="1"/>
          </p:nvPr>
        </p:nvSpPr>
        <p:spPr>
          <a:xfrm>
            <a:off x="717090" y="1451113"/>
            <a:ext cx="11713449" cy="5406887"/>
          </a:xfrm>
        </p:spPr>
        <p:txBody>
          <a:bodyPr>
            <a:normAutofit fontScale="92500" lnSpcReduction="20000"/>
          </a:bodyPr>
          <a:lstStyle/>
          <a:p>
            <a:pPr rtl="0" fontAlgn="ctr">
              <a:spcBef>
                <a:spcPts val="0"/>
              </a:spcBef>
              <a:spcAft>
                <a:spcPts val="1500"/>
              </a:spcAft>
              <a:buFont typeface="Arial" panose="020B0604020202020204" pitchFamily="34" charset="0"/>
              <a:buChar char="•"/>
            </a:pPr>
            <a:r>
              <a:rPr lang="en-US" sz="2600" b="1" dirty="0">
                <a:solidFill>
                  <a:srgbClr val="333333"/>
                </a:solidFill>
                <a:effectLst/>
                <a:latin typeface="Georgia" panose="02040502050405020303" pitchFamily="18" charset="0"/>
              </a:rPr>
              <a:t>Packet filtering</a:t>
            </a:r>
            <a:br>
              <a:rPr lang="en-US" sz="2200" b="1" dirty="0">
                <a:solidFill>
                  <a:srgbClr val="333333"/>
                </a:solidFill>
                <a:effectLst/>
                <a:latin typeface="Georgia" panose="02040502050405020303" pitchFamily="18" charset="0"/>
              </a:rPr>
            </a:br>
            <a:r>
              <a:rPr lang="en-US" sz="2200" dirty="0">
                <a:solidFill>
                  <a:srgbClr val="333333"/>
                </a:solidFill>
                <a:effectLst/>
                <a:latin typeface="Georgia" panose="02040502050405020303" pitchFamily="18" charset="0"/>
              </a:rPr>
              <a:t>A small amount of data is analyzed and distributed according to the filter’s standards.</a:t>
            </a:r>
          </a:p>
          <a:p>
            <a:pPr rtl="0" fontAlgn="ctr">
              <a:spcBef>
                <a:spcPts val="0"/>
              </a:spcBef>
              <a:spcAft>
                <a:spcPts val="1500"/>
              </a:spcAft>
              <a:buFont typeface="Arial" panose="020B0604020202020204" pitchFamily="34" charset="0"/>
              <a:buChar char="•"/>
            </a:pPr>
            <a:r>
              <a:rPr lang="en-US" sz="2900" b="1" dirty="0">
                <a:solidFill>
                  <a:srgbClr val="333333"/>
                </a:solidFill>
                <a:effectLst/>
                <a:latin typeface="Georgia" panose="02040502050405020303" pitchFamily="18" charset="0"/>
              </a:rPr>
              <a:t>Proxy service</a:t>
            </a:r>
            <a:br>
              <a:rPr lang="en-US" sz="2200" b="1" dirty="0">
                <a:solidFill>
                  <a:srgbClr val="333333"/>
                </a:solidFill>
                <a:effectLst/>
                <a:latin typeface="Georgia" panose="02040502050405020303" pitchFamily="18" charset="0"/>
              </a:rPr>
            </a:br>
            <a:r>
              <a:rPr lang="en-US" sz="2200" dirty="0">
                <a:solidFill>
                  <a:srgbClr val="333333"/>
                </a:solidFill>
                <a:effectLst/>
                <a:latin typeface="Georgia" panose="02040502050405020303" pitchFamily="18" charset="0"/>
              </a:rPr>
              <a:t>Network security system that protects while filtering messages at the application layer.</a:t>
            </a:r>
          </a:p>
          <a:p>
            <a:pPr rtl="0" fontAlgn="ctr">
              <a:spcBef>
                <a:spcPts val="0"/>
              </a:spcBef>
              <a:spcAft>
                <a:spcPts val="1500"/>
              </a:spcAft>
              <a:buFont typeface="Arial" panose="020B0604020202020204" pitchFamily="34" charset="0"/>
              <a:buChar char="•"/>
            </a:pPr>
            <a:r>
              <a:rPr lang="en-US" sz="2900" b="1" dirty="0">
                <a:solidFill>
                  <a:srgbClr val="333333"/>
                </a:solidFill>
                <a:effectLst/>
                <a:latin typeface="Georgia" panose="02040502050405020303" pitchFamily="18" charset="0"/>
              </a:rPr>
              <a:t>Stateful inspection</a:t>
            </a:r>
            <a:br>
              <a:rPr lang="en-US" sz="2200" b="1" dirty="0">
                <a:solidFill>
                  <a:srgbClr val="333333"/>
                </a:solidFill>
                <a:effectLst/>
                <a:latin typeface="Georgia" panose="02040502050405020303" pitchFamily="18" charset="0"/>
              </a:rPr>
            </a:br>
            <a:r>
              <a:rPr lang="en-US" sz="2200" dirty="0">
                <a:solidFill>
                  <a:srgbClr val="333333"/>
                </a:solidFill>
                <a:effectLst/>
                <a:latin typeface="Georgia" panose="02040502050405020303" pitchFamily="18" charset="0"/>
              </a:rPr>
              <a:t>Dynamic packet filtering that monitors active connections to determine which network packets to allow through the Firewall.</a:t>
            </a:r>
          </a:p>
          <a:p>
            <a:pPr rtl="0" fontAlgn="ctr">
              <a:spcBef>
                <a:spcPts val="0"/>
              </a:spcBef>
              <a:spcAft>
                <a:spcPts val="1500"/>
              </a:spcAft>
              <a:buFont typeface="Arial" panose="020B0604020202020204" pitchFamily="34" charset="0"/>
              <a:buChar char="•"/>
            </a:pPr>
            <a:r>
              <a:rPr lang="en-US" sz="2900" b="1" dirty="0">
                <a:solidFill>
                  <a:srgbClr val="333333"/>
                </a:solidFill>
                <a:effectLst/>
                <a:latin typeface="Georgia" panose="02040502050405020303" pitchFamily="18" charset="0"/>
              </a:rPr>
              <a:t>Next Generation Firewall (NGFW</a:t>
            </a:r>
            <a:r>
              <a:rPr lang="en-US" sz="2200" b="1" dirty="0">
                <a:solidFill>
                  <a:srgbClr val="333333"/>
                </a:solidFill>
                <a:effectLst/>
                <a:latin typeface="Georgia" panose="02040502050405020303" pitchFamily="18" charset="0"/>
              </a:rPr>
              <a:t>)</a:t>
            </a:r>
            <a:br>
              <a:rPr lang="en-US" sz="2200" b="1" dirty="0">
                <a:solidFill>
                  <a:srgbClr val="333333"/>
                </a:solidFill>
                <a:effectLst/>
                <a:latin typeface="Georgia" panose="02040502050405020303" pitchFamily="18" charset="0"/>
              </a:rPr>
            </a:br>
            <a:r>
              <a:rPr lang="en-US" sz="2200" dirty="0">
                <a:solidFill>
                  <a:srgbClr val="333333"/>
                </a:solidFill>
                <a:effectLst/>
                <a:latin typeface="Georgia" panose="02040502050405020303" pitchFamily="18" charset="0"/>
              </a:rPr>
              <a:t>Deep packet inspection </a:t>
            </a:r>
            <a:r>
              <a:rPr lang="en-US" sz="1800" dirty="0">
                <a:solidFill>
                  <a:srgbClr val="333333"/>
                </a:solidFill>
                <a:effectLst/>
                <a:latin typeface="Georgia" panose="02040502050405020303" pitchFamily="18" charset="0"/>
              </a:rPr>
              <a:t>Firewall with application-level inspection.</a:t>
            </a:r>
          </a:p>
          <a:p>
            <a:pPr rtl="0" fontAlgn="ctr">
              <a:spcBef>
                <a:spcPts val="0"/>
              </a:spcBef>
              <a:spcAft>
                <a:spcPts val="1500"/>
              </a:spcAft>
              <a:buFont typeface="Arial" panose="020B0604020202020204" pitchFamily="34" charset="0"/>
              <a:buChar char="•"/>
            </a:pPr>
            <a:r>
              <a:rPr lang="en-US" sz="2600" b="1" dirty="0">
                <a:solidFill>
                  <a:srgbClr val="333333"/>
                </a:solidFill>
                <a:effectLst/>
                <a:latin typeface="Georgia" panose="02040502050405020303" pitchFamily="18" charset="0"/>
              </a:rPr>
              <a:t>Cloud  base firewall</a:t>
            </a:r>
          </a:p>
          <a:p>
            <a:pPr marL="0" indent="0" rtl="0" fontAlgn="ctr">
              <a:spcBef>
                <a:spcPts val="0"/>
              </a:spcBef>
              <a:spcAft>
                <a:spcPts val="1500"/>
              </a:spcAft>
              <a:buNone/>
            </a:pPr>
            <a:r>
              <a:rPr lang="en-US" sz="2100" dirty="0">
                <a:effectLst/>
                <a:latin typeface="Georgia" panose="02040502050405020303" pitchFamily="18" charset="0"/>
              </a:rPr>
              <a:t>     Cloud Firewalls are software-based, cloud deployed network devices, built to stop or mitigate</a:t>
            </a:r>
          </a:p>
          <a:p>
            <a:pPr marL="0" indent="0" fontAlgn="ctr">
              <a:spcBef>
                <a:spcPts val="0"/>
              </a:spcBef>
              <a:spcAft>
                <a:spcPts val="1500"/>
              </a:spcAft>
              <a:buNone/>
            </a:pPr>
            <a:r>
              <a:rPr lang="en-US" sz="1800" dirty="0">
                <a:effectLst/>
                <a:latin typeface="Georgia" panose="02040502050405020303" pitchFamily="18" charset="0"/>
              </a:rPr>
              <a:t>       unwanted access to private networks. </a:t>
            </a:r>
          </a:p>
          <a:p>
            <a:pPr marL="0" indent="0" rtl="0" fontAlgn="ctr">
              <a:spcBef>
                <a:spcPts val="0"/>
              </a:spcBef>
              <a:spcAft>
                <a:spcPts val="1500"/>
              </a:spcAft>
              <a:buNone/>
            </a:pPr>
            <a:endParaRPr lang="en-US" sz="1800" dirty="0">
              <a:effectLst/>
              <a:latin typeface="Calibri" panose="020F0502020204030204" pitchFamily="34" charset="0"/>
            </a:endParaRPr>
          </a:p>
          <a:p>
            <a:pPr marL="0" indent="0">
              <a:buNone/>
            </a:pPr>
            <a:r>
              <a:rPr lang="en-US" sz="1800" i="1" dirty="0">
                <a:solidFill>
                  <a:srgbClr val="595959"/>
                </a:solidFill>
                <a:effectLst/>
                <a:latin typeface="Calibri" panose="020F0502020204030204" pitchFamily="34" charset="0"/>
              </a:rPr>
              <a:t> </a:t>
            </a:r>
            <a:endParaRPr lang="en-US" sz="18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350721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59-C935-D9A4-1D72-2AA502D26608}"/>
              </a:ext>
            </a:extLst>
          </p:cNvPr>
          <p:cNvSpPr>
            <a:spLocks noGrp="1"/>
          </p:cNvSpPr>
          <p:nvPr>
            <p:ph type="title"/>
          </p:nvPr>
        </p:nvSpPr>
        <p:spPr>
          <a:xfrm>
            <a:off x="1656523" y="624110"/>
            <a:ext cx="9848090" cy="1280890"/>
          </a:xfrm>
        </p:spPr>
        <p:txBody>
          <a:bodyPr/>
          <a:lstStyle/>
          <a:p>
            <a:r>
              <a:rPr lang="en-US" b="1" dirty="0"/>
              <a:t>Iptables</a:t>
            </a:r>
            <a:r>
              <a:rPr lang="en-US" dirty="0"/>
              <a:t> </a:t>
            </a:r>
          </a:p>
        </p:txBody>
      </p:sp>
      <p:sp>
        <p:nvSpPr>
          <p:cNvPr id="3" name="Content Placeholder 2">
            <a:extLst>
              <a:ext uri="{FF2B5EF4-FFF2-40B4-BE49-F238E27FC236}">
                <a16:creationId xmlns:a16="http://schemas.microsoft.com/office/drawing/2014/main" id="{A6DF6CA6-73BE-E54A-DDC0-41FC0FF97651}"/>
              </a:ext>
            </a:extLst>
          </p:cNvPr>
          <p:cNvSpPr>
            <a:spLocks noGrp="1"/>
          </p:cNvSpPr>
          <p:nvPr>
            <p:ph idx="1"/>
          </p:nvPr>
        </p:nvSpPr>
        <p:spPr>
          <a:xfrm>
            <a:off x="1311965" y="1325217"/>
            <a:ext cx="10880035" cy="5532783"/>
          </a:xfrm>
        </p:spPr>
        <p:txBody>
          <a:bodyPr>
            <a:normAutofit/>
          </a:bodyPr>
          <a:lstStyle/>
          <a:p>
            <a:pPr marR="0">
              <a:spcBef>
                <a:spcPts val="0"/>
              </a:spcBef>
              <a:spcAft>
                <a:spcPts val="0"/>
              </a:spcAft>
              <a:buFont typeface="Arial" panose="020B0604020202020204" pitchFamily="34" charset="0"/>
              <a:buChar char="•"/>
            </a:pPr>
            <a:r>
              <a:rPr lang="en-US" b="0" i="0" dirty="0">
                <a:solidFill>
                  <a:srgbClr val="404040"/>
                </a:solidFill>
                <a:effectLst/>
                <a:latin typeface="Georgia" panose="02040502050405020303" pitchFamily="18" charset="0"/>
                <a:cs typeface="Times New Roman" panose="02020603050405020304" pitchFamily="18" charset="0"/>
              </a:rPr>
              <a:t>Iptables is an extremely flexible firewall utility built for Linux operating systems.</a:t>
            </a:r>
          </a:p>
          <a:p>
            <a:pPr marR="0">
              <a:spcBef>
                <a:spcPts val="0"/>
              </a:spcBef>
              <a:spcAft>
                <a:spcPts val="0"/>
              </a:spcAft>
              <a:buFont typeface="Arial" panose="020B0604020202020204" pitchFamily="34" charset="0"/>
              <a:buChar char="•"/>
            </a:pPr>
            <a:endParaRPr lang="en-US" b="0" i="0" dirty="0">
              <a:solidFill>
                <a:srgbClr val="404040"/>
              </a:solidFill>
              <a:effectLst/>
              <a:latin typeface="Georgia" panose="02040502050405020303" pitchFamily="18" charset="0"/>
              <a:cs typeface="Times New Roman" panose="02020603050405020304" pitchFamily="18" charset="0"/>
            </a:endParaRPr>
          </a:p>
          <a:p>
            <a:pPr marR="0">
              <a:spcBef>
                <a:spcPts val="0"/>
              </a:spcBef>
              <a:spcAft>
                <a:spcPts val="0"/>
              </a:spcAft>
              <a:buFont typeface="Arial" panose="020B0604020202020204" pitchFamily="34" charset="0"/>
              <a:buChar char="•"/>
            </a:pPr>
            <a:r>
              <a:rPr lang="en-US" b="0" i="0" dirty="0">
                <a:solidFill>
                  <a:srgbClr val="404040"/>
                </a:solidFill>
                <a:effectLst/>
                <a:latin typeface="Georgia" panose="02040502050405020303" pitchFamily="18" charset="0"/>
                <a:cs typeface="Times New Roman" panose="02020603050405020304" pitchFamily="18" charset="0"/>
              </a:rPr>
              <a:t>iptables is a command-line firewall utility that uses policy chains to allow or block traffic.</a:t>
            </a:r>
          </a:p>
          <a:p>
            <a:pPr algn="l">
              <a:buFont typeface="Arial" panose="020B0604020202020204" pitchFamily="34" charset="0"/>
              <a:buChar char="•"/>
            </a:pPr>
            <a:r>
              <a:rPr lang="en-US" b="0" i="0" dirty="0">
                <a:effectLst/>
                <a:latin typeface="Georgia" panose="02040502050405020303" pitchFamily="18" charset="0"/>
                <a:cs typeface="Times New Roman" panose="02020603050405020304" pitchFamily="18" charset="0"/>
              </a:rPr>
              <a:t>Implemented as Net filter modules, iptables is a user-space utility program that allows a system administrator to configure the IP packet filter rules of the Linux kernel firewall. </a:t>
            </a:r>
          </a:p>
          <a:p>
            <a:pPr algn="l">
              <a:buFont typeface="Arial" panose="020B0604020202020204" pitchFamily="34" charset="0"/>
              <a:buChar char="•"/>
            </a:pPr>
            <a:r>
              <a:rPr lang="en-US" b="0" i="0" dirty="0">
                <a:effectLst/>
                <a:latin typeface="Georgia" panose="02040502050405020303" pitchFamily="18" charset="0"/>
                <a:cs typeface="Times New Roman" panose="02020603050405020304" pitchFamily="18" charset="0"/>
              </a:rPr>
              <a:t>The filters are organized into tables containing chains of rules which govern how to treat network traffic packets.</a:t>
            </a:r>
          </a:p>
          <a:p>
            <a:pPr algn="l">
              <a:buFont typeface="Arial" panose="020B0604020202020204" pitchFamily="34" charset="0"/>
              <a:buChar char="•"/>
            </a:pPr>
            <a:r>
              <a:rPr lang="en-US" b="0" i="0" dirty="0">
                <a:effectLst/>
                <a:latin typeface="Georgia" panose="02040502050405020303" pitchFamily="18" charset="0"/>
                <a:cs typeface="Times New Roman" panose="02020603050405020304" pitchFamily="18" charset="0"/>
              </a:rPr>
              <a:t>Net filter is the firewall framework on Linux.</a:t>
            </a:r>
            <a:endParaRPr lang="en-US" dirty="0">
              <a:solidFill>
                <a:srgbClr val="404040"/>
              </a:solidFill>
              <a:latin typeface="Georgia" panose="02040502050405020303" pitchFamily="18" charset="0"/>
            </a:endParaRPr>
          </a:p>
          <a:p>
            <a:pPr marL="0" marR="0">
              <a:spcBef>
                <a:spcPts val="0"/>
              </a:spcBef>
              <a:spcAft>
                <a:spcPts val="0"/>
              </a:spcAft>
            </a:pPr>
            <a:endParaRPr lang="en-US" dirty="0">
              <a:effectLst/>
              <a:latin typeface="Georgia" panose="02040502050405020303" pitchFamily="18" charset="0"/>
            </a:endParaRPr>
          </a:p>
          <a:p>
            <a:pPr marL="0" marR="0" indent="0">
              <a:spcBef>
                <a:spcPts val="0"/>
              </a:spcBef>
              <a:spcAft>
                <a:spcPts val="0"/>
              </a:spcAft>
              <a:buNone/>
            </a:pPr>
            <a:r>
              <a:rPr lang="en-US" dirty="0">
                <a:effectLst/>
                <a:latin typeface="Georgia" panose="02040502050405020303" pitchFamily="18" charset="0"/>
              </a:rPr>
              <a:t>On a high-level iptables might contain multiple tables</a:t>
            </a:r>
          </a:p>
          <a:p>
            <a:pPr marL="0" marR="0">
              <a:spcBef>
                <a:spcPts val="0"/>
              </a:spcBef>
              <a:spcAft>
                <a:spcPts val="0"/>
              </a:spcAft>
            </a:pPr>
            <a:r>
              <a:rPr lang="en-US" dirty="0">
                <a:effectLst/>
                <a:latin typeface="Georgia" panose="02040502050405020303" pitchFamily="18" charset="0"/>
              </a:rPr>
              <a:t>.Tables might contain multiple chains.</a:t>
            </a:r>
          </a:p>
          <a:p>
            <a:pPr marL="0" marR="0">
              <a:spcBef>
                <a:spcPts val="0"/>
              </a:spcBef>
              <a:spcAft>
                <a:spcPts val="0"/>
              </a:spcAft>
            </a:pPr>
            <a:r>
              <a:rPr lang="en-US" dirty="0">
                <a:effectLst/>
                <a:latin typeface="Georgia" panose="02040502050405020303" pitchFamily="18" charset="0"/>
              </a:rPr>
              <a:t>Chains can be built-in or user-defined. </a:t>
            </a:r>
          </a:p>
          <a:p>
            <a:pPr marL="0" marR="0">
              <a:spcBef>
                <a:spcPts val="0"/>
              </a:spcBef>
              <a:spcAft>
                <a:spcPts val="0"/>
              </a:spcAft>
            </a:pPr>
            <a:r>
              <a:rPr lang="en-US" dirty="0">
                <a:effectLst/>
                <a:latin typeface="Georgia" panose="02040502050405020303" pitchFamily="18" charset="0"/>
              </a:rPr>
              <a:t>Chains might contain multiple rules.</a:t>
            </a:r>
          </a:p>
          <a:p>
            <a:pPr marL="0" marR="0">
              <a:spcBef>
                <a:spcPts val="0"/>
              </a:spcBef>
              <a:spcAft>
                <a:spcPts val="0"/>
              </a:spcAft>
            </a:pPr>
            <a:r>
              <a:rPr lang="en-US" dirty="0">
                <a:effectLst/>
                <a:latin typeface="Georgia" panose="02040502050405020303" pitchFamily="18" charset="0"/>
              </a:rPr>
              <a:t> Rules are defined for the packets.</a:t>
            </a:r>
          </a:p>
          <a:p>
            <a:pPr marL="0" marR="0">
              <a:spcBef>
                <a:spcPts val="0"/>
              </a:spcBef>
              <a:spcAft>
                <a:spcPts val="0"/>
              </a:spcAft>
            </a:pPr>
            <a:r>
              <a:rPr lang="en-US" dirty="0">
                <a:effectLst/>
                <a:latin typeface="Georgia" panose="02040502050405020303" pitchFamily="18" charset="0"/>
              </a:rPr>
              <a:t>So, the structure is: iptables -&gt; Tables -&gt; Chains -&gt; Rules. This is defined in the</a:t>
            </a:r>
          </a:p>
          <a:p>
            <a:pPr marL="0" marR="0">
              <a:spcBef>
                <a:spcPts val="0"/>
              </a:spcBef>
              <a:spcAft>
                <a:spcPts val="0"/>
              </a:spcAft>
            </a:pPr>
            <a:r>
              <a:rPr lang="en-US" b="0" i="0" dirty="0">
                <a:solidFill>
                  <a:srgbClr val="404040"/>
                </a:solidFill>
                <a:effectLst/>
                <a:latin typeface="Georgia" panose="02040502050405020303" pitchFamily="18" charset="0"/>
              </a:rPr>
              <a:t>iptables almost always comes pre-installed on any Linux distribution.</a:t>
            </a:r>
            <a:endParaRPr lang="en-US" dirty="0">
              <a:effectLst/>
              <a:latin typeface="Georgia" panose="02040502050405020303" pitchFamily="18" charset="0"/>
            </a:endParaRPr>
          </a:p>
          <a:p>
            <a:endParaRPr lang="en-US" dirty="0"/>
          </a:p>
        </p:txBody>
      </p:sp>
    </p:spTree>
    <p:extLst>
      <p:ext uri="{BB962C8B-B14F-4D97-AF65-F5344CB8AC3E}">
        <p14:creationId xmlns:p14="http://schemas.microsoft.com/office/powerpoint/2010/main" val="290447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36D2-7622-0D02-1E11-0E7FE2D259DC}"/>
              </a:ext>
            </a:extLst>
          </p:cNvPr>
          <p:cNvSpPr>
            <a:spLocks noGrp="1"/>
          </p:cNvSpPr>
          <p:nvPr>
            <p:ph type="title"/>
          </p:nvPr>
        </p:nvSpPr>
        <p:spPr>
          <a:xfrm>
            <a:off x="-327540" y="637362"/>
            <a:ext cx="8911687" cy="1280890"/>
          </a:xfrm>
        </p:spPr>
        <p:txBody>
          <a:bodyPr/>
          <a:lstStyle/>
          <a:p>
            <a:pPr algn="ctr"/>
            <a:r>
              <a:rPr lang="en-US" b="1" dirty="0"/>
              <a:t>Iptables Rule Structure</a:t>
            </a:r>
            <a:endParaRPr lang="en-PK" b="1" dirty="0"/>
          </a:p>
        </p:txBody>
      </p:sp>
      <p:pic>
        <p:nvPicPr>
          <p:cNvPr id="5" name="Content Placeholder 4" descr="Graphical user interface, application, table&#10;&#10;Description automatically generated">
            <a:extLst>
              <a:ext uri="{FF2B5EF4-FFF2-40B4-BE49-F238E27FC236}">
                <a16:creationId xmlns:a16="http://schemas.microsoft.com/office/drawing/2014/main" id="{798E1255-BA37-119C-7B48-0215CD2C9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4843" y="1918252"/>
            <a:ext cx="9418531" cy="4469296"/>
          </a:xfrm>
        </p:spPr>
      </p:pic>
    </p:spTree>
    <p:extLst>
      <p:ext uri="{BB962C8B-B14F-4D97-AF65-F5344CB8AC3E}">
        <p14:creationId xmlns:p14="http://schemas.microsoft.com/office/powerpoint/2010/main" val="230468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06A1-56B0-7ED8-D36D-9D08B97BDB59}"/>
              </a:ext>
            </a:extLst>
          </p:cNvPr>
          <p:cNvSpPr>
            <a:spLocks noGrp="1"/>
          </p:cNvSpPr>
          <p:nvPr>
            <p:ph type="title"/>
          </p:nvPr>
        </p:nvSpPr>
        <p:spPr>
          <a:xfrm>
            <a:off x="-1926067" y="663868"/>
            <a:ext cx="8911687" cy="1280890"/>
          </a:xfrm>
        </p:spPr>
        <p:txBody>
          <a:bodyPr/>
          <a:lstStyle/>
          <a:p>
            <a:pPr algn="ctr"/>
            <a:r>
              <a:rPr lang="en-US" b="1" dirty="0">
                <a:latin typeface="DIN"/>
              </a:rPr>
              <a:t>IP Header</a:t>
            </a:r>
            <a:endParaRPr lang="en-PK" b="1" dirty="0">
              <a:latin typeface="DIN"/>
            </a:endParaRPr>
          </a:p>
        </p:txBody>
      </p:sp>
      <p:pic>
        <p:nvPicPr>
          <p:cNvPr id="5" name="Content Placeholder 4" descr="Graphical user interface, website&#10;&#10;Description automatically generated">
            <a:extLst>
              <a:ext uri="{FF2B5EF4-FFF2-40B4-BE49-F238E27FC236}">
                <a16:creationId xmlns:a16="http://schemas.microsoft.com/office/drawing/2014/main" id="{3FCB01F2-0F0A-CD70-B175-F535544BF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0" y="1630018"/>
            <a:ext cx="8911687" cy="4656880"/>
          </a:xfrm>
        </p:spPr>
      </p:pic>
    </p:spTree>
    <p:extLst>
      <p:ext uri="{BB962C8B-B14F-4D97-AF65-F5344CB8AC3E}">
        <p14:creationId xmlns:p14="http://schemas.microsoft.com/office/powerpoint/2010/main" val="218552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82EC-4420-8F1F-4450-F9903EAF8FDF}"/>
              </a:ext>
            </a:extLst>
          </p:cNvPr>
          <p:cNvSpPr>
            <a:spLocks noGrp="1"/>
          </p:cNvSpPr>
          <p:nvPr>
            <p:ph type="title"/>
          </p:nvPr>
        </p:nvSpPr>
        <p:spPr>
          <a:xfrm>
            <a:off x="-1540366" y="624110"/>
            <a:ext cx="8911687" cy="1280890"/>
          </a:xfrm>
        </p:spPr>
        <p:txBody>
          <a:bodyPr/>
          <a:lstStyle/>
          <a:p>
            <a:pPr algn="ctr"/>
            <a:r>
              <a:rPr lang="en-US" b="1" dirty="0"/>
              <a:t>TCP Header</a:t>
            </a:r>
            <a:endParaRPr lang="en-PK" b="1" dirty="0"/>
          </a:p>
        </p:txBody>
      </p:sp>
      <p:pic>
        <p:nvPicPr>
          <p:cNvPr id="5" name="Content Placeholder 4" descr="Graphical user interface&#10;&#10;Description automatically generated">
            <a:extLst>
              <a:ext uri="{FF2B5EF4-FFF2-40B4-BE49-F238E27FC236}">
                <a16:creationId xmlns:a16="http://schemas.microsoft.com/office/drawing/2014/main" id="{F644AEE3-4817-FB06-FEBE-C1D1D8C30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052" y="1431235"/>
            <a:ext cx="9130748" cy="4802655"/>
          </a:xfrm>
        </p:spPr>
      </p:pic>
    </p:spTree>
    <p:extLst>
      <p:ext uri="{BB962C8B-B14F-4D97-AF65-F5344CB8AC3E}">
        <p14:creationId xmlns:p14="http://schemas.microsoft.com/office/powerpoint/2010/main" val="24296549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2063</TotalTime>
  <Words>1454</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Century Gothic</vt:lpstr>
      <vt:lpstr>DIN</vt:lpstr>
      <vt:lpstr>Georgia</vt:lpstr>
      <vt:lpstr>Source Sans Pro</vt:lpstr>
      <vt:lpstr>Symbol</vt:lpstr>
      <vt:lpstr>Times New Roman</vt:lpstr>
      <vt:lpstr>Wingdings 3</vt:lpstr>
      <vt:lpstr>Wisp</vt:lpstr>
      <vt:lpstr>Workshop on Iptables </vt:lpstr>
      <vt:lpstr>What is Firewall…</vt:lpstr>
      <vt:lpstr>PowerPoint Presentation</vt:lpstr>
      <vt:lpstr>PowerPoint Presentation</vt:lpstr>
      <vt:lpstr>Types of Firewalls </vt:lpstr>
      <vt:lpstr>Iptables </vt:lpstr>
      <vt:lpstr>Iptables Rule Structure</vt:lpstr>
      <vt:lpstr>IP Header</vt:lpstr>
      <vt:lpstr>TCP Header</vt:lpstr>
      <vt:lpstr>TABLES &amp; CHAINS</vt:lpstr>
      <vt:lpstr> NAT Table </vt:lpstr>
      <vt:lpstr>Filter Table</vt:lpstr>
      <vt:lpstr>Mangle table </vt:lpstr>
      <vt:lpstr>IP TABLES RULES </vt:lpstr>
      <vt:lpstr>PowerPoint Presentation</vt:lpstr>
      <vt:lpstr>Target</vt:lpstr>
      <vt:lpstr>TYPES OF NAT</vt:lpstr>
      <vt:lpstr>PAT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shop on Iptables </dc:title>
  <dc:creator>Tufail Mustafa</dc:creator>
  <cp:lastModifiedBy>rahim ullah</cp:lastModifiedBy>
  <cp:revision>15</cp:revision>
  <dcterms:created xsi:type="dcterms:W3CDTF">2022-08-02T08:28:57Z</dcterms:created>
  <dcterms:modified xsi:type="dcterms:W3CDTF">2022-08-04T08:04:29Z</dcterms:modified>
</cp:coreProperties>
</file>