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2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7" r:id="rId26"/>
    <p:sldId id="289" r:id="rId27"/>
    <p:sldId id="290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6" r:id="rId68"/>
    <p:sldId id="337" r:id="rId69"/>
    <p:sldId id="335" r:id="rId70"/>
    <p:sldId id="334" r:id="rId71"/>
  </p:sldIdLst>
  <p:sldSz cx="10071100" cy="7556500"/>
  <p:notesSz cx="10071100" cy="7556500"/>
  <p:defaultTextStyle>
    <a:defPPr>
      <a:defRPr lang="en-US"/>
    </a:defPPr>
    <a:lvl1pPr marL="0" algn="l" defTabSz="914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6" algn="l" defTabSz="914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9" algn="l" defTabSz="914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2" algn="l" defTabSz="914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5" algn="l" defTabSz="914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8" algn="l" defTabSz="914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1" algn="l" defTabSz="914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4" algn="l" defTabSz="914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24" autoAdjust="0"/>
  </p:normalViewPr>
  <p:slideViewPr>
    <p:cSldViewPr>
      <p:cViewPr>
        <p:scale>
          <a:sx n="84" d="100"/>
          <a:sy n="84" d="100"/>
        </p:scale>
        <p:origin x="-1159" y="1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0C229-9315-4163-9862-4DDCEE91BF7E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6425" y="566738"/>
            <a:ext cx="3778250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589338"/>
            <a:ext cx="80581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6403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03888" y="7177088"/>
            <a:ext cx="43656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3C10-78EB-49FF-B47B-E7F0AE15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8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93C10-78EB-49FF-B47B-E7F0AE15A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334" y="2347413"/>
            <a:ext cx="8560435" cy="1619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665" y="4282016"/>
            <a:ext cx="704977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0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4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1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2894" y="334098"/>
            <a:ext cx="2495046" cy="7103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261" y="334098"/>
            <a:ext cx="7320780" cy="7103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49" y="4855753"/>
            <a:ext cx="8560435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549" y="3202769"/>
            <a:ext cx="8560435" cy="165298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5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0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05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40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76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1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4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81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8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261" y="1943352"/>
            <a:ext cx="4907912" cy="54942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0026" y="1943352"/>
            <a:ext cx="4907913" cy="54942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5" y="302610"/>
            <a:ext cx="906399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5" y="1691467"/>
            <a:ext cx="4449818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521" indent="0">
              <a:buNone/>
              <a:defRPr sz="2200" b="1"/>
            </a:lvl2pPr>
            <a:lvl3pPr marL="1007042" indent="0">
              <a:buNone/>
              <a:defRPr sz="2000" b="1"/>
            </a:lvl3pPr>
            <a:lvl4pPr marL="1510563" indent="0">
              <a:buNone/>
              <a:defRPr sz="1800" b="1"/>
            </a:lvl4pPr>
            <a:lvl5pPr marL="2014084" indent="0">
              <a:buNone/>
              <a:defRPr sz="1800" b="1"/>
            </a:lvl5pPr>
            <a:lvl6pPr marL="2517605" indent="0">
              <a:buNone/>
              <a:defRPr sz="1800" b="1"/>
            </a:lvl6pPr>
            <a:lvl7pPr marL="3021126" indent="0">
              <a:buNone/>
              <a:defRPr sz="1800" b="1"/>
            </a:lvl7pPr>
            <a:lvl8pPr marL="3524647" indent="0">
              <a:buNone/>
              <a:defRPr sz="1800" b="1"/>
            </a:lvl8pPr>
            <a:lvl9pPr marL="402816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" y="2396390"/>
            <a:ext cx="4449818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5981" y="1691467"/>
            <a:ext cx="4451566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521" indent="0">
              <a:buNone/>
              <a:defRPr sz="2200" b="1"/>
            </a:lvl2pPr>
            <a:lvl3pPr marL="1007042" indent="0">
              <a:buNone/>
              <a:defRPr sz="2000" b="1"/>
            </a:lvl3pPr>
            <a:lvl4pPr marL="1510563" indent="0">
              <a:buNone/>
              <a:defRPr sz="1800" b="1"/>
            </a:lvl4pPr>
            <a:lvl5pPr marL="2014084" indent="0">
              <a:buNone/>
              <a:defRPr sz="1800" b="1"/>
            </a:lvl5pPr>
            <a:lvl6pPr marL="2517605" indent="0">
              <a:buNone/>
              <a:defRPr sz="1800" b="1"/>
            </a:lvl6pPr>
            <a:lvl7pPr marL="3021126" indent="0">
              <a:buNone/>
              <a:defRPr sz="1800" b="1"/>
            </a:lvl7pPr>
            <a:lvl8pPr marL="3524647" indent="0">
              <a:buNone/>
              <a:defRPr sz="1800" b="1"/>
            </a:lvl8pPr>
            <a:lvl9pPr marL="402816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981" y="2396390"/>
            <a:ext cx="4451566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6" y="300862"/>
            <a:ext cx="3313323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520" y="300863"/>
            <a:ext cx="5630025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556" y="1581268"/>
            <a:ext cx="3313323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521" indent="0">
              <a:buNone/>
              <a:defRPr sz="1300"/>
            </a:lvl2pPr>
            <a:lvl3pPr marL="1007042" indent="0">
              <a:buNone/>
              <a:defRPr sz="1100"/>
            </a:lvl3pPr>
            <a:lvl4pPr marL="1510563" indent="0">
              <a:buNone/>
              <a:defRPr sz="1000"/>
            </a:lvl4pPr>
            <a:lvl5pPr marL="2014084" indent="0">
              <a:buNone/>
              <a:defRPr sz="1000"/>
            </a:lvl5pPr>
            <a:lvl6pPr marL="2517605" indent="0">
              <a:buNone/>
              <a:defRPr sz="1000"/>
            </a:lvl6pPr>
            <a:lvl7pPr marL="3021126" indent="0">
              <a:buNone/>
              <a:defRPr sz="1000"/>
            </a:lvl7pPr>
            <a:lvl8pPr marL="3524647" indent="0">
              <a:buNone/>
              <a:defRPr sz="1000"/>
            </a:lvl8pPr>
            <a:lvl9pPr marL="402816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1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006" y="5289550"/>
            <a:ext cx="604266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006" y="675187"/>
            <a:ext cx="604266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521" indent="0">
              <a:buNone/>
              <a:defRPr sz="3100"/>
            </a:lvl2pPr>
            <a:lvl3pPr marL="1007042" indent="0">
              <a:buNone/>
              <a:defRPr sz="2600"/>
            </a:lvl3pPr>
            <a:lvl4pPr marL="1510563" indent="0">
              <a:buNone/>
              <a:defRPr sz="2200"/>
            </a:lvl4pPr>
            <a:lvl5pPr marL="2014084" indent="0">
              <a:buNone/>
              <a:defRPr sz="2200"/>
            </a:lvl5pPr>
            <a:lvl6pPr marL="2517605" indent="0">
              <a:buNone/>
              <a:defRPr sz="2200"/>
            </a:lvl6pPr>
            <a:lvl7pPr marL="3021126" indent="0">
              <a:buNone/>
              <a:defRPr sz="2200"/>
            </a:lvl7pPr>
            <a:lvl8pPr marL="3524647" indent="0">
              <a:buNone/>
              <a:defRPr sz="2200"/>
            </a:lvl8pPr>
            <a:lvl9pPr marL="402816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006" y="5914011"/>
            <a:ext cx="604266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521" indent="0">
              <a:buNone/>
              <a:defRPr sz="1300"/>
            </a:lvl2pPr>
            <a:lvl3pPr marL="1007042" indent="0">
              <a:buNone/>
              <a:defRPr sz="1100"/>
            </a:lvl3pPr>
            <a:lvl4pPr marL="1510563" indent="0">
              <a:buNone/>
              <a:defRPr sz="1000"/>
            </a:lvl4pPr>
            <a:lvl5pPr marL="2014084" indent="0">
              <a:buNone/>
              <a:defRPr sz="1000"/>
            </a:lvl5pPr>
            <a:lvl6pPr marL="2517605" indent="0">
              <a:buNone/>
              <a:defRPr sz="1000"/>
            </a:lvl6pPr>
            <a:lvl7pPr marL="3021126" indent="0">
              <a:buNone/>
              <a:defRPr sz="1000"/>
            </a:lvl7pPr>
            <a:lvl8pPr marL="3524647" indent="0">
              <a:buNone/>
              <a:defRPr sz="1000"/>
            </a:lvl8pPr>
            <a:lvl9pPr marL="402816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555" y="302610"/>
            <a:ext cx="9063990" cy="1259417"/>
          </a:xfrm>
          <a:prstGeom prst="rect">
            <a:avLst/>
          </a:prstGeom>
        </p:spPr>
        <p:txBody>
          <a:bodyPr vert="horz" lIns="100704" tIns="50353" rIns="100704" bIns="503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5" y="1763185"/>
            <a:ext cx="9063990" cy="4986941"/>
          </a:xfrm>
          <a:prstGeom prst="rect">
            <a:avLst/>
          </a:prstGeom>
        </p:spPr>
        <p:txBody>
          <a:bodyPr vert="horz" lIns="100704" tIns="50353" rIns="100704" bIns="503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555" y="7003756"/>
            <a:ext cx="2349923" cy="402314"/>
          </a:xfrm>
          <a:prstGeom prst="rect">
            <a:avLst/>
          </a:prstGeom>
        </p:spPr>
        <p:txBody>
          <a:bodyPr vert="horz" lIns="100704" tIns="50353" rIns="100704" bIns="5035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959" y="7003756"/>
            <a:ext cx="3189182" cy="402314"/>
          </a:xfrm>
          <a:prstGeom prst="rect">
            <a:avLst/>
          </a:prstGeom>
        </p:spPr>
        <p:txBody>
          <a:bodyPr vert="horz" lIns="100704" tIns="50353" rIns="100704" bIns="5035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698">
              <a:lnSpc>
                <a:spcPts val="2090"/>
              </a:lnSpc>
            </a:pPr>
            <a:r>
              <a:rPr lang="en-US" spc="-6" smtClean="0"/>
              <a:t>IT201: </a:t>
            </a:r>
            <a:r>
              <a:rPr lang="en-US" spc="-15" smtClean="0"/>
              <a:t>Web </a:t>
            </a:r>
            <a:r>
              <a:rPr lang="en-US" smtClean="0"/>
              <a:t>Programming - </a:t>
            </a:r>
            <a:r>
              <a:rPr lang="en-US" spc="-15" smtClean="0"/>
              <a:t>Timothy </a:t>
            </a:r>
            <a:r>
              <a:rPr lang="en-US" smtClean="0"/>
              <a:t>Bryan</a:t>
            </a:r>
            <a:r>
              <a:rPr lang="en-US" spc="-50" smtClean="0"/>
              <a:t> </a:t>
            </a:r>
            <a:r>
              <a:rPr lang="en-US" smtClean="0"/>
              <a:t>Marc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7623" y="7003756"/>
            <a:ext cx="2349923" cy="402314"/>
          </a:xfrm>
          <a:prstGeom prst="rect">
            <a:avLst/>
          </a:prstGeom>
        </p:spPr>
        <p:txBody>
          <a:bodyPr vert="horz" lIns="100704" tIns="50353" rIns="100704" bIns="5035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1007042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640" indent="-377640" algn="l" defTabSz="1007042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221" indent="-314701" algn="l" defTabSz="1007042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03" indent="-251761" algn="l" defTabSz="10070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323" indent="-251761" algn="l" defTabSz="10070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844" indent="-251761" algn="l" defTabSz="1007042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366" indent="-251761" algn="l" defTabSz="10070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887" indent="-251761" algn="l" defTabSz="10070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6408" indent="-251761" algn="l" defTabSz="10070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9928" indent="-251761" algn="l" defTabSz="10070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0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521" algn="l" defTabSz="10070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042" algn="l" defTabSz="10070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0563" algn="l" defTabSz="10070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084" algn="l" defTabSz="10070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605" algn="l" defTabSz="10070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1126" algn="l" defTabSz="10070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4647" algn="l" defTabSz="10070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8168" algn="l" defTabSz="10070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friends.org/en/xampp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P156069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476" y="6951868"/>
            <a:ext cx="7823275" cy="28982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lang="en-US" spc="-6" dirty="0">
                <a:latin typeface="Arial"/>
                <a:cs typeface="Arial"/>
              </a:rPr>
              <a:t>PHP Programming By: MANSOOR </a:t>
            </a:r>
            <a:r>
              <a:rPr lang="en-US" spc="-6" dirty="0" smtClean="0">
                <a:latin typeface="Arial"/>
                <a:cs typeface="Arial"/>
              </a:rPr>
              <a:t>AHMED (P15-6069)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2612" y="6853263"/>
            <a:ext cx="114300" cy="22826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683" y="1210356"/>
            <a:ext cx="6317615" cy="4117341"/>
          </a:xfrm>
          <a:custGeom>
            <a:avLst/>
            <a:gdLst/>
            <a:ahLst/>
            <a:cxnLst/>
            <a:rect l="l" t="t" r="r" b="b"/>
            <a:pathLst>
              <a:path w="6317615" h="4117340">
                <a:moveTo>
                  <a:pt x="5667" y="4110942"/>
                </a:moveTo>
                <a:lnTo>
                  <a:pt x="5667" y="842"/>
                </a:lnTo>
                <a:lnTo>
                  <a:pt x="5667" y="0"/>
                </a:lnTo>
                <a:lnTo>
                  <a:pt x="0" y="2492"/>
                </a:lnTo>
                <a:lnTo>
                  <a:pt x="842" y="2492"/>
                </a:lnTo>
                <a:lnTo>
                  <a:pt x="6312868" y="2492"/>
                </a:lnTo>
                <a:lnTo>
                  <a:pt x="6313706" y="2492"/>
                </a:lnTo>
                <a:lnTo>
                  <a:pt x="6317567" y="0"/>
                </a:lnTo>
                <a:lnTo>
                  <a:pt x="6317567" y="842"/>
                </a:lnTo>
                <a:lnTo>
                  <a:pt x="6317567" y="4115768"/>
                </a:lnTo>
                <a:lnTo>
                  <a:pt x="6317567" y="4116606"/>
                </a:lnTo>
                <a:lnTo>
                  <a:pt x="6313706" y="4117292"/>
                </a:lnTo>
                <a:lnTo>
                  <a:pt x="6312868" y="4117292"/>
                </a:lnTo>
                <a:lnTo>
                  <a:pt x="842" y="4117292"/>
                </a:lnTo>
                <a:lnTo>
                  <a:pt x="0" y="4117292"/>
                </a:lnTo>
                <a:lnTo>
                  <a:pt x="5667" y="4111780"/>
                </a:lnTo>
                <a:lnTo>
                  <a:pt x="5667" y="41109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1212897"/>
            <a:ext cx="7315200" cy="41148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975100" y="5156201"/>
            <a:ext cx="18288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2501" y="5080000"/>
            <a:ext cx="1600200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0600" y="4978400"/>
            <a:ext cx="2095500" cy="162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001" y="656452"/>
            <a:ext cx="4021454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0" dirty="0"/>
              <a:t> </a:t>
            </a:r>
            <a:r>
              <a:rPr spc="-6" dirty="0"/>
              <a:t>Comments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6112" y="1891309"/>
            <a:ext cx="4678680" cy="1868170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In </a:t>
            </a:r>
            <a:r>
              <a:rPr sz="3200" spc="-105" dirty="0">
                <a:latin typeface="Arial"/>
                <a:cs typeface="Arial"/>
              </a:rPr>
              <a:t>PHP, </a:t>
            </a:r>
            <a:r>
              <a:rPr sz="3200" dirty="0">
                <a:latin typeface="Arial"/>
                <a:cs typeface="Arial"/>
              </a:rPr>
              <a:t>we use </a:t>
            </a:r>
            <a:r>
              <a:rPr sz="3200" b="1" spc="-6" dirty="0">
                <a:solidFill>
                  <a:srgbClr val="0000FF"/>
                </a:solidFill>
                <a:latin typeface="Arial"/>
                <a:cs typeface="Arial"/>
              </a:rPr>
              <a:t>//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make  a single-line comment or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endParaRPr sz="3200">
              <a:latin typeface="Arial"/>
              <a:cs typeface="Arial"/>
            </a:endParaRPr>
          </a:p>
          <a:p>
            <a:pPr marL="12698">
              <a:lnSpc>
                <a:spcPts val="3340"/>
              </a:lnSpc>
            </a:pP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* </a:t>
            </a:r>
            <a:r>
              <a:rPr sz="3200" spc="-6" dirty="0">
                <a:latin typeface="Arial"/>
                <a:cs typeface="Arial"/>
              </a:rPr>
              <a:t>and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*/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make a</a:t>
            </a:r>
            <a:r>
              <a:rPr sz="3200" spc="-5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large</a:t>
            </a:r>
            <a:endParaRPr sz="3200">
              <a:latin typeface="Arial"/>
              <a:cs typeface="Arial"/>
            </a:endParaRPr>
          </a:p>
          <a:p>
            <a:pPr marL="12698">
              <a:lnSpc>
                <a:spcPts val="3699"/>
              </a:lnSpc>
            </a:pPr>
            <a:r>
              <a:rPr sz="3200" dirty="0">
                <a:latin typeface="Arial"/>
                <a:cs typeface="Arial"/>
              </a:rPr>
              <a:t>comment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block.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2085" y="1902695"/>
            <a:ext cx="3689415" cy="4905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680" y="650102"/>
            <a:ext cx="360807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5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7" y="1607148"/>
            <a:ext cx="9051290" cy="3338083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9819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30" dirty="0">
                <a:latin typeface="Arial"/>
                <a:cs typeface="Arial"/>
              </a:rPr>
              <a:t>Variables </a:t>
            </a:r>
            <a:r>
              <a:rPr sz="3200" dirty="0">
                <a:latin typeface="Arial"/>
                <a:cs typeface="Arial"/>
              </a:rPr>
              <a:t>are used </a:t>
            </a:r>
            <a:r>
              <a:rPr sz="3200" spc="-6" dirty="0">
                <a:latin typeface="Arial"/>
                <a:cs typeface="Arial"/>
              </a:rPr>
              <a:t>for storing </a:t>
            </a:r>
            <a:r>
              <a:rPr sz="3200" dirty="0">
                <a:latin typeface="Arial"/>
                <a:cs typeface="Arial"/>
              </a:rPr>
              <a:t>values, like </a:t>
            </a:r>
            <a:r>
              <a:rPr sz="3200" spc="-6" dirty="0">
                <a:latin typeface="Arial"/>
                <a:cs typeface="Arial"/>
              </a:rPr>
              <a:t>text  strings, numbers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arrays.</a:t>
            </a:r>
            <a:endParaRPr sz="3200">
              <a:latin typeface="Arial"/>
              <a:cs typeface="Arial"/>
            </a:endParaRPr>
          </a:p>
          <a:p>
            <a:pPr marL="12698" marR="5079">
              <a:lnSpc>
                <a:spcPts val="3559"/>
              </a:lnSpc>
              <a:spcBef>
                <a:spcPts val="1394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a variable is declared, it can be used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over  and over again in your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script.</a:t>
            </a:r>
            <a:endParaRPr sz="3200">
              <a:latin typeface="Arial"/>
              <a:cs typeface="Arial"/>
            </a:endParaRPr>
          </a:p>
          <a:p>
            <a:pPr marL="12698">
              <a:spcBef>
                <a:spcPts val="1040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dirty="0">
                <a:latin typeface="Arial"/>
                <a:cs typeface="Arial"/>
              </a:rPr>
              <a:t>All variables in PHP </a:t>
            </a:r>
            <a:r>
              <a:rPr sz="3200" spc="-6" dirty="0">
                <a:latin typeface="Arial"/>
                <a:cs typeface="Arial"/>
              </a:rPr>
              <a:t>start with </a:t>
            </a:r>
            <a:r>
              <a:rPr sz="3200" dirty="0">
                <a:latin typeface="Arial"/>
                <a:cs typeface="Arial"/>
              </a:rPr>
              <a:t>a $ sign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symbol.</a:t>
            </a:r>
            <a:endParaRPr sz="3200">
              <a:latin typeface="Arial"/>
              <a:cs typeface="Arial"/>
            </a:endParaRPr>
          </a:p>
          <a:p>
            <a:pPr marL="12698">
              <a:spcBef>
                <a:spcPts val="1115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correct way of declaring a variable in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PHP: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446" y="5427870"/>
            <a:ext cx="4685053" cy="110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680" y="656452"/>
            <a:ext cx="360807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5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06399" y="1212730"/>
            <a:ext cx="8283480" cy="4702812"/>
          </a:xfrm>
          <a:prstGeom prst="rect">
            <a:avLst/>
          </a:prstGeom>
        </p:spPr>
        <p:txBody>
          <a:bodyPr vert="horz" wrap="square" lIns="0" tIns="2053879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spc="-6" dirty="0"/>
              <a:t>In </a:t>
            </a:r>
            <a:r>
              <a:rPr spc="-105" dirty="0"/>
              <a:t>PHP, </a:t>
            </a:r>
            <a:r>
              <a:rPr dirty="0"/>
              <a:t>a variable does not need </a:t>
            </a:r>
            <a:r>
              <a:rPr spc="-6" dirty="0"/>
              <a:t>to </a:t>
            </a:r>
            <a:r>
              <a:rPr dirty="0"/>
              <a:t>be declared  </a:t>
            </a:r>
            <a:r>
              <a:rPr spc="-6" dirty="0"/>
              <a:t>before </a:t>
            </a:r>
            <a:r>
              <a:rPr dirty="0"/>
              <a:t>adding a value </a:t>
            </a:r>
            <a:r>
              <a:rPr spc="-6" dirty="0"/>
              <a:t>to it.</a:t>
            </a:r>
          </a:p>
          <a:p>
            <a:pPr marL="12698" marR="268560">
              <a:lnSpc>
                <a:spcPts val="3559"/>
              </a:lnSpc>
              <a:spcBef>
                <a:spcPts val="1394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spc="-6" dirty="0"/>
              <a:t>In the </a:t>
            </a:r>
            <a:r>
              <a:rPr dirty="0"/>
              <a:t>example above, you see </a:t>
            </a:r>
            <a:r>
              <a:rPr spc="-6" dirty="0"/>
              <a:t>that </a:t>
            </a:r>
            <a:r>
              <a:rPr dirty="0"/>
              <a:t>you do</a:t>
            </a:r>
            <a:r>
              <a:rPr spc="-65" dirty="0"/>
              <a:t> </a:t>
            </a:r>
            <a:r>
              <a:rPr dirty="0"/>
              <a:t>not  have </a:t>
            </a:r>
            <a:r>
              <a:rPr spc="-6" dirty="0"/>
              <a:t>to tell </a:t>
            </a:r>
            <a:r>
              <a:rPr dirty="0"/>
              <a:t>PHP which </a:t>
            </a:r>
            <a:r>
              <a:rPr spc="-6" dirty="0"/>
              <a:t>data type the </a:t>
            </a:r>
            <a:r>
              <a:rPr dirty="0"/>
              <a:t>variable</a:t>
            </a:r>
            <a:r>
              <a:rPr spc="-75" dirty="0"/>
              <a:t> </a:t>
            </a:r>
            <a:r>
              <a:rPr dirty="0"/>
              <a:t>is.</a:t>
            </a:r>
          </a:p>
          <a:p>
            <a:pPr marL="12698" marR="300304">
              <a:lnSpc>
                <a:spcPts val="3559"/>
              </a:lnSpc>
              <a:spcBef>
                <a:spcPts val="1390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dirty="0"/>
              <a:t>PHP </a:t>
            </a:r>
            <a:r>
              <a:rPr spc="-6" dirty="0"/>
              <a:t>automatically converts the </a:t>
            </a:r>
            <a:r>
              <a:rPr dirty="0"/>
              <a:t>variable </a:t>
            </a:r>
            <a:r>
              <a:rPr spc="-6" dirty="0"/>
              <a:t>to the  </a:t>
            </a:r>
            <a:r>
              <a:rPr dirty="0"/>
              <a:t>correct </a:t>
            </a:r>
            <a:r>
              <a:rPr spc="-6" dirty="0"/>
              <a:t>data type, </a:t>
            </a:r>
            <a:r>
              <a:rPr dirty="0"/>
              <a:t>depending on </a:t>
            </a:r>
            <a:r>
              <a:rPr spc="-6" dirty="0"/>
              <a:t>its</a:t>
            </a:r>
            <a:r>
              <a:rPr spc="-25" dirty="0"/>
              <a:t> </a:t>
            </a:r>
            <a:r>
              <a:rPr dirty="0"/>
              <a:t>value.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66249" y="1419669"/>
            <a:ext cx="4296551" cy="203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680" y="656452"/>
            <a:ext cx="360807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5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06399" y="1212731"/>
            <a:ext cx="8283480" cy="3398322"/>
          </a:xfrm>
          <a:prstGeom prst="rect">
            <a:avLst/>
          </a:prstGeom>
        </p:spPr>
        <p:txBody>
          <a:bodyPr vert="horz" wrap="square" lIns="0" tIns="266656" rIns="0" bIns="0" rtlCol="0">
            <a:spAutoFit/>
          </a:bodyPr>
          <a:lstStyle/>
          <a:p>
            <a:pPr marL="12698" marR="671082">
              <a:lnSpc>
                <a:spcPts val="3559"/>
              </a:lnSpc>
              <a:spcBef>
                <a:spcPts val="449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dirty="0"/>
              <a:t>A variable name must </a:t>
            </a:r>
            <a:r>
              <a:rPr spc="-6" dirty="0"/>
              <a:t>start with </a:t>
            </a:r>
            <a:r>
              <a:rPr dirty="0"/>
              <a:t>a </a:t>
            </a:r>
            <a:r>
              <a:rPr spc="-6" dirty="0"/>
              <a:t>letter </a:t>
            </a:r>
            <a:r>
              <a:rPr dirty="0"/>
              <a:t>or</a:t>
            </a:r>
            <a:r>
              <a:rPr spc="-409" dirty="0"/>
              <a:t> </a:t>
            </a:r>
            <a:r>
              <a:rPr dirty="0"/>
              <a:t>an  underscore "_" </a:t>
            </a:r>
            <a:r>
              <a:rPr spc="-6" dirty="0"/>
              <a:t>-- </a:t>
            </a:r>
            <a:r>
              <a:rPr dirty="0"/>
              <a:t>not a</a:t>
            </a:r>
            <a:r>
              <a:rPr spc="-25" dirty="0"/>
              <a:t> </a:t>
            </a:r>
            <a:r>
              <a:rPr dirty="0"/>
              <a:t>number</a:t>
            </a:r>
          </a:p>
          <a:p>
            <a:pPr marL="12698" marR="59680">
              <a:lnSpc>
                <a:spcPts val="3559"/>
              </a:lnSpc>
              <a:spcBef>
                <a:spcPts val="1394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dirty="0"/>
              <a:t>A variable name can only </a:t>
            </a:r>
            <a:r>
              <a:rPr spc="-6" dirty="0"/>
              <a:t>contain</a:t>
            </a:r>
            <a:r>
              <a:rPr spc="-434" dirty="0"/>
              <a:t> </a:t>
            </a:r>
            <a:r>
              <a:rPr dirty="0"/>
              <a:t>alpha-numeric  </a:t>
            </a:r>
            <a:r>
              <a:rPr spc="-6" dirty="0"/>
              <a:t>characters, </a:t>
            </a:r>
            <a:r>
              <a:rPr dirty="0"/>
              <a:t>underscores (a-z, </a:t>
            </a:r>
            <a:r>
              <a:rPr spc="-6" dirty="0"/>
              <a:t>A-Z, </a:t>
            </a:r>
            <a:r>
              <a:rPr dirty="0"/>
              <a:t>0-9, and _</a:t>
            </a:r>
            <a:r>
              <a:rPr spc="-210" dirty="0"/>
              <a:t> </a:t>
            </a:r>
            <a:r>
              <a:rPr dirty="0"/>
              <a:t>)</a:t>
            </a:r>
          </a:p>
          <a:p>
            <a:pPr marL="12698" marR="5079">
              <a:lnSpc>
                <a:spcPts val="3559"/>
              </a:lnSpc>
              <a:spcBef>
                <a:spcPts val="1390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dirty="0"/>
              <a:t>A variable name should not </a:t>
            </a:r>
            <a:r>
              <a:rPr spc="-6" dirty="0"/>
              <a:t>contain </a:t>
            </a:r>
            <a:r>
              <a:rPr dirty="0"/>
              <a:t>spaces. </a:t>
            </a:r>
            <a:r>
              <a:rPr spc="-6" dirty="0"/>
              <a:t>If </a:t>
            </a:r>
            <a:r>
              <a:rPr dirty="0"/>
              <a:t>a  variable name is more </a:t>
            </a:r>
            <a:r>
              <a:rPr spc="-6" dirty="0"/>
              <a:t>than </a:t>
            </a:r>
            <a:r>
              <a:rPr dirty="0"/>
              <a:t>one word, it should be  </a:t>
            </a:r>
            <a:r>
              <a:rPr spc="-6" dirty="0"/>
              <a:t>separated with </a:t>
            </a:r>
            <a:r>
              <a:rPr dirty="0"/>
              <a:t>an underscore </a:t>
            </a:r>
            <a:r>
              <a:rPr spc="-6" dirty="0"/>
              <a:t>($my_string) </a:t>
            </a:r>
            <a:r>
              <a:rPr dirty="0"/>
              <a:t>or </a:t>
            </a:r>
            <a:r>
              <a:rPr spc="-6" dirty="0"/>
              <a:t>with  capitalization</a:t>
            </a:r>
            <a:r>
              <a:rPr dirty="0"/>
              <a:t> </a:t>
            </a:r>
            <a:r>
              <a:rPr spc="-6" dirty="0"/>
              <a:t>($myString)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833" y="656452"/>
            <a:ext cx="492379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24" dirty="0"/>
              <a:t> </a:t>
            </a:r>
            <a:r>
              <a:rPr spc="-6" dirty="0"/>
              <a:t>Concatenation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8" y="1719859"/>
            <a:ext cx="8479155" cy="2083894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  <a:tabLst>
                <a:tab pos="6047356" algn="l"/>
              </a:tabLst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The concatenation operator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(.)	</a:t>
            </a:r>
            <a:r>
              <a:rPr sz="3200" dirty="0">
                <a:latin typeface="Arial"/>
                <a:cs typeface="Arial"/>
              </a:rPr>
              <a:t>is used 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put  </a:t>
            </a:r>
            <a:r>
              <a:rPr sz="3200" spc="-6" dirty="0">
                <a:latin typeface="Arial"/>
                <a:cs typeface="Arial"/>
              </a:rPr>
              <a:t>two string </a:t>
            </a:r>
            <a:r>
              <a:rPr sz="3200" dirty="0">
                <a:latin typeface="Arial"/>
                <a:cs typeface="Arial"/>
              </a:rPr>
              <a:t>values </a:t>
            </a:r>
            <a:r>
              <a:rPr sz="3200" spc="-25" dirty="0">
                <a:latin typeface="Arial"/>
                <a:cs typeface="Arial"/>
              </a:rPr>
              <a:t>together.</a:t>
            </a:r>
            <a:endParaRPr sz="3200">
              <a:latin typeface="Arial"/>
              <a:cs typeface="Arial"/>
            </a:endParaRPr>
          </a:p>
          <a:p>
            <a:pPr marL="12698" marR="72377">
              <a:lnSpc>
                <a:spcPts val="3559"/>
              </a:lnSpc>
              <a:spcBef>
                <a:spcPts val="1394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180" dirty="0">
                <a:latin typeface="Arial"/>
                <a:cs typeface="Arial"/>
              </a:rPr>
              <a:t>To </a:t>
            </a:r>
            <a:r>
              <a:rPr sz="3200" spc="-6" dirty="0">
                <a:latin typeface="Arial"/>
                <a:cs typeface="Arial"/>
              </a:rPr>
              <a:t>concatenate two string </a:t>
            </a:r>
            <a:r>
              <a:rPr sz="3200" dirty="0">
                <a:latin typeface="Arial"/>
                <a:cs typeface="Arial"/>
              </a:rPr>
              <a:t>variables </a:t>
            </a:r>
            <a:r>
              <a:rPr sz="3200" spc="-25" dirty="0">
                <a:latin typeface="Arial"/>
                <a:cs typeface="Arial"/>
              </a:rPr>
              <a:t>together,  </a:t>
            </a:r>
            <a:r>
              <a:rPr sz="3200" dirty="0">
                <a:latin typeface="Arial"/>
                <a:cs typeface="Arial"/>
              </a:rPr>
              <a:t>use </a:t>
            </a:r>
            <a:r>
              <a:rPr sz="3200" spc="-6" dirty="0">
                <a:latin typeface="Arial"/>
                <a:cs typeface="Arial"/>
              </a:rPr>
              <a:t>the concatenation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operator: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4380" y="4269620"/>
            <a:ext cx="5407218" cy="2522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833" y="650102"/>
            <a:ext cx="492379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24" dirty="0"/>
              <a:t> </a:t>
            </a:r>
            <a:r>
              <a:rPr spc="-6" dirty="0"/>
              <a:t>Concatenation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8" y="2235796"/>
            <a:ext cx="8385175" cy="51308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200" spc="-6" dirty="0">
                <a:latin typeface="Arial"/>
                <a:cs typeface="Arial"/>
              </a:rPr>
              <a:t>The output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code on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last slide will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38" y="4493971"/>
            <a:ext cx="9054465" cy="1904357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we look at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code you see </a:t>
            </a:r>
            <a:r>
              <a:rPr sz="3200" spc="-6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we used </a:t>
            </a:r>
            <a:r>
              <a:rPr sz="3200" spc="-6" dirty="0">
                <a:latin typeface="Arial"/>
                <a:cs typeface="Arial"/>
              </a:rPr>
              <a:t>the  concatenation operator two times. This </a:t>
            </a:r>
            <a:r>
              <a:rPr sz="3200" dirty="0">
                <a:latin typeface="Arial"/>
                <a:cs typeface="Arial"/>
              </a:rPr>
              <a:t>is because  we had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insert a </a:t>
            </a:r>
            <a:r>
              <a:rPr sz="3200" spc="-6" dirty="0">
                <a:latin typeface="Arial"/>
                <a:cs typeface="Arial"/>
              </a:rPr>
              <a:t>third string </a:t>
            </a:r>
            <a:r>
              <a:rPr sz="3200" dirty="0">
                <a:latin typeface="Arial"/>
                <a:cs typeface="Arial"/>
              </a:rPr>
              <a:t>(a space </a:t>
            </a:r>
            <a:r>
              <a:rPr sz="3200" spc="-6" dirty="0">
                <a:latin typeface="Arial"/>
                <a:cs typeface="Arial"/>
              </a:rPr>
              <a:t>character),  to separate the two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strings.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786" y="3138522"/>
            <a:ext cx="5993113" cy="949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58" y="650102"/>
            <a:ext cx="38049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0" dirty="0"/>
              <a:t> </a:t>
            </a:r>
            <a:r>
              <a:rPr spc="-6" dirty="0"/>
              <a:t>Operators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8" y="2184996"/>
            <a:ext cx="8603615" cy="3263704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Operators </a:t>
            </a:r>
            <a:r>
              <a:rPr sz="3200" dirty="0">
                <a:latin typeface="Arial"/>
                <a:cs typeface="Arial"/>
              </a:rPr>
              <a:t>are used </a:t>
            </a:r>
            <a:r>
              <a:rPr sz="3200" spc="-6" dirty="0">
                <a:latin typeface="Arial"/>
                <a:cs typeface="Arial"/>
              </a:rPr>
              <a:t>to operate </a:t>
            </a:r>
            <a:r>
              <a:rPr sz="3200" dirty="0">
                <a:latin typeface="Arial"/>
                <a:cs typeface="Arial"/>
              </a:rPr>
              <a:t>on values.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There 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6" dirty="0">
                <a:latin typeface="Arial"/>
                <a:cs typeface="Arial"/>
              </a:rPr>
              <a:t>four classifications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6" dirty="0">
                <a:latin typeface="Arial"/>
                <a:cs typeface="Arial"/>
              </a:rPr>
              <a:t> operators:</a:t>
            </a:r>
            <a:endParaRPr sz="3200">
              <a:latin typeface="Arial"/>
              <a:cs typeface="Arial"/>
            </a:endParaRPr>
          </a:p>
          <a:p>
            <a:pPr marL="576483">
              <a:lnSpc>
                <a:spcPts val="3699"/>
              </a:lnSpc>
              <a:spcBef>
                <a:spcPts val="3194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</a:t>
            </a:r>
            <a:r>
              <a:rPr sz="3200" spc="-185" dirty="0">
                <a:solidFill>
                  <a:srgbClr val="DC2300"/>
                </a:solidFill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Arithmetic</a:t>
            </a:r>
            <a:endParaRPr sz="3200">
              <a:latin typeface="Arial"/>
              <a:cs typeface="Arial"/>
            </a:endParaRPr>
          </a:p>
          <a:p>
            <a:pPr marL="576483">
              <a:lnSpc>
                <a:spcPts val="3553"/>
              </a:lnSpc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</a:t>
            </a:r>
            <a:r>
              <a:rPr sz="3200" spc="-185" dirty="0">
                <a:solidFill>
                  <a:srgbClr val="DC23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  <a:endParaRPr sz="3200">
              <a:latin typeface="Arial"/>
              <a:cs typeface="Arial"/>
            </a:endParaRPr>
          </a:p>
          <a:p>
            <a:pPr marL="576483">
              <a:lnSpc>
                <a:spcPts val="3553"/>
              </a:lnSpc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</a:t>
            </a:r>
            <a:r>
              <a:rPr sz="3200" spc="-6" dirty="0">
                <a:solidFill>
                  <a:srgbClr val="DC23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Comparison</a:t>
            </a:r>
            <a:endParaRPr sz="3200">
              <a:latin typeface="Arial"/>
              <a:cs typeface="Arial"/>
            </a:endParaRPr>
          </a:p>
          <a:p>
            <a:pPr marL="576483">
              <a:lnSpc>
                <a:spcPts val="3699"/>
              </a:lnSpc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</a:t>
            </a:r>
            <a:r>
              <a:rPr sz="3200" spc="-6" dirty="0">
                <a:solidFill>
                  <a:srgbClr val="DC23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Logical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58" y="656452"/>
            <a:ext cx="38049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0" dirty="0"/>
              <a:t> </a:t>
            </a:r>
            <a:r>
              <a:rPr spc="-6" dirty="0"/>
              <a:t>Operators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12363" y="1548640"/>
            <a:ext cx="9001865" cy="506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58" y="656452"/>
            <a:ext cx="38049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0" dirty="0"/>
              <a:t> </a:t>
            </a:r>
            <a:r>
              <a:rPr spc="-6" dirty="0"/>
              <a:t>Operators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20919" y="2334342"/>
            <a:ext cx="9080060" cy="3195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58" y="656452"/>
            <a:ext cx="38049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0" dirty="0"/>
              <a:t> </a:t>
            </a:r>
            <a:r>
              <a:rPr spc="-6" dirty="0"/>
              <a:t>Operators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70640" y="2375380"/>
            <a:ext cx="9101521" cy="3186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399" y="461473"/>
            <a:ext cx="828348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0316">
              <a:spcBef>
                <a:spcPts val="100"/>
              </a:spcBef>
            </a:pPr>
            <a:r>
              <a:rPr dirty="0"/>
              <a:t>PHP</a:t>
            </a:r>
            <a:r>
              <a:rPr spc="-130" dirty="0"/>
              <a:t> </a:t>
            </a:r>
            <a:r>
              <a:rPr spc="-6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9138" y="2591397"/>
            <a:ext cx="8668385" cy="2366022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latin typeface="Arial"/>
                <a:cs typeface="Arial"/>
              </a:rPr>
              <a:t>PHP is a recursive acronym </a:t>
            </a:r>
            <a:r>
              <a:rPr sz="3200" spc="-6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“PHP:</a:t>
            </a:r>
            <a:r>
              <a:rPr sz="3200" spc="-124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Hypertext  Preprocessor” -- It </a:t>
            </a:r>
            <a:r>
              <a:rPr sz="3200" dirty="0">
                <a:latin typeface="Arial"/>
                <a:cs typeface="Arial"/>
              </a:rPr>
              <a:t>is a widely-used open source  general-purpose </a:t>
            </a:r>
            <a:r>
              <a:rPr sz="3200" spc="-6" dirty="0">
                <a:latin typeface="Arial"/>
                <a:cs typeface="Arial"/>
              </a:rPr>
              <a:t>scripting </a:t>
            </a:r>
            <a:r>
              <a:rPr sz="3200" dirty="0">
                <a:latin typeface="Arial"/>
                <a:cs typeface="Arial"/>
              </a:rPr>
              <a:t>language </a:t>
            </a:r>
            <a:r>
              <a:rPr sz="3200" spc="-6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is  especially </a:t>
            </a:r>
            <a:r>
              <a:rPr sz="3200" spc="-6" dirty="0">
                <a:latin typeface="Arial"/>
                <a:cs typeface="Arial"/>
              </a:rPr>
              <a:t>suited for </a:t>
            </a:r>
            <a:r>
              <a:rPr sz="3200" dirty="0">
                <a:latin typeface="Arial"/>
                <a:cs typeface="Arial"/>
              </a:rPr>
              <a:t>web development and can  be embedded </a:t>
            </a:r>
            <a:r>
              <a:rPr sz="3200" spc="-6" dirty="0">
                <a:latin typeface="Arial"/>
                <a:cs typeface="Arial"/>
              </a:rPr>
              <a:t>into HTML.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138" y="5313362"/>
            <a:ext cx="8689975" cy="586741"/>
          </a:xfrm>
          <a:prstGeom prst="rect">
            <a:avLst/>
          </a:prstGeom>
        </p:spPr>
        <p:txBody>
          <a:bodyPr vert="horz" wrap="square" lIns="0" tIns="40633" rIns="0" bIns="0" rtlCol="0">
            <a:spAutoFit/>
          </a:bodyPr>
          <a:lstStyle/>
          <a:p>
            <a:pPr marL="12698" marR="5079">
              <a:lnSpc>
                <a:spcPct val="92300"/>
              </a:lnSpc>
              <a:spcBef>
                <a:spcPts val="319"/>
              </a:spcBef>
            </a:pPr>
            <a:r>
              <a:rPr sz="2400" spc="-6" dirty="0">
                <a:latin typeface="Arial"/>
                <a:cs typeface="Arial"/>
              </a:rPr>
              <a:t>Note: </a:t>
            </a:r>
            <a:r>
              <a:rPr sz="1400" dirty="0">
                <a:latin typeface="Arial"/>
                <a:cs typeface="Arial"/>
              </a:rPr>
              <a:t>PHP </a:t>
            </a:r>
            <a:r>
              <a:rPr sz="1400" spc="-6" dirty="0">
                <a:latin typeface="Arial"/>
                <a:cs typeface="Arial"/>
              </a:rPr>
              <a:t>started </a:t>
            </a:r>
            <a:r>
              <a:rPr sz="1400" dirty="0">
                <a:latin typeface="Arial"/>
                <a:cs typeface="Arial"/>
              </a:rPr>
              <a:t>to be know as Personal Home Page. </a:t>
            </a:r>
            <a:r>
              <a:rPr sz="1400" spc="-6" dirty="0">
                <a:latin typeface="Arial"/>
                <a:cs typeface="Arial"/>
              </a:rPr>
              <a:t>Then </a:t>
            </a:r>
            <a:r>
              <a:rPr sz="1400" dirty="0">
                <a:latin typeface="Arial"/>
                <a:cs typeface="Arial"/>
              </a:rPr>
              <a:t>later adding to have </a:t>
            </a:r>
            <a:r>
              <a:rPr sz="1400" spc="-6" dirty="0">
                <a:latin typeface="Arial"/>
                <a:cs typeface="Arial"/>
              </a:rPr>
              <a:t>Hypertext </a:t>
            </a:r>
            <a:r>
              <a:rPr sz="1400" dirty="0">
                <a:latin typeface="Arial"/>
                <a:cs typeface="Arial"/>
              </a:rPr>
              <a:t>preprocessor  as its other name, so now </a:t>
            </a:r>
            <a:r>
              <a:rPr sz="1400" spc="-10" dirty="0">
                <a:latin typeface="Arial"/>
                <a:cs typeface="Arial"/>
              </a:rPr>
              <a:t>it’s </a:t>
            </a:r>
            <a:r>
              <a:rPr sz="1400" dirty="0">
                <a:latin typeface="Arial"/>
                <a:cs typeface="Arial"/>
              </a:rPr>
              <a:t>“PHP: </a:t>
            </a:r>
            <a:r>
              <a:rPr sz="1400" spc="-6" dirty="0">
                <a:latin typeface="Arial"/>
                <a:cs typeface="Arial"/>
              </a:rPr>
              <a:t>Hypertext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Preprocessor”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58" y="656452"/>
            <a:ext cx="38049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0" dirty="0"/>
              <a:t> </a:t>
            </a:r>
            <a:r>
              <a:rPr spc="-6" dirty="0"/>
              <a:t>Operators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87956" y="1769959"/>
            <a:ext cx="9221256" cy="4350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930" y="656452"/>
            <a:ext cx="709803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4256958" algn="l"/>
              </a:tabLst>
            </a:pPr>
            <a:r>
              <a:rPr dirty="0"/>
              <a:t>PHP</a:t>
            </a:r>
            <a:r>
              <a:rPr spc="-59" dirty="0"/>
              <a:t> </a:t>
            </a:r>
            <a:r>
              <a:rPr spc="-6" dirty="0"/>
              <a:t>Conditional	Statements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06399" y="1212730"/>
            <a:ext cx="8283480" cy="4289626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624734">
              <a:lnSpc>
                <a:spcPts val="3559"/>
              </a:lnSpc>
              <a:spcBef>
                <a:spcPts val="449"/>
              </a:spcBef>
            </a:pPr>
            <a:r>
              <a:rPr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pc="-6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pc="-6" dirty="0"/>
              <a:t>statement </a:t>
            </a:r>
            <a:r>
              <a:rPr dirty="0"/>
              <a:t>- use </a:t>
            </a:r>
            <a:r>
              <a:rPr spc="-6" dirty="0"/>
              <a:t>this statement to execute  </a:t>
            </a:r>
            <a:r>
              <a:rPr dirty="0"/>
              <a:t>some code only if a </a:t>
            </a:r>
            <a:r>
              <a:rPr spc="-6" dirty="0"/>
              <a:t>specified condition </a:t>
            </a:r>
            <a:r>
              <a:rPr dirty="0"/>
              <a:t>is</a:t>
            </a:r>
            <a:r>
              <a:rPr spc="-10" dirty="0"/>
              <a:t> </a:t>
            </a:r>
            <a:r>
              <a:rPr spc="-6" dirty="0"/>
              <a:t>true</a:t>
            </a:r>
          </a:p>
          <a:p>
            <a:pPr marL="12698" marR="872343">
              <a:lnSpc>
                <a:spcPts val="3559"/>
              </a:lnSpc>
              <a:spcBef>
                <a:spcPts val="1394"/>
              </a:spcBef>
            </a:pPr>
            <a:r>
              <a:rPr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pc="-6" dirty="0">
                <a:solidFill>
                  <a:srgbClr val="0000FF"/>
                </a:solidFill>
                <a:latin typeface="Arial"/>
                <a:cs typeface="Arial"/>
              </a:rPr>
              <a:t>if...else </a:t>
            </a:r>
            <a:r>
              <a:rPr spc="-6" dirty="0"/>
              <a:t>statement </a:t>
            </a:r>
            <a:r>
              <a:rPr dirty="0"/>
              <a:t>- use </a:t>
            </a:r>
            <a:r>
              <a:rPr spc="-6" dirty="0"/>
              <a:t>this statement to  execute </a:t>
            </a:r>
            <a:r>
              <a:rPr dirty="0"/>
              <a:t>some code if a </a:t>
            </a:r>
            <a:r>
              <a:rPr spc="-6" dirty="0"/>
              <a:t>condition </a:t>
            </a:r>
            <a:r>
              <a:rPr dirty="0"/>
              <a:t>is </a:t>
            </a:r>
            <a:r>
              <a:rPr spc="-6" dirty="0"/>
              <a:t>true </a:t>
            </a:r>
            <a:r>
              <a:rPr dirty="0"/>
              <a:t>and  </a:t>
            </a:r>
            <a:r>
              <a:rPr spc="-6" dirty="0"/>
              <a:t>another </a:t>
            </a:r>
            <a:r>
              <a:rPr dirty="0"/>
              <a:t>code if </a:t>
            </a:r>
            <a:r>
              <a:rPr spc="-6" dirty="0"/>
              <a:t>the condition </a:t>
            </a:r>
            <a:r>
              <a:rPr dirty="0"/>
              <a:t>is </a:t>
            </a:r>
            <a:r>
              <a:rPr spc="-6" dirty="0"/>
              <a:t>false</a:t>
            </a:r>
          </a:p>
          <a:p>
            <a:pPr marL="12698" marR="27301">
              <a:lnSpc>
                <a:spcPts val="3559"/>
              </a:lnSpc>
              <a:spcBef>
                <a:spcPts val="1385"/>
              </a:spcBef>
            </a:pPr>
            <a:r>
              <a:rPr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pc="-6" dirty="0">
                <a:solidFill>
                  <a:srgbClr val="0000FF"/>
                </a:solidFill>
                <a:latin typeface="Arial"/>
                <a:cs typeface="Arial"/>
              </a:rPr>
              <a:t>if...elseif....else </a:t>
            </a:r>
            <a:r>
              <a:rPr spc="-6" dirty="0"/>
              <a:t>statement </a:t>
            </a:r>
            <a:r>
              <a:rPr dirty="0"/>
              <a:t>- use </a:t>
            </a:r>
            <a:r>
              <a:rPr spc="-6" dirty="0"/>
              <a:t>this statement  to </a:t>
            </a:r>
            <a:r>
              <a:rPr dirty="0"/>
              <a:t>select one of several blocks of code </a:t>
            </a:r>
            <a:r>
              <a:rPr spc="-6" dirty="0"/>
              <a:t>to </a:t>
            </a:r>
            <a:r>
              <a:rPr dirty="0"/>
              <a:t>be  </a:t>
            </a:r>
            <a:r>
              <a:rPr spc="-6" dirty="0"/>
              <a:t>executed</a:t>
            </a:r>
          </a:p>
          <a:p>
            <a:pPr marL="12698" marR="5079">
              <a:lnSpc>
                <a:spcPts val="3559"/>
              </a:lnSpc>
              <a:spcBef>
                <a:spcPts val="1390"/>
              </a:spcBef>
            </a:pPr>
            <a:r>
              <a:rPr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pc="-6" dirty="0">
                <a:solidFill>
                  <a:srgbClr val="0000FF"/>
                </a:solidFill>
                <a:latin typeface="Arial"/>
                <a:cs typeface="Arial"/>
              </a:rPr>
              <a:t>switch </a:t>
            </a:r>
            <a:r>
              <a:rPr spc="-6" dirty="0"/>
              <a:t>statement </a:t>
            </a:r>
            <a:r>
              <a:rPr dirty="0"/>
              <a:t>- use </a:t>
            </a:r>
            <a:r>
              <a:rPr spc="-6" dirty="0"/>
              <a:t>this statement to </a:t>
            </a:r>
            <a:r>
              <a:rPr dirty="0"/>
              <a:t>select  one of many blocks of code </a:t>
            </a:r>
            <a:r>
              <a:rPr spc="-6" dirty="0"/>
              <a:t>to </a:t>
            </a:r>
            <a:r>
              <a:rPr dirty="0"/>
              <a:t>be</a:t>
            </a:r>
            <a:r>
              <a:rPr spc="-45" dirty="0"/>
              <a:t> </a:t>
            </a:r>
            <a:r>
              <a:rPr spc="-6" dirty="0"/>
              <a:t>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0537" y="1821459"/>
            <a:ext cx="8393430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The following </a:t>
            </a:r>
            <a:r>
              <a:rPr sz="3200" dirty="0">
                <a:latin typeface="Arial"/>
                <a:cs typeface="Arial"/>
              </a:rPr>
              <a:t>example will </a:t>
            </a:r>
            <a:r>
              <a:rPr sz="3200" spc="-6" dirty="0">
                <a:latin typeface="Arial"/>
                <a:cs typeface="Arial"/>
              </a:rPr>
              <a:t>output </a:t>
            </a:r>
            <a:r>
              <a:rPr sz="3200" dirty="0">
                <a:latin typeface="Arial"/>
                <a:cs typeface="Arial"/>
              </a:rPr>
              <a:t>"Have a nice  </a:t>
            </a:r>
            <a:r>
              <a:rPr sz="3200" spc="-6" dirty="0">
                <a:latin typeface="Arial"/>
                <a:cs typeface="Arial"/>
              </a:rPr>
              <a:t>weekend!" </a:t>
            </a:r>
            <a:r>
              <a:rPr sz="3200" dirty="0">
                <a:latin typeface="Arial"/>
                <a:cs typeface="Arial"/>
              </a:rPr>
              <a:t>if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current day 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Friday: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4404" y="3222811"/>
            <a:ext cx="6332794" cy="321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0537" y="1596035"/>
            <a:ext cx="9017000" cy="1442693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latin typeface="Arial"/>
                <a:cs typeface="Arial"/>
              </a:rPr>
              <a:t>Use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b="1" spc="-6" dirty="0">
                <a:solidFill>
                  <a:srgbClr val="0000FF"/>
                </a:solidFill>
                <a:latin typeface="Arial"/>
                <a:cs typeface="Arial"/>
              </a:rPr>
              <a:t>if....else </a:t>
            </a:r>
            <a:r>
              <a:rPr sz="3200" spc="-6" dirty="0">
                <a:latin typeface="Arial"/>
                <a:cs typeface="Arial"/>
              </a:rPr>
              <a:t>statement to execute </a:t>
            </a:r>
            <a:r>
              <a:rPr sz="3200" dirty="0">
                <a:latin typeface="Arial"/>
                <a:cs typeface="Arial"/>
              </a:rPr>
              <a:t>some code  if a </a:t>
            </a:r>
            <a:r>
              <a:rPr sz="3200" spc="-6" dirty="0">
                <a:latin typeface="Arial"/>
                <a:cs typeface="Arial"/>
              </a:rPr>
              <a:t>condition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6" dirty="0">
                <a:latin typeface="Arial"/>
                <a:cs typeface="Arial"/>
              </a:rPr>
              <a:t>true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spc="-6" dirty="0">
                <a:latin typeface="Arial"/>
                <a:cs typeface="Arial"/>
              </a:rPr>
              <a:t>another </a:t>
            </a:r>
            <a:r>
              <a:rPr sz="3200" dirty="0">
                <a:latin typeface="Arial"/>
                <a:cs typeface="Arial"/>
              </a:rPr>
              <a:t>code if a  </a:t>
            </a:r>
            <a:r>
              <a:rPr sz="3200" spc="-6" dirty="0">
                <a:latin typeface="Arial"/>
                <a:cs typeface="Arial"/>
              </a:rPr>
              <a:t>condition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6" dirty="0">
                <a:latin typeface="Arial"/>
                <a:cs typeface="Arial"/>
              </a:rPr>
              <a:t> false.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1" y="3213101"/>
            <a:ext cx="4190999" cy="379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930" y="656452"/>
            <a:ext cx="709803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4256958" algn="l"/>
              </a:tabLst>
            </a:pPr>
            <a:r>
              <a:rPr dirty="0"/>
              <a:t>PHP</a:t>
            </a:r>
            <a:r>
              <a:rPr spc="-59" dirty="0"/>
              <a:t> </a:t>
            </a:r>
            <a:r>
              <a:rPr spc="-6" dirty="0"/>
              <a:t>Conditional	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37" y="2870797"/>
            <a:ext cx="4206241" cy="2827687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more </a:t>
            </a:r>
            <a:r>
              <a:rPr sz="3200" spc="-6" dirty="0">
                <a:latin typeface="Arial"/>
                <a:cs typeface="Arial"/>
              </a:rPr>
              <a:t>than </a:t>
            </a:r>
            <a:r>
              <a:rPr sz="3200" dirty="0">
                <a:latin typeface="Arial"/>
                <a:cs typeface="Arial"/>
              </a:rPr>
              <a:t>one line  should be </a:t>
            </a:r>
            <a:r>
              <a:rPr sz="3200" spc="-6" dirty="0">
                <a:latin typeface="Arial"/>
                <a:cs typeface="Arial"/>
              </a:rPr>
              <a:t>executed </a:t>
            </a:r>
            <a:r>
              <a:rPr sz="3200" dirty="0">
                <a:latin typeface="Arial"/>
                <a:cs typeface="Arial"/>
              </a:rPr>
              <a:t>if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6" dirty="0">
                <a:latin typeface="Arial"/>
                <a:cs typeface="Arial"/>
              </a:rPr>
              <a:t>condition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6" dirty="0">
                <a:latin typeface="Arial"/>
                <a:cs typeface="Arial"/>
              </a:rPr>
              <a:t>true/false,  the </a:t>
            </a:r>
            <a:r>
              <a:rPr sz="3200" dirty="0">
                <a:latin typeface="Arial"/>
                <a:cs typeface="Arial"/>
              </a:rPr>
              <a:t>lines should be  enclosed </a:t>
            </a:r>
            <a:r>
              <a:rPr sz="3200" spc="-6" dirty="0">
                <a:latin typeface="Arial"/>
                <a:cs typeface="Arial"/>
              </a:rPr>
              <a:t>within </a:t>
            </a:r>
            <a:r>
              <a:rPr sz="3200" dirty="0">
                <a:latin typeface="Arial"/>
                <a:cs typeface="Arial"/>
              </a:rPr>
              <a:t>curly  braces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r>
              <a:rPr sz="3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4109" y="1945266"/>
            <a:ext cx="4518991" cy="449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6" y="1670646"/>
            <a:ext cx="8542020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latin typeface="Arial"/>
                <a:cs typeface="Arial"/>
              </a:rPr>
              <a:t>Use </a:t>
            </a:r>
            <a:r>
              <a:rPr sz="3200" spc="-6" dirty="0">
                <a:latin typeface="Arial"/>
                <a:cs typeface="Arial"/>
              </a:rPr>
              <a:t>the switch statement to </a:t>
            </a:r>
            <a:r>
              <a:rPr sz="3200" dirty="0">
                <a:latin typeface="Arial"/>
                <a:cs typeface="Arial"/>
              </a:rPr>
              <a:t>select one of many  blocks of code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executed.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087" y="2951935"/>
            <a:ext cx="8998712" cy="3227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66861" y="6986222"/>
            <a:ext cx="27317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8"/>
              </a:lnSpc>
            </a:pPr>
            <a:r>
              <a:rPr dirty="0">
                <a:latin typeface="Arial"/>
                <a:cs typeface="Arial"/>
              </a:rPr>
              <a:t>ming - </a:t>
            </a:r>
            <a:r>
              <a:rPr spc="-15" dirty="0">
                <a:latin typeface="Arial"/>
                <a:cs typeface="Arial"/>
              </a:rPr>
              <a:t>Timothy </a:t>
            </a:r>
            <a:r>
              <a:rPr dirty="0">
                <a:latin typeface="Arial"/>
                <a:cs typeface="Arial"/>
              </a:rPr>
              <a:t>Bryan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Marc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0930" y="656452"/>
            <a:ext cx="709803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4256958" algn="l"/>
              </a:tabLst>
            </a:pPr>
            <a:r>
              <a:rPr dirty="0"/>
              <a:t>PHP</a:t>
            </a:r>
            <a:r>
              <a:rPr spc="-59" dirty="0"/>
              <a:t> </a:t>
            </a:r>
            <a:r>
              <a:rPr spc="-6" dirty="0"/>
              <a:t>Conditional	Statements</a:t>
            </a:r>
          </a:p>
        </p:txBody>
      </p:sp>
      <p:sp>
        <p:nvSpPr>
          <p:cNvPr id="5" name="object 5"/>
          <p:cNvSpPr/>
          <p:nvPr/>
        </p:nvSpPr>
        <p:spPr>
          <a:xfrm>
            <a:off x="2349500" y="1447801"/>
            <a:ext cx="44196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941" y="650102"/>
            <a:ext cx="290385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415" dirty="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7" y="2105621"/>
            <a:ext cx="8599170" cy="2545559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274909" algn="just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dirty="0">
                <a:latin typeface="Arial"/>
                <a:cs typeface="Arial"/>
              </a:rPr>
              <a:t>An array variable is a </a:t>
            </a:r>
            <a:r>
              <a:rPr sz="3200" spc="-6" dirty="0">
                <a:latin typeface="Arial"/>
                <a:cs typeface="Arial"/>
              </a:rPr>
              <a:t>storage </a:t>
            </a:r>
            <a:r>
              <a:rPr sz="3200" dirty="0">
                <a:latin typeface="Arial"/>
                <a:cs typeface="Arial"/>
              </a:rPr>
              <a:t>area holding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number or </a:t>
            </a:r>
            <a:r>
              <a:rPr sz="3200" spc="-6" dirty="0">
                <a:latin typeface="Arial"/>
                <a:cs typeface="Arial"/>
              </a:rPr>
              <a:t>text. The </a:t>
            </a:r>
            <a:r>
              <a:rPr sz="3200" dirty="0">
                <a:latin typeface="Arial"/>
                <a:cs typeface="Arial"/>
              </a:rPr>
              <a:t>problem is, a variable will  hold only one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value.</a:t>
            </a:r>
            <a:endParaRPr sz="3200">
              <a:latin typeface="Arial"/>
              <a:cs typeface="Arial"/>
            </a:endParaRPr>
          </a:p>
          <a:p>
            <a:pPr marL="12698" marR="5079">
              <a:lnSpc>
                <a:spcPts val="3559"/>
              </a:lnSpc>
              <a:spcBef>
                <a:spcPts val="1390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dirty="0">
                <a:latin typeface="Arial"/>
                <a:cs typeface="Arial"/>
              </a:rPr>
              <a:t>An array is a special variable, which can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store  multiple </a:t>
            </a:r>
            <a:r>
              <a:rPr sz="3200" dirty="0">
                <a:latin typeface="Arial"/>
                <a:cs typeface="Arial"/>
              </a:rPr>
              <a:t>values in one single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variable.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7941" y="545922"/>
            <a:ext cx="2903855" cy="69596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41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112" y="1867497"/>
            <a:ext cx="8743950" cy="1442693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you have a list of </a:t>
            </a:r>
            <a:r>
              <a:rPr sz="3200" spc="-6" dirty="0">
                <a:latin typeface="Arial"/>
                <a:cs typeface="Arial"/>
              </a:rPr>
              <a:t>items </a:t>
            </a:r>
            <a:r>
              <a:rPr sz="3200" dirty="0">
                <a:latin typeface="Arial"/>
                <a:cs typeface="Arial"/>
              </a:rPr>
              <a:t>(a list of car names,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for  </a:t>
            </a:r>
            <a:r>
              <a:rPr sz="3200" dirty="0">
                <a:latin typeface="Arial"/>
                <a:cs typeface="Arial"/>
              </a:rPr>
              <a:t>example), </a:t>
            </a:r>
            <a:r>
              <a:rPr sz="3200" spc="-6" dirty="0">
                <a:latin typeface="Arial"/>
                <a:cs typeface="Arial"/>
              </a:rPr>
              <a:t>storing the cars </a:t>
            </a:r>
            <a:r>
              <a:rPr sz="3200" dirty="0">
                <a:latin typeface="Arial"/>
                <a:cs typeface="Arial"/>
              </a:rPr>
              <a:t>in single variables  could look like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4648" y="3974136"/>
            <a:ext cx="3543652" cy="1691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941" y="656452"/>
            <a:ext cx="290385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415" dirty="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488" y="1578102"/>
            <a:ext cx="8801735" cy="3500291"/>
          </a:xfrm>
          <a:prstGeom prst="rect">
            <a:avLst/>
          </a:prstGeom>
        </p:spPr>
        <p:txBody>
          <a:bodyPr vert="horz" wrap="square" lIns="0" tIns="154279" rIns="0" bIns="0" rtlCol="0">
            <a:spAutoFit/>
          </a:bodyPr>
          <a:lstStyle/>
          <a:p>
            <a:pPr marL="12698">
              <a:spcBef>
                <a:spcPts val="1215"/>
              </a:spcBef>
            </a:pPr>
            <a:r>
              <a:rPr sz="3200" spc="-6" dirty="0">
                <a:latin typeface="Arial"/>
                <a:cs typeface="Arial"/>
              </a:rPr>
              <a:t>In </a:t>
            </a:r>
            <a:r>
              <a:rPr sz="3200" spc="-105" dirty="0">
                <a:latin typeface="Arial"/>
                <a:cs typeface="Arial"/>
              </a:rPr>
              <a:t>PHP, </a:t>
            </a:r>
            <a:r>
              <a:rPr sz="3200" spc="-6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6" dirty="0">
                <a:latin typeface="Arial"/>
                <a:cs typeface="Arial"/>
              </a:rPr>
              <a:t>three </a:t>
            </a:r>
            <a:r>
              <a:rPr sz="3200" dirty="0">
                <a:latin typeface="Arial"/>
                <a:cs typeface="Arial"/>
              </a:rPr>
              <a:t>kind of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arrays:</a:t>
            </a:r>
            <a:endParaRPr sz="3200">
              <a:latin typeface="Arial"/>
              <a:cs typeface="Arial"/>
            </a:endParaRPr>
          </a:p>
          <a:p>
            <a:pPr marL="12698">
              <a:spcBef>
                <a:spcPts val="1115"/>
              </a:spcBef>
            </a:pPr>
            <a:r>
              <a:rPr sz="3200"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b="1" spc="-6" dirty="0">
                <a:solidFill>
                  <a:srgbClr val="800000"/>
                </a:solidFill>
                <a:latin typeface="Arial"/>
                <a:cs typeface="Arial"/>
              </a:rPr>
              <a:t>Numeric </a:t>
            </a:r>
            <a:r>
              <a:rPr sz="3200" b="1" dirty="0">
                <a:solidFill>
                  <a:srgbClr val="800000"/>
                </a:solidFill>
                <a:latin typeface="Arial"/>
                <a:cs typeface="Arial"/>
              </a:rPr>
              <a:t>array </a:t>
            </a:r>
            <a:r>
              <a:rPr sz="3200" dirty="0">
                <a:latin typeface="Arial"/>
                <a:cs typeface="Arial"/>
              </a:rPr>
              <a:t>- An array </a:t>
            </a:r>
            <a:r>
              <a:rPr sz="3200" spc="-6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a numeric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index</a:t>
            </a:r>
            <a:endParaRPr sz="3200">
              <a:latin typeface="Arial"/>
              <a:cs typeface="Arial"/>
            </a:endParaRPr>
          </a:p>
          <a:p>
            <a:pPr marL="336493" marR="471091" indent="-323796">
              <a:lnSpc>
                <a:spcPts val="3559"/>
              </a:lnSpc>
              <a:spcBef>
                <a:spcPts val="1469"/>
              </a:spcBef>
            </a:pPr>
            <a:r>
              <a:rPr sz="3200"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b="1" spc="-6" dirty="0">
                <a:solidFill>
                  <a:srgbClr val="800000"/>
                </a:solidFill>
                <a:latin typeface="Arial"/>
                <a:cs typeface="Arial"/>
              </a:rPr>
              <a:t>Associative </a:t>
            </a:r>
            <a:r>
              <a:rPr sz="3200" b="1" dirty="0">
                <a:solidFill>
                  <a:srgbClr val="800000"/>
                </a:solidFill>
                <a:latin typeface="Arial"/>
                <a:cs typeface="Arial"/>
              </a:rPr>
              <a:t>array </a:t>
            </a:r>
            <a:r>
              <a:rPr sz="3200" dirty="0">
                <a:latin typeface="Arial"/>
                <a:cs typeface="Arial"/>
              </a:rPr>
              <a:t>- An array where each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ID  </a:t>
            </a:r>
            <a:r>
              <a:rPr sz="3200" dirty="0">
                <a:latin typeface="Arial"/>
                <a:cs typeface="Arial"/>
              </a:rPr>
              <a:t>key is </a:t>
            </a:r>
            <a:r>
              <a:rPr sz="3200" spc="-6" dirty="0">
                <a:latin typeface="Arial"/>
                <a:cs typeface="Arial"/>
              </a:rPr>
              <a:t>associated with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  <a:p>
            <a:pPr marL="336493" marR="163802" indent="-323796">
              <a:lnSpc>
                <a:spcPts val="3559"/>
              </a:lnSpc>
              <a:spcBef>
                <a:spcPts val="1390"/>
              </a:spcBef>
            </a:pPr>
            <a:r>
              <a:rPr sz="3200"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b="1" spc="-6" dirty="0">
                <a:solidFill>
                  <a:srgbClr val="800000"/>
                </a:solidFill>
                <a:latin typeface="Arial"/>
                <a:cs typeface="Arial"/>
              </a:rPr>
              <a:t>Multidimensional </a:t>
            </a:r>
            <a:r>
              <a:rPr sz="3200" b="1" dirty="0">
                <a:solidFill>
                  <a:srgbClr val="800000"/>
                </a:solidFill>
                <a:latin typeface="Arial"/>
                <a:cs typeface="Arial"/>
              </a:rPr>
              <a:t>array </a:t>
            </a:r>
            <a:r>
              <a:rPr sz="3200" dirty="0">
                <a:latin typeface="Arial"/>
                <a:cs typeface="Arial"/>
              </a:rPr>
              <a:t>- An array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containing  </a:t>
            </a:r>
            <a:r>
              <a:rPr sz="3200" dirty="0">
                <a:latin typeface="Arial"/>
                <a:cs typeface="Arial"/>
              </a:rPr>
              <a:t>one or more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arrays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399" y="461473"/>
            <a:ext cx="828348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0316">
              <a:spcBef>
                <a:spcPts val="100"/>
              </a:spcBef>
            </a:pPr>
            <a:r>
              <a:rPr dirty="0"/>
              <a:t>PHP</a:t>
            </a:r>
            <a:r>
              <a:rPr spc="-130" dirty="0"/>
              <a:t> </a:t>
            </a:r>
            <a:r>
              <a:rPr spc="-6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8" y="1832102"/>
            <a:ext cx="8157845" cy="4076065"/>
          </a:xfrm>
          <a:prstGeom prst="rect">
            <a:avLst/>
          </a:prstGeom>
        </p:spPr>
        <p:txBody>
          <a:bodyPr vert="horz" wrap="square" lIns="0" tIns="154279" rIns="0" bIns="0" rtlCol="0">
            <a:spAutoFit/>
          </a:bodyPr>
          <a:lstStyle/>
          <a:p>
            <a:pPr marL="12698">
              <a:spcBef>
                <a:spcPts val="1215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dirty="0">
                <a:latin typeface="Arial"/>
                <a:cs typeface="Arial"/>
              </a:rPr>
              <a:t>PHP is a server-side </a:t>
            </a:r>
            <a:r>
              <a:rPr sz="3200" spc="-6" dirty="0">
                <a:latin typeface="Arial"/>
                <a:cs typeface="Arial"/>
              </a:rPr>
              <a:t>scripting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language</a:t>
            </a:r>
            <a:endParaRPr sz="3200">
              <a:latin typeface="Arial"/>
              <a:cs typeface="Arial"/>
            </a:endParaRPr>
          </a:p>
          <a:p>
            <a:pPr marL="12698">
              <a:spcBef>
                <a:spcPts val="1115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dirty="0">
                <a:latin typeface="Arial"/>
                <a:cs typeface="Arial"/>
              </a:rPr>
              <a:t>PHP </a:t>
            </a:r>
            <a:r>
              <a:rPr sz="3200" spc="-6" dirty="0">
                <a:latin typeface="Arial"/>
                <a:cs typeface="Arial"/>
              </a:rPr>
              <a:t>scripts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6" dirty="0">
                <a:latin typeface="Arial"/>
                <a:cs typeface="Arial"/>
              </a:rPr>
              <a:t>executed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6" dirty="0">
                <a:latin typeface="Arial"/>
                <a:cs typeface="Arial"/>
              </a:rPr>
              <a:t>the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server</a:t>
            </a:r>
            <a:endParaRPr sz="3200">
              <a:latin typeface="Arial"/>
              <a:cs typeface="Arial"/>
            </a:endParaRPr>
          </a:p>
          <a:p>
            <a:pPr marL="12698" marR="5079">
              <a:lnSpc>
                <a:spcPts val="3559"/>
              </a:lnSpc>
              <a:spcBef>
                <a:spcPts val="1469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dirty="0">
                <a:latin typeface="Arial"/>
                <a:cs typeface="Arial"/>
              </a:rPr>
              <a:t>PHP </a:t>
            </a:r>
            <a:r>
              <a:rPr sz="3200" spc="-6" dirty="0">
                <a:latin typeface="Arial"/>
                <a:cs typeface="Arial"/>
              </a:rPr>
              <a:t>supports </a:t>
            </a:r>
            <a:r>
              <a:rPr sz="3200" dirty="0">
                <a:latin typeface="Arial"/>
                <a:cs typeface="Arial"/>
              </a:rPr>
              <a:t>many </a:t>
            </a:r>
            <a:r>
              <a:rPr sz="3200" spc="-6" dirty="0">
                <a:latin typeface="Arial"/>
                <a:cs typeface="Arial"/>
              </a:rPr>
              <a:t>databases (MySQL,  Informix, Oracle, </a:t>
            </a:r>
            <a:r>
              <a:rPr sz="3200" dirty="0">
                <a:latin typeface="Arial"/>
                <a:cs typeface="Arial"/>
              </a:rPr>
              <a:t>Sybase, Solid, </a:t>
            </a:r>
            <a:r>
              <a:rPr sz="3200" spc="-6" dirty="0">
                <a:latin typeface="Arial"/>
                <a:cs typeface="Arial"/>
              </a:rPr>
              <a:t>PostgreSQL,  Generic ODBC,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etc.)</a:t>
            </a:r>
            <a:endParaRPr sz="3200">
              <a:latin typeface="Arial"/>
              <a:cs typeface="Arial"/>
            </a:endParaRPr>
          </a:p>
          <a:p>
            <a:pPr marL="12698">
              <a:spcBef>
                <a:spcPts val="1034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dirty="0">
                <a:latin typeface="Arial"/>
                <a:cs typeface="Arial"/>
              </a:rPr>
              <a:t>PHP is open source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  <a:p>
            <a:pPr marL="12698">
              <a:spcBef>
                <a:spcPts val="1115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dirty="0">
                <a:latin typeface="Arial"/>
                <a:cs typeface="Arial"/>
              </a:rPr>
              <a:t>PHP is </a:t>
            </a:r>
            <a:r>
              <a:rPr sz="3200" spc="-6" dirty="0">
                <a:latin typeface="Arial"/>
                <a:cs typeface="Arial"/>
              </a:rPr>
              <a:t>free to </a:t>
            </a:r>
            <a:r>
              <a:rPr sz="3200" dirty="0">
                <a:latin typeface="Arial"/>
                <a:cs typeface="Arial"/>
              </a:rPr>
              <a:t>download and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201" y="656452"/>
            <a:ext cx="513969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Numeric</a:t>
            </a:r>
            <a:r>
              <a:rPr spc="-420" dirty="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7" y="2705697"/>
            <a:ext cx="8846820" cy="2083894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dirty="0">
                <a:latin typeface="Arial"/>
                <a:cs typeface="Arial"/>
              </a:rPr>
              <a:t>A numeric array </a:t>
            </a:r>
            <a:r>
              <a:rPr sz="3200" spc="-6" dirty="0">
                <a:latin typeface="Arial"/>
                <a:cs typeface="Arial"/>
              </a:rPr>
              <a:t>stores </a:t>
            </a:r>
            <a:r>
              <a:rPr sz="3200" dirty="0">
                <a:latin typeface="Arial"/>
                <a:cs typeface="Arial"/>
              </a:rPr>
              <a:t>each array element</a:t>
            </a:r>
            <a:r>
              <a:rPr sz="3200" spc="-439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with  </a:t>
            </a:r>
            <a:r>
              <a:rPr sz="3200" dirty="0">
                <a:latin typeface="Arial"/>
                <a:cs typeface="Arial"/>
              </a:rPr>
              <a:t>a numeric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index.</a:t>
            </a:r>
            <a:endParaRPr sz="3200">
              <a:latin typeface="Arial"/>
              <a:cs typeface="Arial"/>
            </a:endParaRPr>
          </a:p>
          <a:p>
            <a:pPr marL="12698" marR="711715">
              <a:lnSpc>
                <a:spcPts val="3559"/>
              </a:lnSpc>
              <a:spcBef>
                <a:spcPts val="1394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6" dirty="0">
                <a:latin typeface="Arial"/>
                <a:cs typeface="Arial"/>
              </a:rPr>
              <a:t>two methods to create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numeric  </a:t>
            </a:r>
            <a:r>
              <a:rPr sz="3200" spc="-40" dirty="0">
                <a:latin typeface="Arial"/>
                <a:cs typeface="Arial"/>
              </a:rPr>
              <a:t>array.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201" y="650102"/>
            <a:ext cx="513969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Numeric</a:t>
            </a:r>
            <a:r>
              <a:rPr spc="-420" dirty="0"/>
              <a:t> </a:t>
            </a:r>
            <a:r>
              <a:rPr dirty="0"/>
              <a:t>Arrays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8" y="1729384"/>
            <a:ext cx="9039860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In the following </a:t>
            </a:r>
            <a:r>
              <a:rPr sz="3200" dirty="0">
                <a:latin typeface="Arial"/>
                <a:cs typeface="Arial"/>
              </a:rPr>
              <a:t>example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index is </a:t>
            </a:r>
            <a:r>
              <a:rPr sz="3200" spc="-6" dirty="0">
                <a:latin typeface="Arial"/>
                <a:cs typeface="Arial"/>
              </a:rPr>
              <a:t>automatically  </a:t>
            </a:r>
            <a:r>
              <a:rPr sz="3200" dirty="0">
                <a:latin typeface="Arial"/>
                <a:cs typeface="Arial"/>
              </a:rPr>
              <a:t>assigned </a:t>
            </a:r>
            <a:r>
              <a:rPr sz="3200" spc="-6" dirty="0">
                <a:latin typeface="Arial"/>
                <a:cs typeface="Arial"/>
              </a:rPr>
              <a:t>(the </a:t>
            </a:r>
            <a:r>
              <a:rPr sz="3200" dirty="0">
                <a:latin typeface="Arial"/>
                <a:cs typeface="Arial"/>
              </a:rPr>
              <a:t>index </a:t>
            </a:r>
            <a:r>
              <a:rPr sz="3200" spc="-6" dirty="0">
                <a:latin typeface="Arial"/>
                <a:cs typeface="Arial"/>
              </a:rPr>
              <a:t>starts </a:t>
            </a:r>
            <a:r>
              <a:rPr sz="3200" dirty="0">
                <a:latin typeface="Arial"/>
                <a:cs typeface="Arial"/>
              </a:rPr>
              <a:t>at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37" y="3987558"/>
            <a:ext cx="8068945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In the following </a:t>
            </a:r>
            <a:r>
              <a:rPr sz="3200" dirty="0">
                <a:latin typeface="Arial"/>
                <a:cs typeface="Arial"/>
              </a:rPr>
              <a:t>example we assign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index  manually: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898" y="2920114"/>
            <a:ext cx="8433401" cy="92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500" y="4787901"/>
            <a:ext cx="4229100" cy="222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201" y="656452"/>
            <a:ext cx="513969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Numeric</a:t>
            </a:r>
            <a:r>
              <a:rPr spc="-420" dirty="0"/>
              <a:t> </a:t>
            </a:r>
            <a:r>
              <a:rPr dirty="0"/>
              <a:t>Arrays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6412" y="1662709"/>
            <a:ext cx="8746490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In the following </a:t>
            </a:r>
            <a:r>
              <a:rPr sz="3200" dirty="0">
                <a:latin typeface="Arial"/>
                <a:cs typeface="Arial"/>
              </a:rPr>
              <a:t>example you access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variable  values by </a:t>
            </a:r>
            <a:r>
              <a:rPr sz="3200" spc="-6" dirty="0">
                <a:latin typeface="Arial"/>
                <a:cs typeface="Arial"/>
              </a:rPr>
              <a:t>referring to the </a:t>
            </a:r>
            <a:r>
              <a:rPr sz="3200" dirty="0">
                <a:latin typeface="Arial"/>
                <a:cs typeface="Arial"/>
              </a:rPr>
              <a:t>array name and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index: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414" y="5275795"/>
            <a:ext cx="4973955" cy="51308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code above will</a:t>
            </a:r>
            <a:r>
              <a:rPr sz="3200" spc="-59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output: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0594" y="2897686"/>
            <a:ext cx="7963705" cy="2238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5704" y="6013008"/>
            <a:ext cx="4921395" cy="69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633" y="650102"/>
            <a:ext cx="585470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Associative</a:t>
            </a:r>
            <a:r>
              <a:rPr spc="-620" dirty="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8" y="1957985"/>
            <a:ext cx="9029065" cy="3648425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1368830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6" dirty="0">
                <a:latin typeface="Arial"/>
                <a:cs typeface="Arial"/>
              </a:rPr>
              <a:t>associative </a:t>
            </a:r>
            <a:r>
              <a:rPr sz="3200" spc="-40" dirty="0">
                <a:latin typeface="Arial"/>
                <a:cs typeface="Arial"/>
              </a:rPr>
              <a:t>array, </a:t>
            </a:r>
            <a:r>
              <a:rPr sz="3200" dirty="0">
                <a:latin typeface="Arial"/>
                <a:cs typeface="Arial"/>
              </a:rPr>
              <a:t>each </a:t>
            </a:r>
            <a:r>
              <a:rPr sz="3200" spc="-6" dirty="0">
                <a:latin typeface="Arial"/>
                <a:cs typeface="Arial"/>
              </a:rPr>
              <a:t>ID </a:t>
            </a:r>
            <a:r>
              <a:rPr sz="3200" dirty="0">
                <a:latin typeface="Arial"/>
                <a:cs typeface="Arial"/>
              </a:rPr>
              <a:t>key is  </a:t>
            </a:r>
            <a:r>
              <a:rPr sz="3200" spc="-6" dirty="0">
                <a:latin typeface="Arial"/>
                <a:cs typeface="Arial"/>
              </a:rPr>
              <a:t>associated with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value.</a:t>
            </a:r>
            <a:endParaRPr sz="3200">
              <a:latin typeface="Arial"/>
              <a:cs typeface="Arial"/>
            </a:endParaRPr>
          </a:p>
          <a:p>
            <a:pPr marL="12698" marR="5079" algn="just">
              <a:lnSpc>
                <a:spcPts val="3559"/>
              </a:lnSpc>
              <a:spcBef>
                <a:spcPts val="1394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When storing data </a:t>
            </a:r>
            <a:r>
              <a:rPr sz="3200" dirty="0">
                <a:latin typeface="Arial"/>
                <a:cs typeface="Arial"/>
              </a:rPr>
              <a:t>about </a:t>
            </a:r>
            <a:r>
              <a:rPr sz="3200" spc="-6" dirty="0">
                <a:latin typeface="Arial"/>
                <a:cs typeface="Arial"/>
              </a:rPr>
              <a:t>specific </a:t>
            </a:r>
            <a:r>
              <a:rPr sz="3200" dirty="0">
                <a:latin typeface="Arial"/>
                <a:cs typeface="Arial"/>
              </a:rPr>
              <a:t>named values,  a numerical array is not always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best way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do  </a:t>
            </a:r>
            <a:r>
              <a:rPr sz="3200" spc="-6" dirty="0"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  <a:p>
            <a:pPr marL="12698" marR="344746">
              <a:lnSpc>
                <a:spcPts val="3559"/>
              </a:lnSpc>
              <a:spcBef>
                <a:spcPts val="1385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With associative </a:t>
            </a:r>
            <a:r>
              <a:rPr sz="3200" dirty="0">
                <a:latin typeface="Arial"/>
                <a:cs typeface="Arial"/>
              </a:rPr>
              <a:t>arrays we can use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values  as keys and assign values 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633" y="650102"/>
            <a:ext cx="585470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Associative</a:t>
            </a:r>
            <a:r>
              <a:rPr spc="-620" dirty="0"/>
              <a:t> </a:t>
            </a:r>
            <a:r>
              <a:rPr dirty="0"/>
              <a:t>Arrays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7" y="1496021"/>
            <a:ext cx="8949690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In this </a:t>
            </a:r>
            <a:r>
              <a:rPr sz="3200" dirty="0">
                <a:latin typeface="Arial"/>
                <a:cs typeface="Arial"/>
              </a:rPr>
              <a:t>example we use an array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assign ages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to  the </a:t>
            </a:r>
            <a:r>
              <a:rPr sz="3200" spc="-10" dirty="0">
                <a:latin typeface="Arial"/>
                <a:cs typeface="Arial"/>
              </a:rPr>
              <a:t>different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38" y="3754196"/>
            <a:ext cx="8655685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This </a:t>
            </a:r>
            <a:r>
              <a:rPr sz="3200" dirty="0">
                <a:latin typeface="Arial"/>
                <a:cs typeface="Arial"/>
              </a:rPr>
              <a:t>example is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same as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one above,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but  shows a </a:t>
            </a:r>
            <a:r>
              <a:rPr sz="3200" spc="-10" dirty="0">
                <a:latin typeface="Arial"/>
                <a:cs typeface="Arial"/>
              </a:rPr>
              <a:t>different </a:t>
            </a:r>
            <a:r>
              <a:rPr sz="3200" dirty="0">
                <a:latin typeface="Arial"/>
                <a:cs typeface="Arial"/>
              </a:rPr>
              <a:t>way of </a:t>
            </a:r>
            <a:r>
              <a:rPr sz="3200" spc="-6" dirty="0">
                <a:latin typeface="Arial"/>
                <a:cs typeface="Arial"/>
              </a:rPr>
              <a:t>creating the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array: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955" y="2772008"/>
            <a:ext cx="8616844" cy="767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007" y="4956218"/>
            <a:ext cx="4746093" cy="1542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633" y="656452"/>
            <a:ext cx="585470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Associative</a:t>
            </a:r>
            <a:r>
              <a:rPr spc="-620" dirty="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05329" y="1609999"/>
            <a:ext cx="8743472" cy="4946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411" y="656452"/>
            <a:ext cx="72212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Multidimensional</a:t>
            </a:r>
            <a:r>
              <a:rPr spc="-350" dirty="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8" y="3086697"/>
            <a:ext cx="8625205" cy="2381411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" dirty="0">
                <a:latin typeface="Arial"/>
                <a:cs typeface="Arial"/>
              </a:rPr>
              <a:t>multidimensional </a:t>
            </a:r>
            <a:r>
              <a:rPr sz="3200" spc="-40" dirty="0">
                <a:latin typeface="Arial"/>
                <a:cs typeface="Arial"/>
              </a:rPr>
              <a:t>array, </a:t>
            </a:r>
            <a:r>
              <a:rPr sz="3200" dirty="0">
                <a:latin typeface="Arial"/>
                <a:cs typeface="Arial"/>
              </a:rPr>
              <a:t>each element in </a:t>
            </a:r>
            <a:r>
              <a:rPr sz="3200" spc="-6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main array can also be an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array.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12698" marR="493312">
              <a:lnSpc>
                <a:spcPts val="3559"/>
              </a:lnSpc>
            </a:pPr>
            <a:r>
              <a:rPr sz="3200" dirty="0">
                <a:latin typeface="Arial"/>
                <a:cs typeface="Arial"/>
              </a:rPr>
              <a:t>And each element in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sub-array can be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  </a:t>
            </a:r>
            <a:r>
              <a:rPr sz="3200" spc="-40" dirty="0">
                <a:latin typeface="Arial"/>
                <a:cs typeface="Arial"/>
              </a:rPr>
              <a:t>array, </a:t>
            </a:r>
            <a:r>
              <a:rPr sz="3200" dirty="0">
                <a:latin typeface="Arial"/>
                <a:cs typeface="Arial"/>
              </a:rPr>
              <a:t>and so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411" y="650102"/>
            <a:ext cx="72212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Multidimensional</a:t>
            </a:r>
            <a:r>
              <a:rPr spc="-350" dirty="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546100" y="1435101"/>
            <a:ext cx="8712200" cy="576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411" y="650102"/>
            <a:ext cx="72212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Multidimensional</a:t>
            </a:r>
            <a:r>
              <a:rPr spc="-350" dirty="0"/>
              <a:t> </a:t>
            </a:r>
            <a:r>
              <a:rPr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723449" y="1574351"/>
            <a:ext cx="6540951" cy="5546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411" y="656452"/>
            <a:ext cx="72212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Multidimensional</a:t>
            </a:r>
            <a:r>
              <a:rPr spc="-350" dirty="0"/>
              <a:t> </a:t>
            </a:r>
            <a:r>
              <a:rPr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876653" y="1817219"/>
            <a:ext cx="8191147" cy="3757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399" y="461473"/>
            <a:ext cx="828348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0316">
              <a:spcBef>
                <a:spcPts val="100"/>
              </a:spcBef>
            </a:pPr>
            <a:r>
              <a:rPr dirty="0"/>
              <a:t>PHP</a:t>
            </a:r>
            <a:r>
              <a:rPr spc="-130" dirty="0"/>
              <a:t> </a:t>
            </a:r>
            <a:r>
              <a:rPr spc="-6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69900" y="2019300"/>
            <a:ext cx="91059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496" y="650102"/>
            <a:ext cx="284226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7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06399" y="1212730"/>
            <a:ext cx="8283480" cy="2383605"/>
          </a:xfrm>
          <a:prstGeom prst="rect">
            <a:avLst/>
          </a:prstGeom>
        </p:spPr>
        <p:txBody>
          <a:bodyPr vert="horz" wrap="square" lIns="0" tIns="353953" rIns="0" bIns="0" rtlCol="0">
            <a:spAutoFit/>
          </a:bodyPr>
          <a:lstStyle/>
          <a:p>
            <a:pPr marR="5079">
              <a:lnSpc>
                <a:spcPts val="3559"/>
              </a:lnSpc>
              <a:spcBef>
                <a:spcPts val="449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spc="-6" dirty="0"/>
              <a:t>Often </a:t>
            </a:r>
            <a:r>
              <a:rPr dirty="0"/>
              <a:t>when you </a:t>
            </a:r>
            <a:r>
              <a:rPr spc="-6" dirty="0"/>
              <a:t>write </a:t>
            </a:r>
            <a:r>
              <a:rPr dirty="0"/>
              <a:t>code, you want </a:t>
            </a:r>
            <a:r>
              <a:rPr spc="-6" dirty="0"/>
              <a:t>the </a:t>
            </a:r>
            <a:r>
              <a:rPr dirty="0"/>
              <a:t>same  block of code </a:t>
            </a:r>
            <a:r>
              <a:rPr spc="-6" dirty="0"/>
              <a:t>to </a:t>
            </a:r>
            <a:r>
              <a:rPr dirty="0"/>
              <a:t>run over and over again in a </a:t>
            </a:r>
            <a:r>
              <a:rPr spc="-45" dirty="0"/>
              <a:t>row.  </a:t>
            </a:r>
            <a:r>
              <a:rPr spc="-6" dirty="0"/>
              <a:t>Instead </a:t>
            </a:r>
            <a:r>
              <a:rPr dirty="0"/>
              <a:t>of adding several almost equal lines in a  script we can use loops </a:t>
            </a:r>
            <a:r>
              <a:rPr spc="-6" dirty="0"/>
              <a:t>to perform </a:t>
            </a:r>
            <a:r>
              <a:rPr dirty="0"/>
              <a:t>a </a:t>
            </a:r>
            <a:r>
              <a:rPr spc="-6" dirty="0"/>
              <a:t>task </a:t>
            </a:r>
            <a:r>
              <a:rPr dirty="0"/>
              <a:t>like</a:t>
            </a:r>
            <a:r>
              <a:rPr spc="-40" dirty="0"/>
              <a:t> </a:t>
            </a:r>
            <a:r>
              <a:rPr spc="-6" dirty="0"/>
              <a:t>this.</a:t>
            </a:r>
          </a:p>
          <a:p>
            <a:pPr marR="1851348">
              <a:lnSpc>
                <a:spcPts val="3559"/>
              </a:lnSpc>
              <a:spcBef>
                <a:spcPts val="1385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spc="-6" dirty="0"/>
              <a:t>In </a:t>
            </a:r>
            <a:r>
              <a:rPr spc="-105" dirty="0"/>
              <a:t>PHP, </a:t>
            </a:r>
            <a:r>
              <a:rPr dirty="0"/>
              <a:t>we have </a:t>
            </a:r>
            <a:r>
              <a:rPr spc="-6" dirty="0"/>
              <a:t>the following </a:t>
            </a:r>
            <a:r>
              <a:rPr dirty="0"/>
              <a:t>looping  </a:t>
            </a:r>
            <a:r>
              <a:rPr spc="-6" dirty="0"/>
              <a:t>statements: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496" y="650102"/>
            <a:ext cx="284226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7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06399" y="1212730"/>
            <a:ext cx="8283480" cy="3204343"/>
          </a:xfrm>
          <a:prstGeom prst="rect">
            <a:avLst/>
          </a:prstGeom>
        </p:spPr>
        <p:txBody>
          <a:bodyPr vert="horz" wrap="square" lIns="0" tIns="353953" rIns="0" bIns="0" rtlCol="0">
            <a:spAutoFit/>
          </a:bodyPr>
          <a:lstStyle/>
          <a:p>
            <a:pPr marR="659654">
              <a:lnSpc>
                <a:spcPts val="3559"/>
              </a:lnSpc>
              <a:spcBef>
                <a:spcPts val="449"/>
              </a:spcBef>
            </a:pPr>
            <a:r>
              <a:rPr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pc="-6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dirty="0"/>
              <a:t>- loops </a:t>
            </a:r>
            <a:r>
              <a:rPr spc="-6" dirty="0"/>
              <a:t>through </a:t>
            </a:r>
            <a:r>
              <a:rPr dirty="0"/>
              <a:t>a block of code while</a:t>
            </a:r>
            <a:r>
              <a:rPr spc="-75" dirty="0"/>
              <a:t> </a:t>
            </a:r>
            <a:r>
              <a:rPr dirty="0"/>
              <a:t>a  </a:t>
            </a:r>
            <a:r>
              <a:rPr spc="-6" dirty="0"/>
              <a:t>specified condition </a:t>
            </a:r>
            <a:r>
              <a:rPr dirty="0"/>
              <a:t>is </a:t>
            </a:r>
            <a:r>
              <a:rPr spc="-6" dirty="0"/>
              <a:t>true</a:t>
            </a:r>
          </a:p>
          <a:p>
            <a:pPr marR="95233">
              <a:lnSpc>
                <a:spcPts val="3559"/>
              </a:lnSpc>
              <a:spcBef>
                <a:spcPts val="1394"/>
              </a:spcBef>
            </a:pPr>
            <a:r>
              <a:rPr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pc="-6" dirty="0">
                <a:solidFill>
                  <a:srgbClr val="0000FF"/>
                </a:solidFill>
                <a:latin typeface="Arial"/>
                <a:cs typeface="Arial"/>
              </a:rPr>
              <a:t>do...while </a:t>
            </a:r>
            <a:r>
              <a:rPr dirty="0"/>
              <a:t>- loops </a:t>
            </a:r>
            <a:r>
              <a:rPr spc="-6" dirty="0"/>
              <a:t>through </a:t>
            </a:r>
            <a:r>
              <a:rPr dirty="0"/>
              <a:t>a block of code once,  and </a:t>
            </a:r>
            <a:r>
              <a:rPr spc="-6" dirty="0"/>
              <a:t>then repeats the </a:t>
            </a:r>
            <a:r>
              <a:rPr dirty="0"/>
              <a:t>loop as long as a </a:t>
            </a:r>
            <a:r>
              <a:rPr spc="-6" dirty="0"/>
              <a:t>specified  condition </a:t>
            </a:r>
            <a:r>
              <a:rPr dirty="0"/>
              <a:t>is</a:t>
            </a:r>
            <a:r>
              <a:rPr spc="-6" dirty="0"/>
              <a:t> true</a:t>
            </a:r>
          </a:p>
          <a:p>
            <a:pPr marR="456488">
              <a:lnSpc>
                <a:spcPts val="3559"/>
              </a:lnSpc>
              <a:spcBef>
                <a:spcPts val="1385"/>
              </a:spcBef>
            </a:pPr>
            <a:r>
              <a:rPr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pc="-6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dirty="0"/>
              <a:t>- loops </a:t>
            </a:r>
            <a:r>
              <a:rPr spc="-6" dirty="0"/>
              <a:t>through </a:t>
            </a:r>
            <a:r>
              <a:rPr dirty="0"/>
              <a:t>a block of code a </a:t>
            </a:r>
            <a:r>
              <a:rPr spc="-6" dirty="0"/>
              <a:t>specified  </a:t>
            </a:r>
            <a:r>
              <a:rPr dirty="0"/>
              <a:t>number of</a:t>
            </a:r>
            <a:r>
              <a:rPr spc="-15" dirty="0"/>
              <a:t> </a:t>
            </a:r>
            <a:r>
              <a:rPr spc="-6" dirty="0"/>
              <a:t>times</a:t>
            </a:r>
          </a:p>
          <a:p>
            <a:pPr marR="5079">
              <a:lnSpc>
                <a:spcPts val="3559"/>
              </a:lnSpc>
              <a:spcBef>
                <a:spcPts val="1394"/>
              </a:spcBef>
            </a:pPr>
            <a:r>
              <a:rPr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pc="-6" dirty="0">
                <a:solidFill>
                  <a:srgbClr val="0000FF"/>
                </a:solidFill>
                <a:latin typeface="Arial"/>
                <a:cs typeface="Arial"/>
              </a:rPr>
              <a:t>foreach </a:t>
            </a:r>
            <a:r>
              <a:rPr dirty="0"/>
              <a:t>- loops </a:t>
            </a:r>
            <a:r>
              <a:rPr spc="-6" dirty="0"/>
              <a:t>through </a:t>
            </a:r>
            <a:r>
              <a:rPr dirty="0"/>
              <a:t>a block of code </a:t>
            </a:r>
            <a:r>
              <a:rPr spc="-6" dirty="0"/>
              <a:t>for </a:t>
            </a:r>
            <a:r>
              <a:rPr dirty="0"/>
              <a:t>each  element in an</a:t>
            </a:r>
            <a:r>
              <a:rPr spc="-15" dirty="0"/>
              <a:t> </a:t>
            </a:r>
            <a:r>
              <a:rPr dirty="0"/>
              <a:t>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560" y="650102"/>
            <a:ext cx="473646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Loops -</a:t>
            </a:r>
            <a:r>
              <a:rPr spc="-170" dirty="0"/>
              <a:t> </a:t>
            </a:r>
            <a:r>
              <a:rPr spc="-6" dirty="0"/>
              <a:t>While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9438" y="1692871"/>
            <a:ext cx="8610600" cy="4661522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while loop </a:t>
            </a:r>
            <a:r>
              <a:rPr sz="3200" spc="-6" dirty="0">
                <a:latin typeface="Arial"/>
                <a:cs typeface="Arial"/>
              </a:rPr>
              <a:t>executes </a:t>
            </a:r>
            <a:r>
              <a:rPr sz="3200" dirty="0">
                <a:latin typeface="Arial"/>
                <a:cs typeface="Arial"/>
              </a:rPr>
              <a:t>a block of code while</a:t>
            </a:r>
            <a:r>
              <a:rPr sz="3200" spc="-5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6" dirty="0">
                <a:latin typeface="Arial"/>
                <a:cs typeface="Arial"/>
              </a:rPr>
              <a:t>condition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6" dirty="0">
                <a:latin typeface="Arial"/>
                <a:cs typeface="Arial"/>
              </a:rPr>
              <a:t>true. The </a:t>
            </a:r>
            <a:r>
              <a:rPr sz="3200" dirty="0">
                <a:latin typeface="Arial"/>
                <a:cs typeface="Arial"/>
              </a:rPr>
              <a:t>example below </a:t>
            </a:r>
            <a:r>
              <a:rPr sz="3200" spc="-6" dirty="0">
                <a:latin typeface="Arial"/>
                <a:cs typeface="Arial"/>
              </a:rPr>
              <a:t>defines </a:t>
            </a:r>
            <a:r>
              <a:rPr sz="3200" dirty="0">
                <a:latin typeface="Arial"/>
                <a:cs typeface="Arial"/>
              </a:rPr>
              <a:t>a  loop </a:t>
            </a:r>
            <a:r>
              <a:rPr sz="3200" spc="-6" dirty="0">
                <a:latin typeface="Arial"/>
                <a:cs typeface="Arial"/>
              </a:rPr>
              <a:t>that starts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marL="12698">
              <a:lnSpc>
                <a:spcPts val="3334"/>
              </a:lnSpc>
            </a:pPr>
            <a:r>
              <a:rPr sz="3200" dirty="0">
                <a:latin typeface="Arial"/>
                <a:cs typeface="Arial"/>
              </a:rPr>
              <a:t>i=1.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loop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will</a:t>
            </a:r>
            <a:endParaRPr sz="3200">
              <a:latin typeface="Arial"/>
              <a:cs typeface="Arial"/>
            </a:endParaRPr>
          </a:p>
          <a:p>
            <a:pPr marL="12698" marR="5199774">
              <a:lnSpc>
                <a:spcPts val="3559"/>
              </a:lnSpc>
              <a:spcBef>
                <a:spcPts val="210"/>
              </a:spcBef>
            </a:pPr>
            <a:r>
              <a:rPr sz="3200" spc="-6" dirty="0">
                <a:latin typeface="Arial"/>
                <a:cs typeface="Arial"/>
              </a:rPr>
              <a:t>continue to </a:t>
            </a:r>
            <a:r>
              <a:rPr sz="3200" dirty="0">
                <a:latin typeface="Arial"/>
                <a:cs typeface="Arial"/>
              </a:rPr>
              <a:t>run as  long as i is less  </a:t>
            </a:r>
            <a:r>
              <a:rPr sz="3200" spc="-6" dirty="0">
                <a:latin typeface="Arial"/>
                <a:cs typeface="Arial"/>
              </a:rPr>
              <a:t>than, </a:t>
            </a:r>
            <a:r>
              <a:rPr sz="3200" dirty="0">
                <a:latin typeface="Arial"/>
                <a:cs typeface="Arial"/>
              </a:rPr>
              <a:t>or equal 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5.  i will increase by 1  each </a:t>
            </a:r>
            <a:r>
              <a:rPr sz="3200" spc="-6" dirty="0">
                <a:latin typeface="Arial"/>
                <a:cs typeface="Arial"/>
              </a:rPr>
              <a:t>time the </a:t>
            </a:r>
            <a:r>
              <a:rPr sz="3200" dirty="0">
                <a:latin typeface="Arial"/>
                <a:cs typeface="Arial"/>
              </a:rPr>
              <a:t>loop  runs: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03700" y="2971800"/>
            <a:ext cx="5270500" cy="402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560" y="650102"/>
            <a:ext cx="473646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Loops -</a:t>
            </a:r>
            <a:r>
              <a:rPr spc="-170" dirty="0"/>
              <a:t> </a:t>
            </a:r>
            <a:r>
              <a:rPr spc="-6" dirty="0"/>
              <a:t>While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04206" y="2369763"/>
            <a:ext cx="3550595" cy="3122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929" y="656452"/>
            <a:ext cx="635190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3450009" algn="l"/>
                <a:tab pos="4319178" algn="l"/>
              </a:tabLst>
            </a:pPr>
            <a:r>
              <a:rPr dirty="0"/>
              <a:t>PHP</a:t>
            </a:r>
            <a:r>
              <a:rPr spc="-80" dirty="0"/>
              <a:t> </a:t>
            </a:r>
            <a:r>
              <a:rPr dirty="0"/>
              <a:t>Loops</a:t>
            </a:r>
            <a:r>
              <a:rPr spc="-6" dirty="0"/>
              <a:t> </a:t>
            </a:r>
            <a:r>
              <a:rPr dirty="0"/>
              <a:t>–	Do	</a:t>
            </a:r>
            <a:r>
              <a:rPr spc="-6" dirty="0"/>
              <a:t>...</a:t>
            </a:r>
            <a:r>
              <a:rPr spc="-75" dirty="0"/>
              <a:t> </a:t>
            </a:r>
            <a:r>
              <a:rPr spc="-6" dirty="0"/>
              <a:t>While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85900" y="1447800"/>
            <a:ext cx="69850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929" y="656452"/>
            <a:ext cx="635190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3450009" algn="l"/>
                <a:tab pos="4319178" algn="l"/>
              </a:tabLst>
            </a:pPr>
            <a:r>
              <a:rPr dirty="0"/>
              <a:t>PHP</a:t>
            </a:r>
            <a:r>
              <a:rPr spc="-80" dirty="0"/>
              <a:t> </a:t>
            </a:r>
            <a:r>
              <a:rPr dirty="0"/>
              <a:t>Loops</a:t>
            </a:r>
            <a:r>
              <a:rPr spc="-6" dirty="0"/>
              <a:t> </a:t>
            </a:r>
            <a:r>
              <a:rPr dirty="0"/>
              <a:t>–	Do	</a:t>
            </a:r>
            <a:r>
              <a:rPr spc="-6" dirty="0"/>
              <a:t>...</a:t>
            </a:r>
            <a:r>
              <a:rPr spc="-75" dirty="0"/>
              <a:t> </a:t>
            </a:r>
            <a:r>
              <a:rPr spc="-6" dirty="0"/>
              <a:t>While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97680" y="2505749"/>
            <a:ext cx="3012621" cy="2678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099" y="656452"/>
            <a:ext cx="4177029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Loops -</a:t>
            </a:r>
            <a:r>
              <a:rPr spc="-180" dirty="0"/>
              <a:t> </a:t>
            </a:r>
            <a:r>
              <a:rPr spc="-6" dirty="0"/>
              <a:t>For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29756" y="3052462"/>
            <a:ext cx="8780942" cy="242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099" y="650102"/>
            <a:ext cx="4177029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Loops -</a:t>
            </a:r>
            <a:r>
              <a:rPr spc="-180" dirty="0"/>
              <a:t> </a:t>
            </a:r>
            <a:r>
              <a:rPr spc="-6" dirty="0"/>
              <a:t>For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8488" y="1578102"/>
            <a:ext cx="8869045" cy="5354645"/>
          </a:xfrm>
          <a:prstGeom prst="rect">
            <a:avLst/>
          </a:prstGeom>
        </p:spPr>
        <p:txBody>
          <a:bodyPr vert="horz" wrap="square" lIns="0" tIns="154279" rIns="0" bIns="0" rtlCol="0">
            <a:spAutoFit/>
          </a:bodyPr>
          <a:lstStyle/>
          <a:p>
            <a:pPr marL="12698">
              <a:spcBef>
                <a:spcPts val="1215"/>
              </a:spcBef>
            </a:pPr>
            <a:r>
              <a:rPr sz="3200" spc="-6" dirty="0">
                <a:latin typeface="Arial"/>
                <a:cs typeface="Arial"/>
              </a:rPr>
              <a:t>Parameters:</a:t>
            </a:r>
            <a:endParaRPr sz="3200">
              <a:latin typeface="Arial"/>
              <a:cs typeface="Arial"/>
            </a:endParaRPr>
          </a:p>
          <a:p>
            <a:pPr marL="336493" marR="95869" indent="-323796">
              <a:lnSpc>
                <a:spcPts val="3559"/>
              </a:lnSpc>
              <a:spcBef>
                <a:spcPts val="1469"/>
              </a:spcBef>
            </a:pPr>
            <a:r>
              <a:rPr sz="3200"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b="1" spc="-6" dirty="0">
                <a:solidFill>
                  <a:srgbClr val="800000"/>
                </a:solidFill>
                <a:latin typeface="Arial"/>
                <a:cs typeface="Arial"/>
              </a:rPr>
              <a:t>init</a:t>
            </a:r>
            <a:r>
              <a:rPr sz="3200" spc="-6" dirty="0">
                <a:latin typeface="Arial"/>
                <a:cs typeface="Arial"/>
              </a:rPr>
              <a:t>: Mostly </a:t>
            </a:r>
            <a:r>
              <a:rPr sz="3200" dirty="0">
                <a:latin typeface="Arial"/>
                <a:cs typeface="Arial"/>
              </a:rPr>
              <a:t>used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set a </a:t>
            </a:r>
            <a:r>
              <a:rPr sz="3200" spc="-6" dirty="0">
                <a:latin typeface="Arial"/>
                <a:cs typeface="Arial"/>
              </a:rPr>
              <a:t>counter </a:t>
            </a:r>
            <a:r>
              <a:rPr sz="3200" dirty="0">
                <a:latin typeface="Arial"/>
                <a:cs typeface="Arial"/>
              </a:rPr>
              <a:t>(but can be  any code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6" dirty="0">
                <a:latin typeface="Arial"/>
                <a:cs typeface="Arial"/>
              </a:rPr>
              <a:t>executed </a:t>
            </a:r>
            <a:r>
              <a:rPr sz="3200" dirty="0">
                <a:latin typeface="Arial"/>
                <a:cs typeface="Arial"/>
              </a:rPr>
              <a:t>once at </a:t>
            </a:r>
            <a:r>
              <a:rPr sz="3200" spc="-6" dirty="0">
                <a:latin typeface="Arial"/>
                <a:cs typeface="Arial"/>
              </a:rPr>
              <a:t>the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beginning  </a:t>
            </a:r>
            <a:r>
              <a:rPr sz="3200" spc="-6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the loop)</a:t>
            </a:r>
            <a:endParaRPr sz="3200">
              <a:latin typeface="Arial"/>
              <a:cs typeface="Arial"/>
            </a:endParaRPr>
          </a:p>
          <a:p>
            <a:pPr marL="336493" marR="163167" indent="-323796">
              <a:lnSpc>
                <a:spcPts val="3559"/>
              </a:lnSpc>
              <a:spcBef>
                <a:spcPts val="1385"/>
              </a:spcBef>
            </a:pPr>
            <a:r>
              <a:rPr sz="3200"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b="1" spc="-6" dirty="0">
                <a:solidFill>
                  <a:srgbClr val="800000"/>
                </a:solidFill>
                <a:latin typeface="Arial"/>
                <a:cs typeface="Arial"/>
              </a:rPr>
              <a:t>condition</a:t>
            </a:r>
            <a:r>
              <a:rPr sz="3200" spc="-6" dirty="0">
                <a:latin typeface="Arial"/>
                <a:cs typeface="Arial"/>
              </a:rPr>
              <a:t>: Evaluated for </a:t>
            </a:r>
            <a:r>
              <a:rPr sz="3200" dirty="0">
                <a:latin typeface="Arial"/>
                <a:cs typeface="Arial"/>
              </a:rPr>
              <a:t>each loop </a:t>
            </a:r>
            <a:r>
              <a:rPr sz="3200" spc="-6" dirty="0">
                <a:latin typeface="Arial"/>
                <a:cs typeface="Arial"/>
              </a:rPr>
              <a:t>iteration. If  </a:t>
            </a:r>
            <a:r>
              <a:rPr sz="3200" dirty="0">
                <a:latin typeface="Arial"/>
                <a:cs typeface="Arial"/>
              </a:rPr>
              <a:t>it </a:t>
            </a:r>
            <a:r>
              <a:rPr sz="3200" spc="-6" dirty="0">
                <a:latin typeface="Arial"/>
                <a:cs typeface="Arial"/>
              </a:rPr>
              <a:t>evaluates to TRUE, the </a:t>
            </a:r>
            <a:r>
              <a:rPr sz="3200" dirty="0">
                <a:latin typeface="Arial"/>
                <a:cs typeface="Arial"/>
              </a:rPr>
              <a:t>loop </a:t>
            </a:r>
            <a:r>
              <a:rPr sz="3200" spc="-6" dirty="0">
                <a:latin typeface="Arial"/>
                <a:cs typeface="Arial"/>
              </a:rPr>
              <a:t>continues. If </a:t>
            </a:r>
            <a:r>
              <a:rPr sz="3200" dirty="0">
                <a:latin typeface="Arial"/>
                <a:cs typeface="Arial"/>
              </a:rPr>
              <a:t>it  </a:t>
            </a:r>
            <a:r>
              <a:rPr sz="3200" spc="-6" dirty="0">
                <a:latin typeface="Arial"/>
                <a:cs typeface="Arial"/>
              </a:rPr>
              <a:t>evaluates to </a:t>
            </a:r>
            <a:r>
              <a:rPr sz="3200" spc="-30" dirty="0">
                <a:latin typeface="Arial"/>
                <a:cs typeface="Arial"/>
              </a:rPr>
              <a:t>FALSE,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loop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ends.</a:t>
            </a:r>
            <a:endParaRPr sz="3200">
              <a:latin typeface="Arial"/>
              <a:cs typeface="Arial"/>
            </a:endParaRPr>
          </a:p>
          <a:p>
            <a:pPr marL="336493" marR="5079" indent="-323796" algn="just">
              <a:lnSpc>
                <a:spcPts val="3559"/>
              </a:lnSpc>
              <a:spcBef>
                <a:spcPts val="1390"/>
              </a:spcBef>
            </a:pPr>
            <a:r>
              <a:rPr sz="3200" b="1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b="1" spc="-6" dirty="0">
                <a:solidFill>
                  <a:srgbClr val="800000"/>
                </a:solidFill>
                <a:latin typeface="Arial"/>
                <a:cs typeface="Arial"/>
              </a:rPr>
              <a:t>increment</a:t>
            </a:r>
            <a:r>
              <a:rPr sz="3200" spc="-6" dirty="0">
                <a:latin typeface="Arial"/>
                <a:cs typeface="Arial"/>
              </a:rPr>
              <a:t>: Mostly </a:t>
            </a:r>
            <a:r>
              <a:rPr sz="3200" dirty="0">
                <a:latin typeface="Arial"/>
                <a:cs typeface="Arial"/>
              </a:rPr>
              <a:t>used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increment a </a:t>
            </a:r>
            <a:r>
              <a:rPr sz="3200" spc="-6" dirty="0">
                <a:latin typeface="Arial"/>
                <a:cs typeface="Arial"/>
              </a:rPr>
              <a:t>counter  </a:t>
            </a:r>
            <a:r>
              <a:rPr sz="3200" dirty="0">
                <a:latin typeface="Arial"/>
                <a:cs typeface="Arial"/>
              </a:rPr>
              <a:t>(but can be any code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6" dirty="0">
                <a:latin typeface="Arial"/>
                <a:cs typeface="Arial"/>
              </a:rPr>
              <a:t>executed </a:t>
            </a:r>
            <a:r>
              <a:rPr sz="3200" dirty="0">
                <a:latin typeface="Arial"/>
                <a:cs typeface="Arial"/>
              </a:rPr>
              <a:t>at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end  </a:t>
            </a:r>
            <a:r>
              <a:rPr sz="3200" spc="-6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the loop)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099" y="650102"/>
            <a:ext cx="4177029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Loops -</a:t>
            </a:r>
            <a:r>
              <a:rPr spc="-180" dirty="0"/>
              <a:t> </a:t>
            </a:r>
            <a:r>
              <a:rPr spc="-6" dirty="0"/>
              <a:t>For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06399" y="1212731"/>
            <a:ext cx="8283480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pc="-6" dirty="0"/>
              <a:t>The </a:t>
            </a:r>
            <a:r>
              <a:rPr dirty="0"/>
              <a:t>example below </a:t>
            </a:r>
            <a:r>
              <a:rPr spc="-6" dirty="0"/>
              <a:t>defines </a:t>
            </a:r>
            <a:r>
              <a:rPr dirty="0"/>
              <a:t>a loop </a:t>
            </a:r>
            <a:r>
              <a:rPr spc="-6" dirty="0"/>
              <a:t>that starts with  </a:t>
            </a:r>
            <a:r>
              <a:rPr dirty="0"/>
              <a:t>i=1. </a:t>
            </a:r>
            <a:r>
              <a:rPr spc="-6" dirty="0"/>
              <a:t>The </a:t>
            </a:r>
            <a:r>
              <a:rPr dirty="0"/>
              <a:t>loop will </a:t>
            </a:r>
            <a:r>
              <a:rPr spc="-6" dirty="0"/>
              <a:t>continue to </a:t>
            </a:r>
            <a:r>
              <a:rPr dirty="0"/>
              <a:t>run as long as i is  less </a:t>
            </a:r>
            <a:r>
              <a:rPr spc="-6" dirty="0"/>
              <a:t>than, </a:t>
            </a:r>
            <a:r>
              <a:rPr dirty="0"/>
              <a:t>or equal </a:t>
            </a:r>
            <a:r>
              <a:rPr spc="-6" dirty="0"/>
              <a:t>to </a:t>
            </a:r>
            <a:r>
              <a:rPr dirty="0"/>
              <a:t>5. i will increase by 1 each  </a:t>
            </a:r>
            <a:r>
              <a:rPr spc="-6" dirty="0"/>
              <a:t>time the </a:t>
            </a:r>
            <a:r>
              <a:rPr dirty="0"/>
              <a:t>loop</a:t>
            </a:r>
            <a:r>
              <a:rPr spc="6" dirty="0"/>
              <a:t> </a:t>
            </a:r>
            <a:r>
              <a:rPr dirty="0"/>
              <a:t>runs:</a:t>
            </a:r>
          </a:p>
        </p:txBody>
      </p:sp>
      <p:sp>
        <p:nvSpPr>
          <p:cNvPr id="4" name="object 4"/>
          <p:cNvSpPr/>
          <p:nvPr/>
        </p:nvSpPr>
        <p:spPr>
          <a:xfrm>
            <a:off x="4082155" y="3332997"/>
            <a:ext cx="5430145" cy="3489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099" y="650102"/>
            <a:ext cx="4177029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Loops -</a:t>
            </a:r>
            <a:r>
              <a:rPr spc="-180" dirty="0"/>
              <a:t> </a:t>
            </a:r>
            <a:r>
              <a:rPr spc="-6" dirty="0"/>
              <a:t>For</a:t>
            </a:r>
          </a:p>
        </p:txBody>
      </p:sp>
      <p:sp>
        <p:nvSpPr>
          <p:cNvPr id="3" name="object 3"/>
          <p:cNvSpPr/>
          <p:nvPr/>
        </p:nvSpPr>
        <p:spPr>
          <a:xfrm>
            <a:off x="3567043" y="2694939"/>
            <a:ext cx="2821056" cy="2569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399" y="461473"/>
            <a:ext cx="828348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0316">
              <a:spcBef>
                <a:spcPts val="100"/>
              </a:spcBef>
            </a:pPr>
            <a:r>
              <a:rPr dirty="0"/>
              <a:t>PHP</a:t>
            </a:r>
            <a:r>
              <a:rPr spc="-130" dirty="0"/>
              <a:t> </a:t>
            </a:r>
            <a:r>
              <a:rPr spc="-6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38" y="2858096"/>
            <a:ext cx="9084945" cy="2807169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latin typeface="Arial"/>
                <a:cs typeface="Arial"/>
              </a:rPr>
              <a:t>PHP code is </a:t>
            </a:r>
            <a:r>
              <a:rPr sz="3200" spc="-6" dirty="0">
                <a:latin typeface="Arial"/>
                <a:cs typeface="Arial"/>
              </a:rPr>
              <a:t>executed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spc="-30" dirty="0">
                <a:latin typeface="Arial"/>
                <a:cs typeface="Arial"/>
              </a:rPr>
              <a:t>server, </a:t>
            </a:r>
            <a:r>
              <a:rPr sz="3200" spc="-6" dirty="0">
                <a:latin typeface="Arial"/>
                <a:cs typeface="Arial"/>
              </a:rPr>
              <a:t>generating  HTML </a:t>
            </a:r>
            <a:r>
              <a:rPr sz="3200" dirty="0">
                <a:latin typeface="Arial"/>
                <a:cs typeface="Arial"/>
              </a:rPr>
              <a:t>which is </a:t>
            </a:r>
            <a:r>
              <a:rPr sz="3200" spc="-6" dirty="0">
                <a:latin typeface="Arial"/>
                <a:cs typeface="Arial"/>
              </a:rPr>
              <a:t>then </a:t>
            </a:r>
            <a:r>
              <a:rPr sz="3200" dirty="0">
                <a:latin typeface="Arial"/>
                <a:cs typeface="Arial"/>
              </a:rPr>
              <a:t>sent </a:t>
            </a:r>
            <a:r>
              <a:rPr sz="3200" spc="-6" dirty="0">
                <a:latin typeface="Arial"/>
                <a:cs typeface="Arial"/>
              </a:rPr>
              <a:t>to the client. The </a:t>
            </a:r>
            <a:r>
              <a:rPr sz="3200" dirty="0">
                <a:latin typeface="Arial"/>
                <a:cs typeface="Arial"/>
              </a:rPr>
              <a:t>client  would receive </a:t>
            </a:r>
            <a:r>
              <a:rPr sz="3200" spc="-6" dirty="0">
                <a:latin typeface="Arial"/>
                <a:cs typeface="Arial"/>
              </a:rPr>
              <a:t>the results </a:t>
            </a:r>
            <a:r>
              <a:rPr sz="3200" dirty="0">
                <a:latin typeface="Arial"/>
                <a:cs typeface="Arial"/>
              </a:rPr>
              <a:t>of running </a:t>
            </a:r>
            <a:r>
              <a:rPr sz="3200" spc="-6" dirty="0">
                <a:latin typeface="Arial"/>
                <a:cs typeface="Arial"/>
              </a:rPr>
              <a:t>that script, </a:t>
            </a:r>
            <a:r>
              <a:rPr sz="3200" dirty="0">
                <a:latin typeface="Arial"/>
                <a:cs typeface="Arial"/>
              </a:rPr>
              <a:t>but  would not know what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underlying code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was.</a:t>
            </a:r>
            <a:endParaRPr sz="3200">
              <a:latin typeface="Arial"/>
              <a:cs typeface="Arial"/>
            </a:endParaRPr>
          </a:p>
          <a:p>
            <a:pPr marL="12698">
              <a:spcBef>
                <a:spcPts val="3190"/>
              </a:spcBef>
            </a:pPr>
            <a:r>
              <a:rPr sz="3200" dirty="0">
                <a:latin typeface="Arial"/>
                <a:cs typeface="Arial"/>
              </a:rPr>
              <a:t>A visual, if you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please...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233" y="656452"/>
            <a:ext cx="538924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Loops -</a:t>
            </a:r>
            <a:r>
              <a:rPr spc="-160" dirty="0"/>
              <a:t> </a:t>
            </a:r>
            <a:r>
              <a:rPr spc="-6" dirty="0"/>
              <a:t>Foreach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37" y="4666208"/>
            <a:ext cx="9062720" cy="1904357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For every </a:t>
            </a:r>
            <a:r>
              <a:rPr sz="3200" dirty="0">
                <a:latin typeface="Arial"/>
                <a:cs typeface="Arial"/>
              </a:rPr>
              <a:t>loop </a:t>
            </a:r>
            <a:r>
              <a:rPr sz="3200" spc="-6" dirty="0">
                <a:latin typeface="Arial"/>
                <a:cs typeface="Arial"/>
              </a:rPr>
              <a:t>iteration, the </a:t>
            </a:r>
            <a:r>
              <a:rPr sz="3200" dirty="0">
                <a:latin typeface="Arial"/>
                <a:cs typeface="Arial"/>
              </a:rPr>
              <a:t>value of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current  array element is assigned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$value (and </a:t>
            </a:r>
            <a:r>
              <a:rPr sz="3200" spc="-6" dirty="0">
                <a:latin typeface="Arial"/>
                <a:cs typeface="Arial"/>
              </a:rPr>
              <a:t>the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array  </a:t>
            </a:r>
            <a:r>
              <a:rPr sz="3200" spc="-6" dirty="0">
                <a:latin typeface="Arial"/>
                <a:cs typeface="Arial"/>
              </a:rPr>
              <a:t>pointer </a:t>
            </a:r>
            <a:r>
              <a:rPr sz="3200" dirty="0">
                <a:latin typeface="Arial"/>
                <a:cs typeface="Arial"/>
              </a:rPr>
              <a:t>is moved by one) - so on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next loop  </a:t>
            </a:r>
            <a:r>
              <a:rPr sz="3200" spc="-6" dirty="0">
                <a:latin typeface="Arial"/>
                <a:cs typeface="Arial"/>
              </a:rPr>
              <a:t>iteration, you'll </a:t>
            </a:r>
            <a:r>
              <a:rPr sz="3200" dirty="0">
                <a:latin typeface="Arial"/>
                <a:cs typeface="Arial"/>
              </a:rPr>
              <a:t>be looking at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next array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1863" y="2008414"/>
            <a:ext cx="5063836" cy="193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5233" y="545922"/>
            <a:ext cx="5389245" cy="69596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PHP Loops -</a:t>
            </a:r>
            <a:r>
              <a:rPr sz="4400" spc="-160" dirty="0">
                <a:latin typeface="Arial"/>
                <a:cs typeface="Arial"/>
              </a:rPr>
              <a:t> </a:t>
            </a:r>
            <a:r>
              <a:rPr sz="4400" spc="-6" dirty="0">
                <a:latin typeface="Arial"/>
                <a:cs typeface="Arial"/>
              </a:rPr>
              <a:t>Foreach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38" y="1948459"/>
            <a:ext cx="8655685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The following </a:t>
            </a:r>
            <a:r>
              <a:rPr sz="3200" dirty="0">
                <a:latin typeface="Arial"/>
                <a:cs typeface="Arial"/>
              </a:rPr>
              <a:t>example </a:t>
            </a:r>
            <a:r>
              <a:rPr sz="3200" spc="-6" dirty="0">
                <a:latin typeface="Arial"/>
                <a:cs typeface="Arial"/>
              </a:rPr>
              <a:t>demonstrates </a:t>
            </a:r>
            <a:r>
              <a:rPr sz="3200" dirty="0">
                <a:latin typeface="Arial"/>
                <a:cs typeface="Arial"/>
              </a:rPr>
              <a:t>a loop </a:t>
            </a:r>
            <a:r>
              <a:rPr sz="3200" spc="-6" dirty="0">
                <a:latin typeface="Arial"/>
                <a:cs typeface="Arial"/>
              </a:rPr>
              <a:t>that  </a:t>
            </a:r>
            <a:r>
              <a:rPr sz="3200" dirty="0">
                <a:latin typeface="Arial"/>
                <a:cs typeface="Arial"/>
              </a:rPr>
              <a:t>will print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values of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given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array: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3111501"/>
            <a:ext cx="44196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45233" y="545922"/>
            <a:ext cx="5389245" cy="69596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PHP Loops -</a:t>
            </a:r>
            <a:r>
              <a:rPr sz="4400" spc="-160" dirty="0">
                <a:latin typeface="Arial"/>
                <a:cs typeface="Arial"/>
              </a:rPr>
              <a:t> </a:t>
            </a:r>
            <a:r>
              <a:rPr sz="4400" spc="-6" dirty="0">
                <a:latin typeface="Arial"/>
                <a:cs typeface="Arial"/>
              </a:rPr>
              <a:t>Foreach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1743" y="3487974"/>
            <a:ext cx="1796256" cy="221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421" y="650102"/>
            <a:ext cx="374269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0" dirty="0"/>
              <a:t> </a:t>
            </a:r>
            <a:r>
              <a:rPr spc="-6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06399" y="1212730"/>
            <a:ext cx="8283480" cy="2904631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54896">
              <a:lnSpc>
                <a:spcPts val="3559"/>
              </a:lnSpc>
              <a:spcBef>
                <a:spcPts val="449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spc="-30" dirty="0"/>
              <a:t>We </a:t>
            </a:r>
            <a:r>
              <a:rPr dirty="0"/>
              <a:t>will now explore how </a:t>
            </a:r>
            <a:r>
              <a:rPr spc="-6" dirty="0"/>
              <a:t>to create </a:t>
            </a:r>
            <a:r>
              <a:rPr dirty="0"/>
              <a:t>your</a:t>
            </a:r>
            <a:r>
              <a:rPr spc="-35" dirty="0"/>
              <a:t> </a:t>
            </a:r>
            <a:r>
              <a:rPr dirty="0"/>
              <a:t>own  </a:t>
            </a:r>
            <a:r>
              <a:rPr spc="-6" dirty="0"/>
              <a:t>functions.</a:t>
            </a:r>
          </a:p>
          <a:p>
            <a:pPr marL="12698" marR="395539">
              <a:lnSpc>
                <a:spcPts val="3559"/>
              </a:lnSpc>
              <a:spcBef>
                <a:spcPts val="1394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spc="-180" dirty="0"/>
              <a:t>To </a:t>
            </a:r>
            <a:r>
              <a:rPr dirty="0"/>
              <a:t>keep </a:t>
            </a:r>
            <a:r>
              <a:rPr spc="-6" dirty="0"/>
              <a:t>the </a:t>
            </a:r>
            <a:r>
              <a:rPr dirty="0"/>
              <a:t>script </a:t>
            </a:r>
            <a:r>
              <a:rPr spc="-6" dirty="0"/>
              <a:t>from </a:t>
            </a:r>
            <a:r>
              <a:rPr dirty="0"/>
              <a:t>being </a:t>
            </a:r>
            <a:r>
              <a:rPr spc="-6" dirty="0"/>
              <a:t>executed </a:t>
            </a:r>
            <a:r>
              <a:rPr dirty="0"/>
              <a:t>when  </a:t>
            </a:r>
            <a:r>
              <a:rPr spc="-6" dirty="0"/>
              <a:t>the </a:t>
            </a:r>
            <a:r>
              <a:rPr dirty="0"/>
              <a:t>page loads, you can put it </a:t>
            </a:r>
            <a:r>
              <a:rPr spc="-6" dirty="0"/>
              <a:t>into </a:t>
            </a:r>
            <a:r>
              <a:rPr dirty="0"/>
              <a:t>a</a:t>
            </a:r>
            <a:r>
              <a:rPr spc="-35" dirty="0"/>
              <a:t> </a:t>
            </a:r>
            <a:r>
              <a:rPr spc="-6" dirty="0"/>
              <a:t>function.</a:t>
            </a:r>
          </a:p>
          <a:p>
            <a:pPr marL="12698" marR="952975">
              <a:lnSpc>
                <a:spcPts val="3559"/>
              </a:lnSpc>
              <a:spcBef>
                <a:spcPts val="1390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dirty="0"/>
              <a:t>A </a:t>
            </a:r>
            <a:r>
              <a:rPr spc="-6" dirty="0"/>
              <a:t>function </a:t>
            </a:r>
            <a:r>
              <a:rPr dirty="0"/>
              <a:t>will be </a:t>
            </a:r>
            <a:r>
              <a:rPr spc="-6" dirty="0"/>
              <a:t>executed </a:t>
            </a:r>
            <a:r>
              <a:rPr dirty="0"/>
              <a:t>by a call </a:t>
            </a:r>
            <a:r>
              <a:rPr spc="-6" dirty="0"/>
              <a:t>to</a:t>
            </a:r>
            <a:r>
              <a:rPr spc="-375" dirty="0"/>
              <a:t> </a:t>
            </a:r>
            <a:r>
              <a:rPr spc="-6" dirty="0"/>
              <a:t>the  function.</a:t>
            </a:r>
          </a:p>
          <a:p>
            <a:pPr marL="12698" marR="5079">
              <a:lnSpc>
                <a:spcPts val="3559"/>
              </a:lnSpc>
              <a:spcBef>
                <a:spcPts val="1394"/>
              </a:spcBef>
            </a:pPr>
            <a:r>
              <a:rPr dirty="0">
                <a:solidFill>
                  <a:srgbClr val="DC2300"/>
                </a:solidFill>
              </a:rPr>
              <a:t>&gt; </a:t>
            </a:r>
            <a:r>
              <a:rPr spc="-100" dirty="0"/>
              <a:t>You </a:t>
            </a:r>
            <a:r>
              <a:rPr dirty="0"/>
              <a:t>may call a </a:t>
            </a:r>
            <a:r>
              <a:rPr spc="-6" dirty="0"/>
              <a:t>function from </a:t>
            </a:r>
            <a:r>
              <a:rPr dirty="0"/>
              <a:t>anywhere </a:t>
            </a:r>
            <a:r>
              <a:rPr spc="-6" dirty="0"/>
              <a:t>within </a:t>
            </a:r>
            <a:r>
              <a:rPr dirty="0"/>
              <a:t>a 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421" y="650102"/>
            <a:ext cx="374269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</a:t>
            </a:r>
            <a:r>
              <a:rPr spc="-140" dirty="0"/>
              <a:t> </a:t>
            </a:r>
            <a:r>
              <a:rPr spc="-6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36" y="1956396"/>
            <a:ext cx="7548880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6" dirty="0">
                <a:latin typeface="Arial"/>
                <a:cs typeface="Arial"/>
              </a:rPr>
              <a:t>function </a:t>
            </a:r>
            <a:r>
              <a:rPr sz="3200" dirty="0">
                <a:latin typeface="Arial"/>
                <a:cs typeface="Arial"/>
              </a:rPr>
              <a:t>will be </a:t>
            </a:r>
            <a:r>
              <a:rPr sz="3200" spc="-6" dirty="0">
                <a:latin typeface="Arial"/>
                <a:cs typeface="Arial"/>
              </a:rPr>
              <a:t>executed </a:t>
            </a:r>
            <a:r>
              <a:rPr sz="3200" dirty="0">
                <a:latin typeface="Arial"/>
                <a:cs typeface="Arial"/>
              </a:rPr>
              <a:t>by a call 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the  function.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38" y="4666208"/>
            <a:ext cx="8757285" cy="1868170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Give the function </a:t>
            </a:r>
            <a:r>
              <a:rPr sz="3200" dirty="0">
                <a:latin typeface="Arial"/>
                <a:cs typeface="Arial"/>
              </a:rPr>
              <a:t>a name </a:t>
            </a:r>
            <a:r>
              <a:rPr sz="3200" spc="-6" dirty="0">
                <a:latin typeface="Arial"/>
                <a:cs typeface="Arial"/>
              </a:rPr>
              <a:t>that reflects </a:t>
            </a:r>
            <a:r>
              <a:rPr sz="3200" dirty="0">
                <a:latin typeface="Arial"/>
                <a:cs typeface="Arial"/>
              </a:rPr>
              <a:t>what </a:t>
            </a:r>
            <a:r>
              <a:rPr sz="3200" spc="-6" dirty="0">
                <a:latin typeface="Arial"/>
                <a:cs typeface="Arial"/>
              </a:rPr>
              <a:t>the  function </a:t>
            </a:r>
            <a:r>
              <a:rPr sz="3200" dirty="0">
                <a:latin typeface="Arial"/>
                <a:cs typeface="Arial"/>
              </a:rPr>
              <a:t>does</a:t>
            </a:r>
            <a:endParaRPr sz="3200">
              <a:latin typeface="Arial"/>
              <a:cs typeface="Arial"/>
            </a:endParaRPr>
          </a:p>
          <a:p>
            <a:pPr marL="12698">
              <a:lnSpc>
                <a:spcPts val="3340"/>
              </a:lnSpc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The function </a:t>
            </a:r>
            <a:r>
              <a:rPr sz="3200" dirty="0">
                <a:latin typeface="Arial"/>
                <a:cs typeface="Arial"/>
              </a:rPr>
              <a:t>name can </a:t>
            </a:r>
            <a:r>
              <a:rPr sz="3200" spc="-6" dirty="0">
                <a:latin typeface="Arial"/>
                <a:cs typeface="Arial"/>
              </a:rPr>
              <a:t>start with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" dirty="0">
                <a:latin typeface="Arial"/>
                <a:cs typeface="Arial"/>
              </a:rPr>
              <a:t>letter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12698">
              <a:lnSpc>
                <a:spcPts val="3699"/>
              </a:lnSpc>
            </a:pPr>
            <a:r>
              <a:rPr sz="3200" dirty="0">
                <a:latin typeface="Arial"/>
                <a:cs typeface="Arial"/>
              </a:rPr>
              <a:t>underscore (not 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number)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3971" y="2720668"/>
            <a:ext cx="3865729" cy="160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68421" y="552272"/>
            <a:ext cx="3742690" cy="69596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140" dirty="0">
                <a:latin typeface="Arial"/>
                <a:cs typeface="Arial"/>
              </a:rPr>
              <a:t> </a:t>
            </a:r>
            <a:r>
              <a:rPr sz="4400" spc="-6" dirty="0">
                <a:latin typeface="Arial"/>
                <a:cs typeface="Arial"/>
              </a:rPr>
              <a:t>Functions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537" y="1803996"/>
            <a:ext cx="8338820" cy="98102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latin typeface="Arial"/>
                <a:cs typeface="Arial"/>
              </a:rPr>
              <a:t>A simple </a:t>
            </a:r>
            <a:r>
              <a:rPr sz="3200" spc="-6" dirty="0">
                <a:latin typeface="Arial"/>
                <a:cs typeface="Arial"/>
              </a:rPr>
              <a:t>function that writes </a:t>
            </a:r>
            <a:r>
              <a:rPr sz="3200" dirty="0">
                <a:latin typeface="Arial"/>
                <a:cs typeface="Arial"/>
              </a:rPr>
              <a:t>a name when it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 called: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81837" y="2531782"/>
            <a:ext cx="3939563" cy="4551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6071" y="650102"/>
            <a:ext cx="712787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Functions </a:t>
            </a:r>
            <a:r>
              <a:rPr dirty="0"/>
              <a:t>-</a:t>
            </a:r>
            <a:r>
              <a:rPr spc="-105" dirty="0"/>
              <a:t> </a:t>
            </a:r>
            <a:r>
              <a:rPr spc="-6" dirty="0"/>
              <a:t>Parameters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487" y="1816227"/>
            <a:ext cx="8727440" cy="3328449"/>
          </a:xfrm>
          <a:prstGeom prst="rect">
            <a:avLst/>
          </a:prstGeom>
        </p:spPr>
        <p:txBody>
          <a:bodyPr vert="horz" wrap="square" lIns="0" tIns="154279" rIns="0" bIns="0" rtlCol="0">
            <a:spAutoFit/>
          </a:bodyPr>
          <a:lstStyle/>
          <a:p>
            <a:pPr marL="12698">
              <a:spcBef>
                <a:spcPts val="1215"/>
              </a:spcBef>
            </a:pPr>
            <a:r>
              <a:rPr sz="3200" dirty="0">
                <a:latin typeface="Arial"/>
                <a:cs typeface="Arial"/>
              </a:rPr>
              <a:t>Adding</a:t>
            </a:r>
            <a:r>
              <a:rPr sz="3200" spc="-6" dirty="0">
                <a:latin typeface="Arial"/>
                <a:cs typeface="Arial"/>
              </a:rPr>
              <a:t> parameters...</a:t>
            </a:r>
            <a:endParaRPr sz="3200">
              <a:latin typeface="Arial"/>
              <a:cs typeface="Arial"/>
            </a:endParaRPr>
          </a:p>
          <a:p>
            <a:pPr marL="336493" marR="5079" indent="-323796">
              <a:lnSpc>
                <a:spcPts val="3559"/>
              </a:lnSpc>
              <a:spcBef>
                <a:spcPts val="1469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18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add more </a:t>
            </a:r>
            <a:r>
              <a:rPr sz="3200" spc="-6" dirty="0">
                <a:latin typeface="Arial"/>
                <a:cs typeface="Arial"/>
              </a:rPr>
              <a:t>functionality 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" dirty="0">
                <a:latin typeface="Arial"/>
                <a:cs typeface="Arial"/>
              </a:rPr>
              <a:t>function, </a:t>
            </a:r>
            <a:r>
              <a:rPr sz="3200" dirty="0">
                <a:latin typeface="Arial"/>
                <a:cs typeface="Arial"/>
              </a:rPr>
              <a:t>we can  add </a:t>
            </a:r>
            <a:r>
              <a:rPr sz="3200" spc="-6" dirty="0">
                <a:latin typeface="Arial"/>
                <a:cs typeface="Arial"/>
              </a:rPr>
              <a:t>parameters.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" dirty="0">
                <a:latin typeface="Arial"/>
                <a:cs typeface="Arial"/>
              </a:rPr>
              <a:t>parameter </a:t>
            </a:r>
            <a:r>
              <a:rPr sz="3200" dirty="0">
                <a:latin typeface="Arial"/>
                <a:cs typeface="Arial"/>
              </a:rPr>
              <a:t>is just like a  variable.</a:t>
            </a:r>
            <a:endParaRPr sz="3200">
              <a:latin typeface="Arial"/>
              <a:cs typeface="Arial"/>
            </a:endParaRPr>
          </a:p>
          <a:p>
            <a:pPr marL="336493" marR="697747" indent="-323796">
              <a:lnSpc>
                <a:spcPts val="3559"/>
              </a:lnSpc>
              <a:spcBef>
                <a:spcPts val="1385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Parameters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6" dirty="0">
                <a:latin typeface="Arial"/>
                <a:cs typeface="Arial"/>
              </a:rPr>
              <a:t>specified after the function  </a:t>
            </a:r>
            <a:r>
              <a:rPr sz="3200" dirty="0">
                <a:latin typeface="Arial"/>
                <a:cs typeface="Arial"/>
              </a:rPr>
              <a:t>name, inside </a:t>
            </a:r>
            <a:r>
              <a:rPr sz="3200" spc="-6" dirty="0">
                <a:latin typeface="Arial"/>
                <a:cs typeface="Arial"/>
              </a:rPr>
              <a:t>the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parentheses.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6071" y="656452"/>
            <a:ext cx="712787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Functions </a:t>
            </a:r>
            <a:r>
              <a:rPr dirty="0"/>
              <a:t>-</a:t>
            </a:r>
            <a:r>
              <a:rPr spc="-105" dirty="0"/>
              <a:t> </a:t>
            </a:r>
            <a:r>
              <a:rPr spc="-6" dirty="0"/>
              <a:t>Parameters</a:t>
            </a:r>
          </a:p>
        </p:txBody>
      </p:sp>
      <p:sp>
        <p:nvSpPr>
          <p:cNvPr id="5" name="object 5"/>
          <p:cNvSpPr/>
          <p:nvPr/>
        </p:nvSpPr>
        <p:spPr>
          <a:xfrm>
            <a:off x="1271665" y="1679733"/>
            <a:ext cx="7021435" cy="5359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071" y="656452"/>
            <a:ext cx="712787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Functions </a:t>
            </a:r>
            <a:r>
              <a:rPr dirty="0"/>
              <a:t>-</a:t>
            </a:r>
            <a:r>
              <a:rPr spc="-105" dirty="0"/>
              <a:t> </a:t>
            </a:r>
            <a:r>
              <a:rPr spc="-6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2309203" y="3019136"/>
            <a:ext cx="5272697" cy="1644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071" y="656452"/>
            <a:ext cx="712787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Functions </a:t>
            </a:r>
            <a:r>
              <a:rPr dirty="0"/>
              <a:t>-</a:t>
            </a:r>
            <a:r>
              <a:rPr spc="-105" dirty="0"/>
              <a:t> </a:t>
            </a:r>
            <a:r>
              <a:rPr spc="-6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1384301" y="1397000"/>
            <a:ext cx="7175500" cy="570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1821" y="4469003"/>
            <a:ext cx="2156460" cy="566420"/>
          </a:xfrm>
          <a:prstGeom prst="rect">
            <a:avLst/>
          </a:prstGeom>
        </p:spPr>
        <p:txBody>
          <a:bodyPr vert="horz" wrap="square" lIns="0" tIns="27934" rIns="0" bIns="0" rtlCol="0">
            <a:spAutoFit/>
          </a:bodyPr>
          <a:lstStyle/>
          <a:p>
            <a:pPr marL="12698" marR="5079">
              <a:lnSpc>
                <a:spcPts val="2099"/>
              </a:lnSpc>
              <a:spcBef>
                <a:spcPts val="219"/>
              </a:spcBef>
            </a:pPr>
            <a:r>
              <a:rPr spc="-6" dirty="0">
                <a:solidFill>
                  <a:srgbClr val="DC2300"/>
                </a:solidFill>
                <a:latin typeface="Arial"/>
                <a:cs typeface="Arial"/>
              </a:rPr>
              <a:t>This </a:t>
            </a:r>
            <a:r>
              <a:rPr dirty="0">
                <a:solidFill>
                  <a:srgbClr val="DC2300"/>
                </a:solidFill>
                <a:latin typeface="Arial"/>
                <a:cs typeface="Arial"/>
              </a:rPr>
              <a:t>example adds  </a:t>
            </a:r>
            <a:r>
              <a:rPr spc="-6" dirty="0">
                <a:solidFill>
                  <a:srgbClr val="DC2300"/>
                </a:solidFill>
                <a:latin typeface="Arial"/>
                <a:cs typeface="Arial"/>
              </a:rPr>
              <a:t>different</a:t>
            </a:r>
            <a:r>
              <a:rPr spc="-50" dirty="0">
                <a:solidFill>
                  <a:srgbClr val="DC2300"/>
                </a:solidFill>
                <a:latin typeface="Arial"/>
                <a:cs typeface="Arial"/>
              </a:rPr>
              <a:t> </a:t>
            </a:r>
            <a:r>
              <a:rPr spc="-6" dirty="0">
                <a:solidFill>
                  <a:srgbClr val="DC2300"/>
                </a:solidFill>
                <a:latin typeface="Arial"/>
                <a:cs typeface="Arial"/>
              </a:rPr>
              <a:t>punctuation.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1" y="1551648"/>
            <a:ext cx="9004300" cy="5300345"/>
          </a:xfrm>
          <a:custGeom>
            <a:avLst/>
            <a:gdLst/>
            <a:ahLst/>
            <a:cxnLst/>
            <a:rect l="l" t="t" r="r" b="b"/>
            <a:pathLst>
              <a:path w="9004300" h="5300345">
                <a:moveTo>
                  <a:pt x="0" y="0"/>
                </a:moveTo>
                <a:lnTo>
                  <a:pt x="0" y="5294464"/>
                </a:lnTo>
                <a:lnTo>
                  <a:pt x="659" y="5300002"/>
                </a:lnTo>
                <a:lnTo>
                  <a:pt x="9002052" y="5300002"/>
                </a:lnTo>
                <a:lnTo>
                  <a:pt x="9004300" y="5299342"/>
                </a:lnTo>
                <a:lnTo>
                  <a:pt x="9004300" y="4102"/>
                </a:lnTo>
                <a:lnTo>
                  <a:pt x="659" y="4102"/>
                </a:lnTo>
                <a:lnTo>
                  <a:pt x="0" y="0"/>
                </a:lnTo>
                <a:close/>
              </a:path>
              <a:path w="9004300" h="5300345">
                <a:moveTo>
                  <a:pt x="9004300" y="0"/>
                </a:moveTo>
                <a:lnTo>
                  <a:pt x="9002052" y="4102"/>
                </a:lnTo>
                <a:lnTo>
                  <a:pt x="9004300" y="4102"/>
                </a:lnTo>
                <a:lnTo>
                  <a:pt x="900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1" y="1551647"/>
            <a:ext cx="9004300" cy="5300345"/>
          </a:xfrm>
          <a:custGeom>
            <a:avLst/>
            <a:gdLst/>
            <a:ahLst/>
            <a:cxnLst/>
            <a:rect l="l" t="t" r="r" b="b"/>
            <a:pathLst>
              <a:path w="9004300" h="5300345">
                <a:moveTo>
                  <a:pt x="0" y="5293653"/>
                </a:moveTo>
                <a:lnTo>
                  <a:pt x="0" y="813"/>
                </a:lnTo>
                <a:lnTo>
                  <a:pt x="0" y="0"/>
                </a:lnTo>
                <a:lnTo>
                  <a:pt x="659" y="4103"/>
                </a:lnTo>
                <a:lnTo>
                  <a:pt x="1472" y="4103"/>
                </a:lnTo>
                <a:lnTo>
                  <a:pt x="9001239" y="4103"/>
                </a:lnTo>
                <a:lnTo>
                  <a:pt x="9002052" y="4103"/>
                </a:lnTo>
                <a:lnTo>
                  <a:pt x="9004300" y="0"/>
                </a:lnTo>
                <a:lnTo>
                  <a:pt x="9004300" y="813"/>
                </a:lnTo>
                <a:lnTo>
                  <a:pt x="9004300" y="5298530"/>
                </a:lnTo>
                <a:lnTo>
                  <a:pt x="9004300" y="5299342"/>
                </a:lnTo>
                <a:lnTo>
                  <a:pt x="9002052" y="5300003"/>
                </a:lnTo>
                <a:lnTo>
                  <a:pt x="9001239" y="5300003"/>
                </a:lnTo>
                <a:lnTo>
                  <a:pt x="1472" y="5300003"/>
                </a:lnTo>
                <a:lnTo>
                  <a:pt x="659" y="5300003"/>
                </a:lnTo>
                <a:lnTo>
                  <a:pt x="0" y="5294466"/>
                </a:lnTo>
                <a:lnTo>
                  <a:pt x="0" y="52936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930400"/>
            <a:ext cx="64008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5812" y="6099886"/>
            <a:ext cx="3066415" cy="416560"/>
          </a:xfrm>
          <a:custGeom>
            <a:avLst/>
            <a:gdLst/>
            <a:ahLst/>
            <a:cxnLst/>
            <a:rect l="l" t="t" r="r" b="b"/>
            <a:pathLst>
              <a:path w="3066415" h="416559">
                <a:moveTo>
                  <a:pt x="5638" y="408863"/>
                </a:moveTo>
                <a:lnTo>
                  <a:pt x="0" y="408863"/>
                </a:lnTo>
                <a:lnTo>
                  <a:pt x="5638" y="416086"/>
                </a:lnTo>
                <a:lnTo>
                  <a:pt x="5638" y="408863"/>
                </a:lnTo>
                <a:close/>
              </a:path>
              <a:path w="3066415" h="416559">
                <a:moveTo>
                  <a:pt x="3066338" y="0"/>
                </a:moveTo>
                <a:lnTo>
                  <a:pt x="3060865" y="2463"/>
                </a:lnTo>
                <a:lnTo>
                  <a:pt x="5638" y="2463"/>
                </a:lnTo>
                <a:lnTo>
                  <a:pt x="5638" y="408863"/>
                </a:lnTo>
                <a:lnTo>
                  <a:pt x="3060865" y="408863"/>
                </a:lnTo>
                <a:lnTo>
                  <a:pt x="3066338" y="409743"/>
                </a:lnTo>
                <a:lnTo>
                  <a:pt x="3066338" y="0"/>
                </a:lnTo>
                <a:close/>
              </a:path>
              <a:path w="3066415" h="416559">
                <a:moveTo>
                  <a:pt x="5638" y="0"/>
                </a:moveTo>
                <a:lnTo>
                  <a:pt x="0" y="2463"/>
                </a:lnTo>
                <a:lnTo>
                  <a:pt x="5638" y="2463"/>
                </a:lnTo>
                <a:lnTo>
                  <a:pt x="5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5808" y="6099882"/>
            <a:ext cx="3066415" cy="416560"/>
          </a:xfrm>
          <a:custGeom>
            <a:avLst/>
            <a:gdLst/>
            <a:ahLst/>
            <a:cxnLst/>
            <a:rect l="l" t="t" r="r" b="b"/>
            <a:pathLst>
              <a:path w="3066415" h="416559">
                <a:moveTo>
                  <a:pt x="5642" y="415217"/>
                </a:moveTo>
                <a:lnTo>
                  <a:pt x="5642" y="872"/>
                </a:lnTo>
                <a:lnTo>
                  <a:pt x="5642" y="0"/>
                </a:lnTo>
                <a:lnTo>
                  <a:pt x="0" y="2467"/>
                </a:lnTo>
                <a:lnTo>
                  <a:pt x="872" y="2467"/>
                </a:lnTo>
                <a:lnTo>
                  <a:pt x="3060005" y="2467"/>
                </a:lnTo>
                <a:lnTo>
                  <a:pt x="3060868" y="2467"/>
                </a:lnTo>
                <a:lnTo>
                  <a:pt x="3066342" y="0"/>
                </a:lnTo>
                <a:lnTo>
                  <a:pt x="3066342" y="872"/>
                </a:lnTo>
                <a:lnTo>
                  <a:pt x="3066342" y="408875"/>
                </a:lnTo>
                <a:lnTo>
                  <a:pt x="3066342" y="409747"/>
                </a:lnTo>
                <a:lnTo>
                  <a:pt x="3060868" y="408867"/>
                </a:lnTo>
                <a:lnTo>
                  <a:pt x="3060005" y="408867"/>
                </a:lnTo>
                <a:lnTo>
                  <a:pt x="872" y="408867"/>
                </a:lnTo>
                <a:lnTo>
                  <a:pt x="0" y="408867"/>
                </a:lnTo>
                <a:lnTo>
                  <a:pt x="5642" y="416090"/>
                </a:lnTo>
                <a:lnTo>
                  <a:pt x="5642" y="41521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99" y="461473"/>
            <a:ext cx="828348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0316">
              <a:spcBef>
                <a:spcPts val="100"/>
              </a:spcBef>
            </a:pPr>
            <a:r>
              <a:rPr dirty="0"/>
              <a:t>PHP</a:t>
            </a:r>
            <a:r>
              <a:rPr spc="-130" dirty="0"/>
              <a:t> </a:t>
            </a:r>
            <a:r>
              <a:rPr spc="-6" dirty="0"/>
              <a:t>Introduction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071" y="656452"/>
            <a:ext cx="712787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Functions </a:t>
            </a:r>
            <a:r>
              <a:rPr dirty="0"/>
              <a:t>-</a:t>
            </a:r>
            <a:r>
              <a:rPr spc="-105" dirty="0"/>
              <a:t> </a:t>
            </a:r>
            <a:r>
              <a:rPr spc="-6" dirty="0"/>
              <a:t>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2150562" y="2912447"/>
            <a:ext cx="5672637" cy="1787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577" y="656452"/>
            <a:ext cx="745807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Forms </a:t>
            </a:r>
            <a:r>
              <a:rPr dirty="0"/>
              <a:t>- </a:t>
            </a:r>
            <a:r>
              <a:rPr spc="-6" dirty="0"/>
              <a:t>$_GET</a:t>
            </a:r>
            <a:r>
              <a:rPr spc="-210" dirty="0"/>
              <a:t> </a:t>
            </a:r>
            <a:r>
              <a:rPr spc="-6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37" y="1957984"/>
            <a:ext cx="9094470" cy="3468888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672987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The built-in $_GET function </a:t>
            </a:r>
            <a:r>
              <a:rPr sz="3200" dirty="0">
                <a:latin typeface="Arial"/>
                <a:cs typeface="Arial"/>
              </a:rPr>
              <a:t>is used 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collect  values </a:t>
            </a:r>
            <a:r>
              <a:rPr sz="3200" spc="-6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" dirty="0">
                <a:latin typeface="Arial"/>
                <a:cs typeface="Arial"/>
              </a:rPr>
              <a:t>form </a:t>
            </a:r>
            <a:r>
              <a:rPr sz="3200" dirty="0">
                <a:latin typeface="Arial"/>
                <a:cs typeface="Arial"/>
              </a:rPr>
              <a:t>sent </a:t>
            </a:r>
            <a:r>
              <a:rPr sz="3200" spc="-6" dirty="0">
                <a:latin typeface="Arial"/>
                <a:cs typeface="Arial"/>
              </a:rPr>
              <a:t>with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method="get".</a:t>
            </a:r>
            <a:endParaRPr sz="3200">
              <a:latin typeface="Arial"/>
              <a:cs typeface="Arial"/>
            </a:endParaRPr>
          </a:p>
          <a:p>
            <a:pPr marL="12698" marR="5079">
              <a:lnSpc>
                <a:spcPts val="3559"/>
              </a:lnSpc>
              <a:spcBef>
                <a:spcPts val="1394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Information </a:t>
            </a:r>
            <a:r>
              <a:rPr sz="3200" dirty="0">
                <a:latin typeface="Arial"/>
                <a:cs typeface="Arial"/>
              </a:rPr>
              <a:t>sent </a:t>
            </a:r>
            <a:r>
              <a:rPr sz="3200" spc="-6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" dirty="0">
                <a:latin typeface="Arial"/>
                <a:cs typeface="Arial"/>
              </a:rPr>
              <a:t>form with the GET  method </a:t>
            </a:r>
            <a:r>
              <a:rPr sz="3200" dirty="0">
                <a:latin typeface="Arial"/>
                <a:cs typeface="Arial"/>
              </a:rPr>
              <a:t>is visible </a:t>
            </a:r>
            <a:r>
              <a:rPr sz="3200" spc="-6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everyone (it will be displayed  in </a:t>
            </a:r>
            <a:r>
              <a:rPr sz="3200" spc="-6" dirty="0">
                <a:latin typeface="Arial"/>
                <a:cs typeface="Arial"/>
              </a:rPr>
              <a:t>the browser's </a:t>
            </a:r>
            <a:r>
              <a:rPr sz="3200" dirty="0">
                <a:latin typeface="Arial"/>
                <a:cs typeface="Arial"/>
              </a:rPr>
              <a:t>address </a:t>
            </a:r>
            <a:r>
              <a:rPr sz="3200" spc="-6" dirty="0">
                <a:latin typeface="Arial"/>
                <a:cs typeface="Arial"/>
              </a:rPr>
              <a:t>bar) </a:t>
            </a:r>
            <a:r>
              <a:rPr sz="3200" dirty="0">
                <a:latin typeface="Arial"/>
                <a:cs typeface="Arial"/>
              </a:rPr>
              <a:t>and has </a:t>
            </a:r>
            <a:r>
              <a:rPr sz="3200" spc="-6" dirty="0">
                <a:latin typeface="Arial"/>
                <a:cs typeface="Arial"/>
              </a:rPr>
              <a:t>limits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6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amount of </a:t>
            </a:r>
            <a:r>
              <a:rPr sz="3200" spc="-6" dirty="0">
                <a:latin typeface="Arial"/>
                <a:cs typeface="Arial"/>
              </a:rPr>
              <a:t>information to </a:t>
            </a:r>
            <a:r>
              <a:rPr sz="3200" dirty="0">
                <a:latin typeface="Arial"/>
                <a:cs typeface="Arial"/>
              </a:rPr>
              <a:t>send (max. 100  </a:t>
            </a:r>
            <a:r>
              <a:rPr sz="3200" spc="-6" dirty="0">
                <a:latin typeface="Arial"/>
                <a:cs typeface="Arial"/>
              </a:rPr>
              <a:t>characters).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577" y="650102"/>
            <a:ext cx="745807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Forms </a:t>
            </a:r>
            <a:r>
              <a:rPr dirty="0"/>
              <a:t>- </a:t>
            </a:r>
            <a:r>
              <a:rPr spc="-6" dirty="0"/>
              <a:t>$_GET</a:t>
            </a:r>
            <a:r>
              <a:rPr spc="-210" dirty="0"/>
              <a:t> </a:t>
            </a:r>
            <a:r>
              <a:rPr spc="-6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27261" y="1581802"/>
            <a:ext cx="6907138" cy="210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275" y="4074338"/>
            <a:ext cx="8605425" cy="75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0017" y="5726854"/>
            <a:ext cx="6731982" cy="9795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5530" y="5069078"/>
            <a:ext cx="6332220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>
                <a:solidFill>
                  <a:srgbClr val="DC2300"/>
                </a:solidFill>
                <a:latin typeface="Arial"/>
                <a:cs typeface="Arial"/>
              </a:rPr>
              <a:t>Notice </a:t>
            </a:r>
            <a:r>
              <a:rPr dirty="0">
                <a:solidFill>
                  <a:srgbClr val="DC2300"/>
                </a:solidFill>
                <a:latin typeface="Arial"/>
                <a:cs typeface="Arial"/>
              </a:rPr>
              <a:t>how </a:t>
            </a:r>
            <a:r>
              <a:rPr spc="-6" dirty="0">
                <a:solidFill>
                  <a:srgbClr val="DC2300"/>
                </a:solidFill>
                <a:latin typeface="Arial"/>
                <a:cs typeface="Arial"/>
              </a:rPr>
              <a:t>the </a:t>
            </a:r>
            <a:r>
              <a:rPr dirty="0">
                <a:solidFill>
                  <a:srgbClr val="DC2300"/>
                </a:solidFill>
                <a:latin typeface="Arial"/>
                <a:cs typeface="Arial"/>
              </a:rPr>
              <a:t>URL carries </a:t>
            </a:r>
            <a:r>
              <a:rPr spc="-6" dirty="0">
                <a:solidFill>
                  <a:srgbClr val="DC2300"/>
                </a:solidFill>
                <a:latin typeface="Arial"/>
                <a:cs typeface="Arial"/>
              </a:rPr>
              <a:t>the information after the file</a:t>
            </a:r>
            <a:r>
              <a:rPr spc="-25" dirty="0">
                <a:solidFill>
                  <a:srgbClr val="DC23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DC2300"/>
                </a:solidFill>
                <a:latin typeface="Arial"/>
                <a:cs typeface="Arial"/>
              </a:rPr>
              <a:t>name.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577" y="650102"/>
            <a:ext cx="745807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Forms </a:t>
            </a:r>
            <a:r>
              <a:rPr dirty="0"/>
              <a:t>- </a:t>
            </a:r>
            <a:r>
              <a:rPr spc="-6" dirty="0"/>
              <a:t>$_GET</a:t>
            </a:r>
            <a:r>
              <a:rPr spc="-210" dirty="0"/>
              <a:t> </a:t>
            </a:r>
            <a:r>
              <a:rPr spc="-6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1" y="1904009"/>
            <a:ext cx="8627745" cy="1891533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5079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The "welcome.php" file </a:t>
            </a:r>
            <a:r>
              <a:rPr sz="3200" dirty="0">
                <a:latin typeface="Arial"/>
                <a:cs typeface="Arial"/>
              </a:rPr>
              <a:t>can now use </a:t>
            </a:r>
            <a:r>
              <a:rPr sz="3200" spc="-6" dirty="0">
                <a:latin typeface="Arial"/>
                <a:cs typeface="Arial"/>
              </a:rPr>
              <a:t>the $_GET  function to </a:t>
            </a:r>
            <a:r>
              <a:rPr sz="3200" dirty="0">
                <a:latin typeface="Arial"/>
                <a:cs typeface="Arial"/>
              </a:rPr>
              <a:t>collect </a:t>
            </a:r>
            <a:r>
              <a:rPr sz="3200" spc="-6" dirty="0">
                <a:latin typeface="Arial"/>
                <a:cs typeface="Arial"/>
              </a:rPr>
              <a:t>form data (the </a:t>
            </a:r>
            <a:r>
              <a:rPr sz="3200" dirty="0">
                <a:latin typeface="Arial"/>
                <a:cs typeface="Arial"/>
              </a:rPr>
              <a:t>names of </a:t>
            </a:r>
            <a:r>
              <a:rPr sz="3200" spc="-6" dirty="0">
                <a:latin typeface="Arial"/>
                <a:cs typeface="Arial"/>
              </a:rPr>
              <a:t>the  form fields </a:t>
            </a:r>
            <a:r>
              <a:rPr sz="3200" dirty="0">
                <a:latin typeface="Arial"/>
                <a:cs typeface="Arial"/>
              </a:rPr>
              <a:t>will </a:t>
            </a:r>
            <a:r>
              <a:rPr sz="3200" spc="-6" dirty="0">
                <a:latin typeface="Arial"/>
                <a:cs typeface="Arial"/>
              </a:rPr>
              <a:t>automatically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keys in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12698">
              <a:lnSpc>
                <a:spcPts val="3474"/>
              </a:lnSpc>
            </a:pPr>
            <a:r>
              <a:rPr sz="3200" spc="-6" dirty="0">
                <a:latin typeface="Arial"/>
                <a:cs typeface="Arial"/>
              </a:rPr>
              <a:t>$_GET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array)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9217" y="4418753"/>
            <a:ext cx="6731982" cy="979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577" y="650102"/>
            <a:ext cx="745807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Forms </a:t>
            </a:r>
            <a:r>
              <a:rPr dirty="0"/>
              <a:t>- </a:t>
            </a:r>
            <a:r>
              <a:rPr spc="-6" dirty="0"/>
              <a:t>$_GET</a:t>
            </a:r>
            <a:r>
              <a:rPr spc="-210" dirty="0"/>
              <a:t> </a:t>
            </a:r>
            <a:r>
              <a:rPr spc="-6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38" y="1722970"/>
            <a:ext cx="9239885" cy="4633310"/>
          </a:xfrm>
          <a:prstGeom prst="rect">
            <a:avLst/>
          </a:prstGeom>
        </p:spPr>
        <p:txBody>
          <a:bodyPr vert="horz" wrap="square" lIns="0" tIns="54600" rIns="0" bIns="0" rtlCol="0">
            <a:spAutoFit/>
          </a:bodyPr>
          <a:lstStyle/>
          <a:p>
            <a:pPr marL="12698" marR="5079">
              <a:lnSpc>
                <a:spcPts val="3460"/>
              </a:lnSpc>
              <a:spcBef>
                <a:spcPts val="430"/>
              </a:spcBef>
            </a:pPr>
            <a:r>
              <a:rPr sz="31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100" spc="-6" dirty="0">
                <a:latin typeface="Arial"/>
                <a:cs typeface="Arial"/>
              </a:rPr>
              <a:t>When </a:t>
            </a:r>
            <a:r>
              <a:rPr sz="3100" dirty="0">
                <a:latin typeface="Arial"/>
                <a:cs typeface="Arial"/>
              </a:rPr>
              <a:t>using </a:t>
            </a:r>
            <a:r>
              <a:rPr sz="3100" spc="-6" dirty="0">
                <a:latin typeface="Arial"/>
                <a:cs typeface="Arial"/>
              </a:rPr>
              <a:t>method="get" </a:t>
            </a:r>
            <a:r>
              <a:rPr sz="3100" dirty="0">
                <a:latin typeface="Arial"/>
                <a:cs typeface="Arial"/>
              </a:rPr>
              <a:t>in </a:t>
            </a:r>
            <a:r>
              <a:rPr sz="3100" spc="-6" dirty="0">
                <a:latin typeface="Arial"/>
                <a:cs typeface="Arial"/>
              </a:rPr>
              <a:t>HTML forms, </a:t>
            </a:r>
            <a:r>
              <a:rPr sz="3100" dirty="0">
                <a:latin typeface="Arial"/>
                <a:cs typeface="Arial"/>
              </a:rPr>
              <a:t>all  variable names and values are displayed in </a:t>
            </a:r>
            <a:r>
              <a:rPr sz="3100" spc="-6" dirty="0">
                <a:latin typeface="Arial"/>
                <a:cs typeface="Arial"/>
              </a:rPr>
              <a:t>the</a:t>
            </a:r>
            <a:r>
              <a:rPr sz="3100" spc="-10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URL.</a:t>
            </a:r>
            <a:endParaRPr sz="3100">
              <a:latin typeface="Arial"/>
              <a:cs typeface="Arial"/>
            </a:endParaRPr>
          </a:p>
          <a:p>
            <a:pPr marL="12698" marR="744094">
              <a:lnSpc>
                <a:spcPts val="3460"/>
              </a:lnSpc>
              <a:spcBef>
                <a:spcPts val="1400"/>
              </a:spcBef>
            </a:pPr>
            <a:r>
              <a:rPr sz="31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100" spc="-6" dirty="0">
                <a:latin typeface="Arial"/>
                <a:cs typeface="Arial"/>
              </a:rPr>
              <a:t>This method </a:t>
            </a:r>
            <a:r>
              <a:rPr sz="3100" dirty="0">
                <a:latin typeface="Arial"/>
                <a:cs typeface="Arial"/>
              </a:rPr>
              <a:t>should not be used when</a:t>
            </a:r>
            <a:r>
              <a:rPr sz="3100" spc="-12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sending  passwords or </a:t>
            </a:r>
            <a:r>
              <a:rPr sz="3100" spc="-6" dirty="0">
                <a:latin typeface="Arial"/>
                <a:cs typeface="Arial"/>
              </a:rPr>
              <a:t>other sensitive</a:t>
            </a:r>
            <a:r>
              <a:rPr sz="3100" spc="-10" dirty="0">
                <a:latin typeface="Arial"/>
                <a:cs typeface="Arial"/>
              </a:rPr>
              <a:t> </a:t>
            </a:r>
            <a:r>
              <a:rPr sz="3100" spc="-6" dirty="0">
                <a:latin typeface="Arial"/>
                <a:cs typeface="Arial"/>
              </a:rPr>
              <a:t>information!</a:t>
            </a:r>
            <a:endParaRPr sz="3100">
              <a:latin typeface="Arial"/>
              <a:cs typeface="Arial"/>
            </a:endParaRPr>
          </a:p>
          <a:p>
            <a:pPr marL="12698" marR="431092" algn="just">
              <a:lnSpc>
                <a:spcPts val="3460"/>
              </a:lnSpc>
              <a:spcBef>
                <a:spcPts val="1400"/>
              </a:spcBef>
            </a:pPr>
            <a:r>
              <a:rPr sz="31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100" spc="-25" dirty="0">
                <a:latin typeface="Arial"/>
                <a:cs typeface="Arial"/>
              </a:rPr>
              <a:t>However, </a:t>
            </a:r>
            <a:r>
              <a:rPr sz="3100" dirty="0">
                <a:latin typeface="Arial"/>
                <a:cs typeface="Arial"/>
              </a:rPr>
              <a:t>because </a:t>
            </a:r>
            <a:r>
              <a:rPr sz="3100" spc="-6" dirty="0">
                <a:latin typeface="Arial"/>
                <a:cs typeface="Arial"/>
              </a:rPr>
              <a:t>the </a:t>
            </a:r>
            <a:r>
              <a:rPr sz="3100" dirty="0">
                <a:latin typeface="Arial"/>
                <a:cs typeface="Arial"/>
              </a:rPr>
              <a:t>variables are displayed</a:t>
            </a:r>
            <a:r>
              <a:rPr sz="3100" spc="-45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in  </a:t>
            </a:r>
            <a:r>
              <a:rPr sz="3100" spc="-6" dirty="0">
                <a:latin typeface="Arial"/>
                <a:cs typeface="Arial"/>
              </a:rPr>
              <a:t>the </a:t>
            </a:r>
            <a:r>
              <a:rPr sz="3100" dirty="0">
                <a:latin typeface="Arial"/>
                <a:cs typeface="Arial"/>
              </a:rPr>
              <a:t>URL, it is possible </a:t>
            </a:r>
            <a:r>
              <a:rPr sz="3100" spc="-6" dirty="0">
                <a:latin typeface="Arial"/>
                <a:cs typeface="Arial"/>
              </a:rPr>
              <a:t>to </a:t>
            </a:r>
            <a:r>
              <a:rPr sz="3100" dirty="0">
                <a:latin typeface="Arial"/>
                <a:cs typeface="Arial"/>
              </a:rPr>
              <a:t>bookmark </a:t>
            </a:r>
            <a:r>
              <a:rPr sz="3100" spc="-6" dirty="0">
                <a:latin typeface="Arial"/>
                <a:cs typeface="Arial"/>
              </a:rPr>
              <a:t>the </a:t>
            </a:r>
            <a:r>
              <a:rPr sz="3100" dirty="0">
                <a:latin typeface="Arial"/>
                <a:cs typeface="Arial"/>
              </a:rPr>
              <a:t>page. </a:t>
            </a:r>
            <a:r>
              <a:rPr sz="3100" spc="-6" dirty="0">
                <a:latin typeface="Arial"/>
                <a:cs typeface="Arial"/>
              </a:rPr>
              <a:t>This  </a:t>
            </a:r>
            <a:r>
              <a:rPr sz="3100" dirty="0">
                <a:latin typeface="Arial"/>
                <a:cs typeface="Arial"/>
              </a:rPr>
              <a:t>can be </a:t>
            </a:r>
            <a:r>
              <a:rPr sz="3100" spc="-6" dirty="0">
                <a:latin typeface="Arial"/>
                <a:cs typeface="Arial"/>
              </a:rPr>
              <a:t>useful </a:t>
            </a:r>
            <a:r>
              <a:rPr sz="3100" dirty="0">
                <a:latin typeface="Arial"/>
                <a:cs typeface="Arial"/>
              </a:rPr>
              <a:t>in some</a:t>
            </a:r>
            <a:r>
              <a:rPr sz="3100" spc="-6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cases.</a:t>
            </a:r>
            <a:endParaRPr sz="3100">
              <a:latin typeface="Arial"/>
              <a:cs typeface="Arial"/>
            </a:endParaRPr>
          </a:p>
          <a:p>
            <a:pPr marL="12698" marR="570134">
              <a:lnSpc>
                <a:spcPts val="3460"/>
              </a:lnSpc>
              <a:spcBef>
                <a:spcPts val="1400"/>
              </a:spcBef>
            </a:pPr>
            <a:r>
              <a:rPr sz="31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100" spc="-6" dirty="0">
                <a:latin typeface="Arial"/>
                <a:cs typeface="Arial"/>
              </a:rPr>
              <a:t>The </a:t>
            </a:r>
            <a:r>
              <a:rPr sz="3100" dirty="0">
                <a:latin typeface="Arial"/>
                <a:cs typeface="Arial"/>
              </a:rPr>
              <a:t>get </a:t>
            </a:r>
            <a:r>
              <a:rPr sz="3100" spc="-6" dirty="0">
                <a:latin typeface="Arial"/>
                <a:cs typeface="Arial"/>
              </a:rPr>
              <a:t>method </a:t>
            </a:r>
            <a:r>
              <a:rPr sz="3100" dirty="0">
                <a:latin typeface="Arial"/>
                <a:cs typeface="Arial"/>
              </a:rPr>
              <a:t>is not </a:t>
            </a:r>
            <a:r>
              <a:rPr sz="3100" spc="-6" dirty="0">
                <a:latin typeface="Arial"/>
                <a:cs typeface="Arial"/>
              </a:rPr>
              <a:t>suitable for </a:t>
            </a:r>
            <a:r>
              <a:rPr sz="3100" dirty="0">
                <a:latin typeface="Arial"/>
                <a:cs typeface="Arial"/>
              </a:rPr>
              <a:t>large</a:t>
            </a:r>
            <a:r>
              <a:rPr sz="3100" spc="-8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variable  values; </a:t>
            </a:r>
            <a:r>
              <a:rPr sz="3100" spc="-6" dirty="0">
                <a:latin typeface="Arial"/>
                <a:cs typeface="Arial"/>
              </a:rPr>
              <a:t>the </a:t>
            </a:r>
            <a:r>
              <a:rPr sz="3100" dirty="0">
                <a:latin typeface="Arial"/>
                <a:cs typeface="Arial"/>
              </a:rPr>
              <a:t>value cannot exceed 100</a:t>
            </a:r>
            <a:r>
              <a:rPr sz="3100" spc="-4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chars.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223" y="650102"/>
            <a:ext cx="78308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Forms </a:t>
            </a:r>
            <a:r>
              <a:rPr dirty="0"/>
              <a:t>- </a:t>
            </a:r>
            <a:r>
              <a:rPr spc="-6" dirty="0"/>
              <a:t>$_POST</a:t>
            </a:r>
            <a:r>
              <a:rPr spc="-204" dirty="0"/>
              <a:t> </a:t>
            </a:r>
            <a:r>
              <a:rPr spc="-6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38" y="1719860"/>
            <a:ext cx="8942705" cy="4110089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250147">
              <a:lnSpc>
                <a:spcPts val="3559"/>
              </a:lnSpc>
              <a:spcBef>
                <a:spcPts val="449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The built-in $_POST function </a:t>
            </a:r>
            <a:r>
              <a:rPr sz="3200" dirty="0">
                <a:latin typeface="Arial"/>
                <a:cs typeface="Arial"/>
              </a:rPr>
              <a:t>is used 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collect  values </a:t>
            </a:r>
            <a:r>
              <a:rPr sz="3200" spc="-6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" dirty="0">
                <a:latin typeface="Arial"/>
                <a:cs typeface="Arial"/>
              </a:rPr>
              <a:t>form </a:t>
            </a:r>
            <a:r>
              <a:rPr sz="3200" dirty="0">
                <a:latin typeface="Arial"/>
                <a:cs typeface="Arial"/>
              </a:rPr>
              <a:t>sent </a:t>
            </a:r>
            <a:r>
              <a:rPr sz="3200" spc="-6" dirty="0">
                <a:latin typeface="Arial"/>
                <a:cs typeface="Arial"/>
              </a:rPr>
              <a:t>with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method="post".</a:t>
            </a:r>
            <a:endParaRPr sz="3200" dirty="0">
              <a:latin typeface="Arial"/>
              <a:cs typeface="Arial"/>
            </a:endParaRPr>
          </a:p>
          <a:p>
            <a:pPr marL="12698" marR="179040">
              <a:lnSpc>
                <a:spcPts val="3559"/>
              </a:lnSpc>
              <a:spcBef>
                <a:spcPts val="1394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 smtClean="0">
                <a:latin typeface="Arial"/>
                <a:cs typeface="Arial"/>
              </a:rPr>
              <a:t>Information </a:t>
            </a:r>
            <a:r>
              <a:rPr sz="3200" dirty="0">
                <a:latin typeface="Arial"/>
                <a:cs typeface="Arial"/>
              </a:rPr>
              <a:t>sent </a:t>
            </a:r>
            <a:r>
              <a:rPr sz="3200" spc="-6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" dirty="0">
                <a:latin typeface="Arial"/>
                <a:cs typeface="Arial"/>
              </a:rPr>
              <a:t>form with the POST  method </a:t>
            </a:r>
            <a:r>
              <a:rPr sz="3200" dirty="0">
                <a:latin typeface="Arial"/>
                <a:cs typeface="Arial"/>
              </a:rPr>
              <a:t>is invisible </a:t>
            </a:r>
            <a:r>
              <a:rPr sz="3200" spc="-6" dirty="0">
                <a:latin typeface="Arial"/>
                <a:cs typeface="Arial"/>
              </a:rPr>
              <a:t>to others </a:t>
            </a:r>
            <a:r>
              <a:rPr sz="3200" dirty="0">
                <a:latin typeface="Arial"/>
                <a:cs typeface="Arial"/>
              </a:rPr>
              <a:t>and has no </a:t>
            </a:r>
            <a:r>
              <a:rPr sz="3200" spc="-6" dirty="0">
                <a:latin typeface="Arial"/>
                <a:cs typeface="Arial"/>
              </a:rPr>
              <a:t>limits </a:t>
            </a:r>
            <a:r>
              <a:rPr sz="3200" dirty="0">
                <a:latin typeface="Arial"/>
                <a:cs typeface="Arial"/>
              </a:rPr>
              <a:t>on 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amount of </a:t>
            </a:r>
            <a:r>
              <a:rPr sz="3200" spc="-6" dirty="0">
                <a:latin typeface="Arial"/>
                <a:cs typeface="Arial"/>
              </a:rPr>
              <a:t>information 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send.</a:t>
            </a:r>
          </a:p>
          <a:p>
            <a:pPr marL="12698" marR="5079">
              <a:lnSpc>
                <a:spcPts val="3559"/>
              </a:lnSpc>
              <a:spcBef>
                <a:spcPts val="1385"/>
              </a:spcBef>
            </a:pPr>
            <a:r>
              <a:rPr sz="3200" dirty="0">
                <a:solidFill>
                  <a:srgbClr val="DC2300"/>
                </a:solidFill>
                <a:latin typeface="Arial"/>
                <a:cs typeface="Arial"/>
              </a:rPr>
              <a:t>&gt; </a:t>
            </a:r>
            <a:r>
              <a:rPr sz="3200" spc="-6" dirty="0">
                <a:latin typeface="Arial"/>
                <a:cs typeface="Arial"/>
              </a:rPr>
              <a:t>Note: </a:t>
            </a:r>
            <a:r>
              <a:rPr sz="3200" spc="-25" dirty="0">
                <a:latin typeface="Arial"/>
                <a:cs typeface="Arial"/>
              </a:rPr>
              <a:t>However, </a:t>
            </a:r>
            <a:r>
              <a:rPr sz="3200" spc="-6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is an 8 Mb max size </a:t>
            </a:r>
            <a:r>
              <a:rPr sz="3200" spc="-6" dirty="0">
                <a:latin typeface="Arial"/>
                <a:cs typeface="Arial"/>
              </a:rPr>
              <a:t>for  the POST method,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6" dirty="0">
                <a:latin typeface="Arial"/>
                <a:cs typeface="Arial"/>
              </a:rPr>
              <a:t>default </a:t>
            </a:r>
            <a:r>
              <a:rPr sz="3200" dirty="0">
                <a:latin typeface="Arial"/>
                <a:cs typeface="Arial"/>
              </a:rPr>
              <a:t>(can be changed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  </a:t>
            </a:r>
            <a:r>
              <a:rPr sz="3200" spc="-6" dirty="0">
                <a:latin typeface="Arial"/>
                <a:cs typeface="Arial"/>
              </a:rPr>
              <a:t>setting the post_max_size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6" dirty="0">
                <a:latin typeface="Arial"/>
                <a:cs typeface="Arial"/>
              </a:rPr>
              <a:t>the php.ini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file).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223" y="656452"/>
            <a:ext cx="7830820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dirty="0"/>
              <a:t>PHP </a:t>
            </a:r>
            <a:r>
              <a:rPr spc="-6" dirty="0"/>
              <a:t>Forms </a:t>
            </a:r>
            <a:r>
              <a:rPr dirty="0"/>
              <a:t>- </a:t>
            </a:r>
            <a:r>
              <a:rPr spc="-6" dirty="0"/>
              <a:t>$_POST</a:t>
            </a:r>
            <a:r>
              <a:rPr spc="-204" dirty="0"/>
              <a:t> </a:t>
            </a:r>
            <a:r>
              <a:rPr spc="-6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615921" y="1879600"/>
            <a:ext cx="9074178" cy="195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</a:t>
            </a:r>
            <a:r>
              <a:rPr lang="en-US" sz="4400" spc="-6" dirty="0" smtClean="0">
                <a:latin typeface="Arial"/>
                <a:cs typeface="Arial"/>
              </a:rPr>
              <a:t>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1949450"/>
            <a:ext cx="5139832" cy="5265632"/>
          </a:xfrm>
        </p:spPr>
      </p:pic>
    </p:spTree>
    <p:extLst>
      <p:ext uri="{BB962C8B-B14F-4D97-AF65-F5344CB8AC3E}">
        <p14:creationId xmlns:p14="http://schemas.microsoft.com/office/powerpoint/2010/main" val="5379013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</a:t>
            </a:r>
            <a:r>
              <a:rPr lang="en-US" sz="4400" spc="-6" dirty="0" smtClean="0">
                <a:latin typeface="Arial"/>
                <a:cs typeface="Arial"/>
              </a:rPr>
              <a:t>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254250"/>
            <a:ext cx="6668645" cy="4514529"/>
          </a:xfrm>
        </p:spPr>
      </p:pic>
    </p:spTree>
    <p:extLst>
      <p:ext uri="{BB962C8B-B14F-4D97-AF65-F5344CB8AC3E}">
        <p14:creationId xmlns:p14="http://schemas.microsoft.com/office/powerpoint/2010/main" val="19155689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</a:t>
            </a:r>
            <a:r>
              <a:rPr lang="en-US" sz="4400" spc="-6" dirty="0" smtClean="0">
                <a:latin typeface="Arial"/>
                <a:cs typeface="Arial"/>
              </a:rPr>
              <a:t>n</a:t>
            </a:r>
            <a:r>
              <a:rPr lang="en-US" spc="-6" dirty="0" smtClean="0">
                <a:latin typeface="Arial"/>
                <a:cs typeface="Arial"/>
              </a:rPr>
              <a:t> Destroy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008169"/>
            <a:ext cx="4838902" cy="4327247"/>
          </a:xfrm>
        </p:spPr>
      </p:pic>
    </p:spTree>
    <p:extLst>
      <p:ext uri="{BB962C8B-B14F-4D97-AF65-F5344CB8AC3E}">
        <p14:creationId xmlns:p14="http://schemas.microsoft.com/office/powerpoint/2010/main" val="1735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491" y="656452"/>
            <a:ext cx="5078094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3262716" algn="l"/>
              </a:tabLst>
            </a:pPr>
            <a:r>
              <a:rPr dirty="0"/>
              <a:t>PHP</a:t>
            </a:r>
            <a:r>
              <a:rPr spc="-75" dirty="0"/>
              <a:t> </a:t>
            </a:r>
            <a:r>
              <a:rPr spc="-6" dirty="0"/>
              <a:t>Getting	Started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38" y="2400897"/>
            <a:ext cx="8406765" cy="3766406"/>
          </a:xfrm>
          <a:prstGeom prst="rect">
            <a:avLst/>
          </a:prstGeom>
        </p:spPr>
        <p:txBody>
          <a:bodyPr vert="horz" wrap="square" lIns="0" tIns="57140" rIns="0" bIns="0" rtlCol="0">
            <a:spAutoFit/>
          </a:bodyPr>
          <a:lstStyle/>
          <a:p>
            <a:pPr marL="12698" marR="192373">
              <a:lnSpc>
                <a:spcPts val="3559"/>
              </a:lnSpc>
              <a:spcBef>
                <a:spcPts val="449"/>
              </a:spcBef>
            </a:pPr>
            <a:r>
              <a:rPr sz="3200" spc="-6" dirty="0">
                <a:latin typeface="Arial"/>
                <a:cs typeface="Arial"/>
              </a:rPr>
              <a:t>On </a:t>
            </a:r>
            <a:r>
              <a:rPr sz="3200" dirty="0">
                <a:latin typeface="Arial"/>
                <a:cs typeface="Arial"/>
              </a:rPr>
              <a:t>windows, you can download and </a:t>
            </a:r>
            <a:r>
              <a:rPr sz="3200" spc="-6" dirty="0">
                <a:latin typeface="Arial"/>
                <a:cs typeface="Arial"/>
              </a:rPr>
              <a:t>install  </a:t>
            </a:r>
            <a:r>
              <a:rPr sz="3200" dirty="0">
                <a:latin typeface="Arial"/>
                <a:cs typeface="Arial"/>
              </a:rPr>
              <a:t>XAMPP . </a:t>
            </a:r>
            <a:r>
              <a:rPr sz="3200" spc="-6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one </a:t>
            </a:r>
            <a:r>
              <a:rPr sz="3200" spc="-6" dirty="0">
                <a:latin typeface="Arial"/>
                <a:cs typeface="Arial"/>
              </a:rPr>
              <a:t>installation </a:t>
            </a:r>
            <a:r>
              <a:rPr sz="3200" dirty="0">
                <a:latin typeface="Arial"/>
                <a:cs typeface="Arial"/>
              </a:rPr>
              <a:t>and you get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  Apache </a:t>
            </a:r>
            <a:r>
              <a:rPr sz="3200" spc="-20" dirty="0">
                <a:latin typeface="Arial"/>
                <a:cs typeface="Arial"/>
              </a:rPr>
              <a:t>webserver, </a:t>
            </a:r>
            <a:r>
              <a:rPr sz="3200" spc="-6" dirty="0">
                <a:latin typeface="Arial"/>
                <a:cs typeface="Arial"/>
              </a:rPr>
              <a:t>database </a:t>
            </a:r>
            <a:r>
              <a:rPr sz="3200" dirty="0">
                <a:latin typeface="Arial"/>
                <a:cs typeface="Arial"/>
              </a:rPr>
              <a:t>server and php.  </a:t>
            </a:r>
            <a:r>
              <a:rPr sz="3200" u="heavy" spc="-1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2"/>
              </a:rPr>
              <a:t>http://www.apachefriends.org/en/xampp.html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698" marR="5079">
              <a:lnSpc>
                <a:spcPts val="3559"/>
              </a:lnSpc>
            </a:pPr>
            <a:r>
              <a:rPr sz="3200" spc="-6" dirty="0">
                <a:latin typeface="Arial"/>
                <a:cs typeface="Arial"/>
              </a:rPr>
              <a:t>This </a:t>
            </a:r>
            <a:r>
              <a:rPr sz="3200" dirty="0">
                <a:latin typeface="Arial"/>
                <a:cs typeface="Arial"/>
              </a:rPr>
              <a:t>can be </a:t>
            </a:r>
            <a:r>
              <a:rPr sz="3200" spc="-6" dirty="0">
                <a:latin typeface="Arial"/>
                <a:cs typeface="Arial"/>
              </a:rPr>
              <a:t>installed to </a:t>
            </a:r>
            <a:r>
              <a:rPr sz="3200" dirty="0">
                <a:latin typeface="Arial"/>
                <a:cs typeface="Arial"/>
              </a:rPr>
              <a:t>most of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well known  </a:t>
            </a:r>
            <a:r>
              <a:rPr sz="3200" spc="-6" dirty="0">
                <a:latin typeface="Arial"/>
                <a:cs typeface="Arial"/>
              </a:rPr>
              <a:t>OS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spc="-30" dirty="0">
                <a:latin typeface="Arial"/>
                <a:cs typeface="Arial"/>
              </a:rPr>
              <a:t>industry. </a:t>
            </a:r>
            <a:r>
              <a:rPr sz="3200" dirty="0">
                <a:latin typeface="Arial"/>
                <a:cs typeface="Arial"/>
              </a:rPr>
              <a:t>Linux and </a:t>
            </a:r>
            <a:r>
              <a:rPr sz="3200" spc="-6" dirty="0">
                <a:latin typeface="Arial"/>
                <a:cs typeface="Arial"/>
              </a:rPr>
              <a:t>Mac(UNIX) </a:t>
            </a:r>
            <a:r>
              <a:rPr sz="3200" dirty="0">
                <a:latin typeface="Arial"/>
                <a:cs typeface="Arial"/>
              </a:rPr>
              <a:t>is  included.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399" y="329530"/>
            <a:ext cx="8283480" cy="7514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 algn="ctr">
              <a:spcBef>
                <a:spcPts val="100"/>
              </a:spcBef>
              <a:tabLst>
                <a:tab pos="1161854" algn="l"/>
              </a:tabLst>
            </a:pPr>
            <a:r>
              <a:rPr dirty="0" smtClean="0"/>
              <a:t>En</a:t>
            </a:r>
            <a:r>
              <a:rPr lang="en-US" dirty="0"/>
              <a:t>d</a:t>
            </a:r>
            <a:r>
              <a:rPr lang="en-US" dirty="0" smtClean="0"/>
              <a:t> </a:t>
            </a:r>
            <a:r>
              <a:rPr dirty="0" smtClean="0"/>
              <a:t>of</a:t>
            </a:r>
            <a:r>
              <a:rPr spc="-100" dirty="0" smtClean="0"/>
              <a:t> </a:t>
            </a:r>
            <a:r>
              <a:rPr dirty="0"/>
              <a:t>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7800" dirty="0" smtClean="0"/>
              <a:t>Tha</a:t>
            </a:r>
            <a:r>
              <a:rPr lang="en-US" sz="7800" spc="-6" dirty="0" smtClean="0">
                <a:latin typeface="Arial"/>
                <a:cs typeface="Arial"/>
              </a:rPr>
              <a:t>nk You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Mail me at: </a:t>
            </a:r>
            <a:r>
              <a:rPr lang="en-US" dirty="0" smtClean="0">
                <a:hlinkClick r:id="rId2"/>
              </a:rPr>
              <a:t>P156069@gmail.com</a:t>
            </a:r>
            <a:r>
              <a:rPr lang="en-US" dirty="0" smtClean="0"/>
              <a:t>, P156069@</a:t>
            </a:r>
            <a:r>
              <a:rPr lang="en-US" b="0" spc="-6" dirty="0" smtClean="0">
                <a:latin typeface="Arial"/>
                <a:cs typeface="Arial"/>
              </a:rPr>
              <a:t>nu.edu.pk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863" y="656452"/>
            <a:ext cx="4197985" cy="487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2735119" algn="l"/>
              </a:tabLst>
            </a:pPr>
            <a:r>
              <a:rPr dirty="0"/>
              <a:t>PHP</a:t>
            </a:r>
            <a:r>
              <a:rPr spc="-80" dirty="0"/>
              <a:t> </a:t>
            </a:r>
            <a:r>
              <a:rPr dirty="0"/>
              <a:t>Hello	</a:t>
            </a:r>
            <a:r>
              <a:rPr spc="-80" dirty="0"/>
              <a:t>W</a:t>
            </a:r>
            <a:r>
              <a:rPr dirty="0"/>
              <a:t>orld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8029" y="5863234"/>
            <a:ext cx="5643880" cy="51308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Above is </a:t>
            </a:r>
            <a:r>
              <a:rPr sz="3200" spc="-6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PHP source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3600" y="1625600"/>
            <a:ext cx="83312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0863" y="552272"/>
            <a:ext cx="4197985" cy="69596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2735119" algn="l"/>
              </a:tabLst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8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Hello	</a:t>
            </a:r>
            <a:r>
              <a:rPr sz="4400" spc="-8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orld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8673" y="1930996"/>
            <a:ext cx="6922134" cy="51308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200" spc="-6" dirty="0">
                <a:latin typeface="Arial"/>
                <a:cs typeface="Arial"/>
              </a:rPr>
              <a:t>It renders </a:t>
            </a:r>
            <a:r>
              <a:rPr sz="3200" dirty="0">
                <a:latin typeface="Arial"/>
                <a:cs typeface="Arial"/>
              </a:rPr>
              <a:t>as </a:t>
            </a:r>
            <a:r>
              <a:rPr sz="3200" spc="-6" dirty="0">
                <a:latin typeface="Arial"/>
                <a:cs typeface="Arial"/>
              </a:rPr>
              <a:t>HTML that </a:t>
            </a:r>
            <a:r>
              <a:rPr sz="3200" dirty="0">
                <a:latin typeface="Arial"/>
                <a:cs typeface="Arial"/>
              </a:rPr>
              <a:t>looks like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this: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9118" y="2882900"/>
            <a:ext cx="5515682" cy="372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36475" y="6973521"/>
            <a:ext cx="48748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2090"/>
              </a:lnSpc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2011</Words>
  <Application>Microsoft Office PowerPoint</Application>
  <PresentationFormat>Custom</PresentationFormat>
  <Paragraphs>186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PowerPoint Presentation</vt:lpstr>
      <vt:lpstr>PHP Introduction</vt:lpstr>
      <vt:lpstr>PHP Introduction</vt:lpstr>
      <vt:lpstr>PHP Introduction</vt:lpstr>
      <vt:lpstr>PHP Introduction</vt:lpstr>
      <vt:lpstr>PHP Introduction</vt:lpstr>
      <vt:lpstr>PHP Getting Started</vt:lpstr>
      <vt:lpstr>PHP Hello World</vt:lpstr>
      <vt:lpstr>PowerPoint Presentation</vt:lpstr>
      <vt:lpstr>PHP Comments</vt:lpstr>
      <vt:lpstr>PHP Variables</vt:lpstr>
      <vt:lpstr>PHP Variables</vt:lpstr>
      <vt:lpstr>PHP Variables</vt:lpstr>
      <vt:lpstr>PHP Concatenation</vt:lpstr>
      <vt:lpstr>PHP Concatenation</vt:lpstr>
      <vt:lpstr>PHP Operators</vt:lpstr>
      <vt:lpstr>PHP Operators</vt:lpstr>
      <vt:lpstr>PHP Operators</vt:lpstr>
      <vt:lpstr>PHP Operators</vt:lpstr>
      <vt:lpstr>PHP Operators</vt:lpstr>
      <vt:lpstr>PHP Conditional Statements</vt:lpstr>
      <vt:lpstr>PowerPoint Presentation</vt:lpstr>
      <vt:lpstr>PowerPoint Presentation</vt:lpstr>
      <vt:lpstr>PHP Conditional Statements</vt:lpstr>
      <vt:lpstr>PowerPoint Presentation</vt:lpstr>
      <vt:lpstr>PHP Conditional Statements</vt:lpstr>
      <vt:lpstr>PHP Arrays</vt:lpstr>
      <vt:lpstr>PowerPoint Presentation</vt:lpstr>
      <vt:lpstr>PHP Arrays</vt:lpstr>
      <vt:lpstr>PHP Numeric Arrays</vt:lpstr>
      <vt:lpstr>PHP Numeric Arrays</vt:lpstr>
      <vt:lpstr>PHP Numeric Arrays</vt:lpstr>
      <vt:lpstr>PHP Associative Arrays</vt:lpstr>
      <vt:lpstr>PHP Associative Arrays</vt:lpstr>
      <vt:lpstr>PHP Associative Arrays</vt:lpstr>
      <vt:lpstr>PHP Multidimensional Arrays</vt:lpstr>
      <vt:lpstr>PHP Multidimensional Arrays</vt:lpstr>
      <vt:lpstr>PHP Multidimensional Arrays</vt:lpstr>
      <vt:lpstr>PHP Multidimensional Arrays</vt:lpstr>
      <vt:lpstr>PHP Loops</vt:lpstr>
      <vt:lpstr>PHP Loops</vt:lpstr>
      <vt:lpstr>PHP Loops - While</vt:lpstr>
      <vt:lpstr>PHP Loops - While</vt:lpstr>
      <vt:lpstr>PHP Loops – Do ... While</vt:lpstr>
      <vt:lpstr>PHP Loops – Do ... While</vt:lpstr>
      <vt:lpstr>PHP Loops - For</vt:lpstr>
      <vt:lpstr>PHP Loops - For</vt:lpstr>
      <vt:lpstr>PHP Loops - For</vt:lpstr>
      <vt:lpstr>PHP Loops - For</vt:lpstr>
      <vt:lpstr>PHP Loops - Foreach</vt:lpstr>
      <vt:lpstr>PowerPoint Presentation</vt:lpstr>
      <vt:lpstr>PowerPoint Presentation</vt:lpstr>
      <vt:lpstr>PHP Functions</vt:lpstr>
      <vt:lpstr>PHP Functions</vt:lpstr>
      <vt:lpstr>PowerPoint Presentation</vt:lpstr>
      <vt:lpstr>PHP Functions - Parameters</vt:lpstr>
      <vt:lpstr>PHP Functions - Parameters</vt:lpstr>
      <vt:lpstr>PHP Functions - Parameters</vt:lpstr>
      <vt:lpstr>PHP Functions - Parameters</vt:lpstr>
      <vt:lpstr>PHP Functions - Parameters</vt:lpstr>
      <vt:lpstr>PHP Forms - $_GET Function</vt:lpstr>
      <vt:lpstr>PHP Forms - $_GET Function</vt:lpstr>
      <vt:lpstr>PHP Forms - $_GET Function</vt:lpstr>
      <vt:lpstr>PHP Forms - $_GET Function</vt:lpstr>
      <vt:lpstr>PHP Forms - $_POST Function</vt:lpstr>
      <vt:lpstr>PHP Forms - $_POST Function</vt:lpstr>
      <vt:lpstr>Session</vt:lpstr>
      <vt:lpstr>Session</vt:lpstr>
      <vt:lpstr>Session Destroy</vt:lpstr>
      <vt:lpstr>End of Lesson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28</cp:revision>
  <dcterms:created xsi:type="dcterms:W3CDTF">2019-03-08T16:48:50Z</dcterms:created>
  <dcterms:modified xsi:type="dcterms:W3CDTF">2019-03-10T06:05:39Z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2019-03-08T00:00:00Z</vt:filetime>
  </property>
</Properties>
</file>