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D35F-ADC5-9F9B-1F69-2D76078A7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84217-47E5-41AC-6961-AFFBC1D16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6CA9-7A7C-FB9D-78B6-6550B64C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251E-6912-1949-B7D8-19664484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EB24-B160-1CF9-7ABB-717A8F0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0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146C-F288-354B-3A2A-C8B8D65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E74B7-5FF2-2AA7-19E8-1C6DFD5DA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A63F-D945-D598-7872-1E121C7C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6490-5E24-4308-A9B5-F0F3D696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37F2-1467-29A8-69D7-4DB404BA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0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53AF6-2553-0457-6527-35133D0A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DDD0-4D56-D1A0-97C1-210A267AE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7812-7868-BE0E-3B52-254624EB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CBF5-83AF-E53B-E6CE-BD2971CA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8ACAC-1A14-7CBE-938A-5A69F4E0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F81B-F92F-8DAA-5943-29F68D90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17FE-40FE-B0E2-C947-7995B24A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2D48-BD97-4246-333A-0FB02FF3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1615B-B634-15C9-1AA7-C453D402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684E-3936-FB2C-3138-03275723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7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3582-AB1B-BFE2-85B1-F2C11359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1A8A6-2411-01A9-44B5-B8A15FC0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9D6F-86CB-EAB4-E591-5856921B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D27D-AF99-64A2-4CF8-1E9BE084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344E-DDE1-E61E-DEA3-3293F2DA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24F4-5CBD-07FA-0C4C-0866A875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F044-E086-FC7C-71EB-9171252BF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81B65-3C88-95A3-34B8-9E7A7431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87CA-9871-AD54-151D-A5174958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8F80-6EB9-62F0-082A-F624B784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CD0B-8E06-D67C-2259-F08410C3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5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330B-0E10-B6B6-9EB0-B4B04475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142DB-A11F-3B76-C4FD-302BDA0B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5B414-800C-028D-CF7B-2FBF2C119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FD442-2593-B668-7A91-519FEED62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4E7D1-52D9-2572-89BB-2EEF43D49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10339-5B4A-55A5-C442-493F9B36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5FA75-E094-50C5-4F7D-B2F01756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F623A-9057-24A3-46A3-8FF243DB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3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A003-D1C4-BD3E-3600-EF998E58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B260C-7EC8-07E4-69B3-4A1A6118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51548-50D9-9467-D270-F0682A03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079CA-3397-E110-6501-92D8F3CF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836DD-C7E5-B3DA-D439-958778EF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83E86-92EF-AAD7-795E-780ACE31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D5371-CD94-0D89-F6B6-AC8B8FB1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B5D4-E5A4-4111-70E6-10CC5BFD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5E41-5A45-90D2-788E-DF756719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E8591-63A6-7BEB-9CAB-12B51780D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1483-35BA-6BF6-051C-FCD0F7CC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FC839-AAE5-57CC-9C9F-F7920975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C40AE-FE7D-B74B-1EE1-A30020E2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0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5350-5B6F-A4AC-7AB2-9052EBCB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36669-6EDA-97E4-5D5C-FA9854247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DA0AF-CCB6-9512-E2AC-E7B1C46F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B255-8CEC-E6AD-39D2-785F00FF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4476-1244-0713-23DC-990ABB99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2C1EE-3811-8F04-AC4C-82A1CB9A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1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3FB5D-172B-2C1C-AD3D-68A4C69B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6CD4-18AF-50EF-3873-3D65DABD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BB19-00AB-F46D-9435-604822E95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BBABAD-EAE8-4AA1-872A-E26FB00D63C9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AC27-2B33-DD95-2ADB-6A095855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CEE6-1629-773C-F179-F5F563E32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1C17F-3172-4E7D-BD2D-7EEF0106E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5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475E2-F32A-CE7E-9AC0-B0A15B80B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666292-1F81-1FAD-92CA-E078AAA1EAA0}"/>
              </a:ext>
            </a:extLst>
          </p:cNvPr>
          <p:cNvSpPr/>
          <p:nvPr/>
        </p:nvSpPr>
        <p:spPr>
          <a:xfrm>
            <a:off x="2277236" y="1103376"/>
            <a:ext cx="7607427" cy="1247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9DC1C-3C99-1376-40C9-DAE88500DE4A}"/>
              </a:ext>
            </a:extLst>
          </p:cNvPr>
          <p:cNvSpPr txBox="1"/>
          <p:nvPr/>
        </p:nvSpPr>
        <p:spPr>
          <a:xfrm>
            <a:off x="2508504" y="1298448"/>
            <a:ext cx="7303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WELCOME TO YOUR GEOGRAPHY TUTOR !</a:t>
            </a:r>
          </a:p>
          <a:p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7DCBBA-BF79-5629-1215-0C51F6064DB5}"/>
              </a:ext>
            </a:extLst>
          </p:cNvPr>
          <p:cNvSpPr/>
          <p:nvPr/>
        </p:nvSpPr>
        <p:spPr>
          <a:xfrm>
            <a:off x="3822192" y="4142232"/>
            <a:ext cx="1362456" cy="46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503FE-D5C8-AA47-CD79-FBB77E580678}"/>
              </a:ext>
            </a:extLst>
          </p:cNvPr>
          <p:cNvSpPr txBox="1"/>
          <p:nvPr/>
        </p:nvSpPr>
        <p:spPr>
          <a:xfrm>
            <a:off x="3822192" y="4160520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B3A18C-03A4-1CB9-C784-EEEDF4675294}"/>
              </a:ext>
            </a:extLst>
          </p:cNvPr>
          <p:cNvSpPr/>
          <p:nvPr/>
        </p:nvSpPr>
        <p:spPr>
          <a:xfrm>
            <a:off x="6693408" y="4142232"/>
            <a:ext cx="1362456" cy="46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51D5A-42EB-D29A-1FEB-3788A9A8A468}"/>
              </a:ext>
            </a:extLst>
          </p:cNvPr>
          <p:cNvSpPr txBox="1"/>
          <p:nvPr/>
        </p:nvSpPr>
        <p:spPr>
          <a:xfrm>
            <a:off x="6693408" y="4160520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1487AE-9D4C-C0FC-5A24-4E3B2C518E7F}"/>
              </a:ext>
            </a:extLst>
          </p:cNvPr>
          <p:cNvSpPr/>
          <p:nvPr/>
        </p:nvSpPr>
        <p:spPr>
          <a:xfrm>
            <a:off x="9994392" y="91440"/>
            <a:ext cx="2039112" cy="4389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FC3F9-7771-DB3C-57F1-1BB9AC6112CE}"/>
              </a:ext>
            </a:extLst>
          </p:cNvPr>
          <p:cNvSpPr txBox="1"/>
          <p:nvPr/>
        </p:nvSpPr>
        <p:spPr>
          <a:xfrm>
            <a:off x="10140696" y="109728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Sign-up</a:t>
            </a:r>
            <a:r>
              <a:rPr lang="en-GB" dirty="0"/>
              <a:t> | 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41095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366D6-0191-B722-EA6C-20146A71E4FA}"/>
              </a:ext>
            </a:extLst>
          </p:cNvPr>
          <p:cNvSpPr/>
          <p:nvPr/>
        </p:nvSpPr>
        <p:spPr>
          <a:xfrm>
            <a:off x="749808" y="124968"/>
            <a:ext cx="10817352" cy="124777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0D1B1-B2D2-1C1C-C1EC-BAC66E47E175}"/>
              </a:ext>
            </a:extLst>
          </p:cNvPr>
          <p:cNvSpPr txBox="1"/>
          <p:nvPr/>
        </p:nvSpPr>
        <p:spPr>
          <a:xfrm>
            <a:off x="2508504" y="155448"/>
            <a:ext cx="7303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Learn the Geography of Germany</a:t>
            </a:r>
          </a:p>
          <a:p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CC34E9-D2AE-7C98-AC2F-C4D5859DF825}"/>
              </a:ext>
            </a:extLst>
          </p:cNvPr>
          <p:cNvSpPr/>
          <p:nvPr/>
        </p:nvSpPr>
        <p:spPr>
          <a:xfrm>
            <a:off x="749808" y="1673352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34465-271A-2FEB-296E-0DE1A8339309}"/>
              </a:ext>
            </a:extLst>
          </p:cNvPr>
          <p:cNvSpPr txBox="1"/>
          <p:nvPr/>
        </p:nvSpPr>
        <p:spPr>
          <a:xfrm>
            <a:off x="3328416" y="886968"/>
            <a:ext cx="558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answer the following question: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07F17-4F12-AF78-C81F-B0CB75AA5B82}"/>
              </a:ext>
            </a:extLst>
          </p:cNvPr>
          <p:cNvSpPr txBox="1"/>
          <p:nvPr/>
        </p:nvSpPr>
        <p:spPr>
          <a:xfrm>
            <a:off x="1060704" y="1828800"/>
            <a:ext cx="4251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What is the capital city of Germany?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Munich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Hamburg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Frankfurt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Berlin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Cologne</a:t>
            </a:r>
            <a:endParaRPr lang="en-GB" dirty="0"/>
          </a:p>
        </p:txBody>
      </p:sp>
      <p:pic>
        <p:nvPicPr>
          <p:cNvPr id="18" name="Graphic 17" descr="Information with solid fill">
            <a:extLst>
              <a:ext uri="{FF2B5EF4-FFF2-40B4-BE49-F238E27FC236}">
                <a16:creationId xmlns:a16="http://schemas.microsoft.com/office/drawing/2014/main" id="{18716BAB-2ED0-6FB3-6465-DAE378EE1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785" y="1728217"/>
            <a:ext cx="382726" cy="38272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F68B62-1604-A23F-9BBB-CF3E815AFDBD}"/>
              </a:ext>
            </a:extLst>
          </p:cNvPr>
          <p:cNvSpPr/>
          <p:nvPr/>
        </p:nvSpPr>
        <p:spPr>
          <a:xfrm>
            <a:off x="4361688" y="3429000"/>
            <a:ext cx="876097" cy="3095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521B3-A4DA-94C7-C983-047A98327DC1}"/>
              </a:ext>
            </a:extLst>
          </p:cNvPr>
          <p:cNvSpPr txBox="1"/>
          <p:nvPr/>
        </p:nvSpPr>
        <p:spPr>
          <a:xfrm>
            <a:off x="4343400" y="339242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AC160D-83A5-01A7-C232-D667DB83C9BF}"/>
              </a:ext>
            </a:extLst>
          </p:cNvPr>
          <p:cNvSpPr/>
          <p:nvPr/>
        </p:nvSpPr>
        <p:spPr>
          <a:xfrm>
            <a:off x="749808" y="4166473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725FA1-5872-F746-2219-A6E7A6E1FACE}"/>
              </a:ext>
            </a:extLst>
          </p:cNvPr>
          <p:cNvSpPr txBox="1"/>
          <p:nvPr/>
        </p:nvSpPr>
        <p:spPr>
          <a:xfrm>
            <a:off x="1060704" y="4248769"/>
            <a:ext cx="4379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Which of these is a neighboring country of Germany?</a:t>
            </a:r>
            <a:endParaRPr lang="en-US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Spain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Sweden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France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Greece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Ireland</a:t>
            </a:r>
            <a:endParaRPr lang="en-GB" dirty="0"/>
          </a:p>
        </p:txBody>
      </p:sp>
      <p:pic>
        <p:nvPicPr>
          <p:cNvPr id="23" name="Graphic 22" descr="Information with solid fill">
            <a:extLst>
              <a:ext uri="{FF2B5EF4-FFF2-40B4-BE49-F238E27FC236}">
                <a16:creationId xmlns:a16="http://schemas.microsoft.com/office/drawing/2014/main" id="{4CC19F83-6EAB-F9AF-560B-9670E6528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785" y="4221338"/>
            <a:ext cx="382726" cy="38272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C1EA44-AE86-F559-60E3-29220D25F9CA}"/>
              </a:ext>
            </a:extLst>
          </p:cNvPr>
          <p:cNvSpPr/>
          <p:nvPr/>
        </p:nvSpPr>
        <p:spPr>
          <a:xfrm>
            <a:off x="4361688" y="5922121"/>
            <a:ext cx="876097" cy="3095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C2318-3DD2-2EBA-5287-4DFD08AEFC1B}"/>
              </a:ext>
            </a:extLst>
          </p:cNvPr>
          <p:cNvSpPr txBox="1"/>
          <p:nvPr/>
        </p:nvSpPr>
        <p:spPr>
          <a:xfrm>
            <a:off x="4343400" y="5885545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3538C2-881E-30AD-E75E-DB7E4F9E95B6}"/>
              </a:ext>
            </a:extLst>
          </p:cNvPr>
          <p:cNvSpPr/>
          <p:nvPr/>
        </p:nvSpPr>
        <p:spPr>
          <a:xfrm>
            <a:off x="6440426" y="1673352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95931F-CA1C-72C9-17C1-412F17ED21D3}"/>
              </a:ext>
            </a:extLst>
          </p:cNvPr>
          <p:cNvSpPr txBox="1"/>
          <p:nvPr/>
        </p:nvSpPr>
        <p:spPr>
          <a:xfrm>
            <a:off x="6751322" y="1828800"/>
            <a:ext cx="425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Which German state is in the south?</a:t>
            </a:r>
            <a:endParaRPr lang="en-US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Schleswig-Holstein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FR" dirty="0">
                <a:effectLst/>
                <a:latin typeface="Segoe UI" panose="020B0502040204020203" pitchFamily="34" charset="0"/>
              </a:rPr>
              <a:t>Bavaria</a:t>
            </a:r>
            <a:endParaRPr lang="fr-FR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fr-FR" dirty="0">
                <a:effectLst/>
                <a:latin typeface="Segoe UI" panose="020B0502040204020203" pitchFamily="34" charset="0"/>
              </a:rPr>
              <a:t>Brandenburg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FR" dirty="0" err="1">
                <a:effectLst/>
                <a:latin typeface="Segoe UI" panose="020B0502040204020203" pitchFamily="34" charset="0"/>
              </a:rPr>
              <a:t>Bremen</a:t>
            </a:r>
            <a:endParaRPr lang="fr-FR" dirty="0">
              <a:effectLst/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fr-FR" dirty="0" err="1">
                <a:effectLst/>
                <a:latin typeface="Segoe UI" panose="020B0502040204020203" pitchFamily="34" charset="0"/>
              </a:rPr>
              <a:t>Saxony</a:t>
            </a:r>
            <a:r>
              <a:rPr lang="fr-FR" dirty="0">
                <a:effectLst/>
                <a:latin typeface="Segoe UI" panose="020B0502040204020203" pitchFamily="34" charset="0"/>
              </a:rPr>
              <a:t>-Anhalt</a:t>
            </a:r>
            <a:br>
              <a:rPr lang="fr-FR" dirty="0">
                <a:effectLst/>
                <a:latin typeface="Segoe UI" panose="020B0502040204020203" pitchFamily="34" charset="0"/>
              </a:rPr>
            </a:br>
            <a:endParaRPr lang="en-GB" dirty="0"/>
          </a:p>
        </p:txBody>
      </p:sp>
      <p:pic>
        <p:nvPicPr>
          <p:cNvPr id="28" name="Graphic 27" descr="Information with solid fill">
            <a:extLst>
              <a:ext uri="{FF2B5EF4-FFF2-40B4-BE49-F238E27FC236}">
                <a16:creationId xmlns:a16="http://schemas.microsoft.com/office/drawing/2014/main" id="{F41D4263-FA73-CFC6-8D3C-152D3D65C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403" y="1728217"/>
            <a:ext cx="382726" cy="382726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23C7B4E-7833-8A52-E832-B44699C4C771}"/>
              </a:ext>
            </a:extLst>
          </p:cNvPr>
          <p:cNvSpPr/>
          <p:nvPr/>
        </p:nvSpPr>
        <p:spPr>
          <a:xfrm>
            <a:off x="10052306" y="3429000"/>
            <a:ext cx="876097" cy="3095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605EB-BF5A-5649-5402-D741E1D9B8F7}"/>
              </a:ext>
            </a:extLst>
          </p:cNvPr>
          <p:cNvSpPr txBox="1"/>
          <p:nvPr/>
        </p:nvSpPr>
        <p:spPr>
          <a:xfrm>
            <a:off x="10034018" y="339242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F77FA3-94DB-3A88-0591-7BB9C63ACBD0}"/>
              </a:ext>
            </a:extLst>
          </p:cNvPr>
          <p:cNvSpPr/>
          <p:nvPr/>
        </p:nvSpPr>
        <p:spPr>
          <a:xfrm>
            <a:off x="6440426" y="4166473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AC7E5-DA2E-D6EF-A65A-E6A53477DCE5}"/>
              </a:ext>
            </a:extLst>
          </p:cNvPr>
          <p:cNvSpPr txBox="1"/>
          <p:nvPr/>
        </p:nvSpPr>
        <p:spPr>
          <a:xfrm>
            <a:off x="6751322" y="4321921"/>
            <a:ext cx="4251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/>
                <a:latin typeface="Segoe UI" panose="020B0502040204020203" pitchFamily="34" charset="0"/>
              </a:rPr>
              <a:t>The Rhine </a:t>
            </a:r>
            <a:r>
              <a:rPr lang="fr-FR" dirty="0" err="1">
                <a:effectLst/>
                <a:latin typeface="Segoe UI" panose="020B0502040204020203" pitchFamily="34" charset="0"/>
              </a:rPr>
              <a:t>is</a:t>
            </a:r>
            <a:r>
              <a:rPr lang="fr-FR" dirty="0">
                <a:effectLst/>
                <a:latin typeface="Segoe UI" panose="020B0502040204020203" pitchFamily="34" charset="0"/>
              </a:rPr>
              <a:t> a:</a:t>
            </a:r>
            <a:endParaRPr lang="en-US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Mountain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River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City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Forest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Lake</a:t>
            </a:r>
            <a:endParaRPr lang="en-GB" dirty="0"/>
          </a:p>
        </p:txBody>
      </p:sp>
      <p:pic>
        <p:nvPicPr>
          <p:cNvPr id="33" name="Graphic 32" descr="Information with solid fill">
            <a:extLst>
              <a:ext uri="{FF2B5EF4-FFF2-40B4-BE49-F238E27FC236}">
                <a16:creationId xmlns:a16="http://schemas.microsoft.com/office/drawing/2014/main" id="{ED0E4DBD-F06A-B547-3FBD-373FA39C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403" y="4221338"/>
            <a:ext cx="382726" cy="382726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1320EC-F59D-60BF-548F-03BB47758A80}"/>
              </a:ext>
            </a:extLst>
          </p:cNvPr>
          <p:cNvSpPr/>
          <p:nvPr/>
        </p:nvSpPr>
        <p:spPr>
          <a:xfrm>
            <a:off x="10052306" y="5922121"/>
            <a:ext cx="876097" cy="3095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E40DB4-15B0-82AD-88C3-9C5B93FE547E}"/>
              </a:ext>
            </a:extLst>
          </p:cNvPr>
          <p:cNvSpPr txBox="1"/>
          <p:nvPr/>
        </p:nvSpPr>
        <p:spPr>
          <a:xfrm>
            <a:off x="10034018" y="5885545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19570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CD9BA-AB5C-4C0F-CF88-92E9D7117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E20F8A-9322-A962-D644-CEFC169642A6}"/>
              </a:ext>
            </a:extLst>
          </p:cNvPr>
          <p:cNvSpPr/>
          <p:nvPr/>
        </p:nvSpPr>
        <p:spPr>
          <a:xfrm>
            <a:off x="749808" y="124968"/>
            <a:ext cx="10817352" cy="124777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AC939-B8EA-C878-EF16-D04901C7A621}"/>
              </a:ext>
            </a:extLst>
          </p:cNvPr>
          <p:cNvSpPr txBox="1"/>
          <p:nvPr/>
        </p:nvSpPr>
        <p:spPr>
          <a:xfrm>
            <a:off x="2508504" y="155448"/>
            <a:ext cx="7303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Learn the Geography of Germany</a:t>
            </a:r>
          </a:p>
          <a:p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0E2372-534F-A1EB-947A-213E657BAA1F}"/>
              </a:ext>
            </a:extLst>
          </p:cNvPr>
          <p:cNvSpPr/>
          <p:nvPr/>
        </p:nvSpPr>
        <p:spPr>
          <a:xfrm>
            <a:off x="749808" y="1673352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2EA8C-A9B5-18D7-D245-C7DAF638F55D}"/>
              </a:ext>
            </a:extLst>
          </p:cNvPr>
          <p:cNvSpPr txBox="1"/>
          <p:nvPr/>
        </p:nvSpPr>
        <p:spPr>
          <a:xfrm>
            <a:off x="3328416" y="886968"/>
            <a:ext cx="558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answer the following question: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49F8CF-2B9D-E2D9-A405-96544B75171A}"/>
              </a:ext>
            </a:extLst>
          </p:cNvPr>
          <p:cNvSpPr txBox="1"/>
          <p:nvPr/>
        </p:nvSpPr>
        <p:spPr>
          <a:xfrm>
            <a:off x="1060704" y="1828800"/>
            <a:ext cx="425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What city is known for the Harbor and Elbe River?</a:t>
            </a:r>
            <a:endParaRPr lang="en-US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Munich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Leipzig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Stuttgart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Hamburg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Dresden</a:t>
            </a:r>
            <a:endParaRPr lang="en-GB" dirty="0"/>
          </a:p>
        </p:txBody>
      </p:sp>
      <p:pic>
        <p:nvPicPr>
          <p:cNvPr id="18" name="Graphic 17" descr="Information with solid fill">
            <a:extLst>
              <a:ext uri="{FF2B5EF4-FFF2-40B4-BE49-F238E27FC236}">
                <a16:creationId xmlns:a16="http://schemas.microsoft.com/office/drawing/2014/main" id="{30F050B6-D41F-C2A2-EB9F-E149FE74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785" y="1728217"/>
            <a:ext cx="382726" cy="38272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0ED207-DA12-E240-1C2E-CA4D45583F5C}"/>
              </a:ext>
            </a:extLst>
          </p:cNvPr>
          <p:cNvSpPr/>
          <p:nvPr/>
        </p:nvSpPr>
        <p:spPr>
          <a:xfrm>
            <a:off x="4361688" y="3429000"/>
            <a:ext cx="876097" cy="3095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C2F8A-26E6-68AE-1DFD-CBB9D0464AEA}"/>
              </a:ext>
            </a:extLst>
          </p:cNvPr>
          <p:cNvSpPr txBox="1"/>
          <p:nvPr/>
        </p:nvSpPr>
        <p:spPr>
          <a:xfrm>
            <a:off x="4343400" y="339242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967606-8CEE-C53C-B08B-AF5D76B0BC62}"/>
              </a:ext>
            </a:extLst>
          </p:cNvPr>
          <p:cNvSpPr/>
          <p:nvPr/>
        </p:nvSpPr>
        <p:spPr>
          <a:xfrm>
            <a:off x="749808" y="4166473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896CD-61D5-3E9E-BA1F-C3C314CD1BD2}"/>
              </a:ext>
            </a:extLst>
          </p:cNvPr>
          <p:cNvSpPr txBox="1"/>
          <p:nvPr/>
        </p:nvSpPr>
        <p:spPr>
          <a:xfrm>
            <a:off x="1060704" y="4248769"/>
            <a:ext cx="4379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How many states are there in Germany?</a:t>
            </a:r>
            <a:endParaRPr lang="en-US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16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21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11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7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53</a:t>
            </a:r>
            <a:endParaRPr lang="en-GB" dirty="0"/>
          </a:p>
        </p:txBody>
      </p:sp>
      <p:pic>
        <p:nvPicPr>
          <p:cNvPr id="23" name="Graphic 22" descr="Information with solid fill">
            <a:extLst>
              <a:ext uri="{FF2B5EF4-FFF2-40B4-BE49-F238E27FC236}">
                <a16:creationId xmlns:a16="http://schemas.microsoft.com/office/drawing/2014/main" id="{68D6748C-7971-2CA0-6FD9-60B30B4D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785" y="4221338"/>
            <a:ext cx="382726" cy="38272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D0FB6F-E78A-6832-7E27-770FBB2E1C92}"/>
              </a:ext>
            </a:extLst>
          </p:cNvPr>
          <p:cNvSpPr/>
          <p:nvPr/>
        </p:nvSpPr>
        <p:spPr>
          <a:xfrm>
            <a:off x="4361688" y="5922121"/>
            <a:ext cx="876097" cy="3095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68B03-7A09-CFD8-3C9F-3C992A295E56}"/>
              </a:ext>
            </a:extLst>
          </p:cNvPr>
          <p:cNvSpPr txBox="1"/>
          <p:nvPr/>
        </p:nvSpPr>
        <p:spPr>
          <a:xfrm>
            <a:off x="4343400" y="5885545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691AE3-EA3D-543C-6584-8EB9D6FB8D10}"/>
              </a:ext>
            </a:extLst>
          </p:cNvPr>
          <p:cNvSpPr/>
          <p:nvPr/>
        </p:nvSpPr>
        <p:spPr>
          <a:xfrm>
            <a:off x="6440426" y="1673352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EE0FB-4E5D-327B-D07B-B9C658C87398}"/>
              </a:ext>
            </a:extLst>
          </p:cNvPr>
          <p:cNvSpPr txBox="1"/>
          <p:nvPr/>
        </p:nvSpPr>
        <p:spPr>
          <a:xfrm>
            <a:off x="6751322" y="1828800"/>
            <a:ext cx="425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Which sea is located to the north of Germany?</a:t>
            </a:r>
            <a:endParaRPr lang="en-US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fr-FR" dirty="0" err="1">
                <a:effectLst/>
                <a:latin typeface="Segoe UI" panose="020B0502040204020203" pitchFamily="34" charset="0"/>
              </a:rPr>
              <a:t>Mediterranean</a:t>
            </a:r>
            <a:endParaRPr lang="fr-FR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fr-FR" dirty="0">
                <a:effectLst/>
                <a:latin typeface="Segoe UI" panose="020B0502040204020203" pitchFamily="34" charset="0"/>
              </a:rPr>
              <a:t>Baltic </a:t>
            </a:r>
            <a:r>
              <a:rPr lang="fr-FR" dirty="0" err="1">
                <a:effectLst/>
                <a:latin typeface="Segoe UI" panose="020B0502040204020203" pitchFamily="34" charset="0"/>
              </a:rPr>
              <a:t>Sea</a:t>
            </a:r>
            <a:endParaRPr lang="fr-FR" dirty="0">
              <a:effectLst/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fr-FR" dirty="0">
                <a:effectLst/>
                <a:latin typeface="Segoe UI" panose="020B0502040204020203" pitchFamily="34" charset="0"/>
              </a:rPr>
              <a:t>North </a:t>
            </a:r>
            <a:r>
              <a:rPr lang="fr-FR" dirty="0" err="1">
                <a:effectLst/>
                <a:latin typeface="Segoe UI" panose="020B0502040204020203" pitchFamily="34" charset="0"/>
              </a:rPr>
              <a:t>Sea</a:t>
            </a:r>
            <a:endParaRPr lang="fr-FR" dirty="0">
              <a:effectLst/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fr-FR" dirty="0" err="1">
                <a:effectLst/>
                <a:latin typeface="Segoe UI" panose="020B0502040204020203" pitchFamily="34" charset="0"/>
              </a:rPr>
              <a:t>Blackk</a:t>
            </a:r>
            <a:r>
              <a:rPr lang="fr-FR" dirty="0">
                <a:effectLst/>
                <a:latin typeface="Segoe UI" panose="020B0502040204020203" pitchFamily="34" charset="0"/>
              </a:rPr>
              <a:t> </a:t>
            </a:r>
            <a:r>
              <a:rPr lang="fr-FR" dirty="0" err="1">
                <a:effectLst/>
                <a:latin typeface="Segoe UI" panose="020B0502040204020203" pitchFamily="34" charset="0"/>
              </a:rPr>
              <a:t>Sea</a:t>
            </a:r>
            <a:endParaRPr lang="fr-FR" dirty="0">
              <a:effectLst/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fr-FR" dirty="0">
                <a:latin typeface="Segoe UI" panose="020B0502040204020203" pitchFamily="34" charset="0"/>
              </a:rPr>
              <a:t>Red </a:t>
            </a:r>
            <a:r>
              <a:rPr lang="fr-FR" dirty="0" err="1">
                <a:latin typeface="Segoe UI" panose="020B0502040204020203" pitchFamily="34" charset="0"/>
              </a:rPr>
              <a:t>Sea</a:t>
            </a:r>
            <a:br>
              <a:rPr lang="fr-FR" dirty="0">
                <a:effectLst/>
                <a:latin typeface="Segoe UI" panose="020B0502040204020203" pitchFamily="34" charset="0"/>
              </a:rPr>
            </a:br>
            <a:endParaRPr lang="en-GB" dirty="0"/>
          </a:p>
        </p:txBody>
      </p:sp>
      <p:pic>
        <p:nvPicPr>
          <p:cNvPr id="28" name="Graphic 27" descr="Information with solid fill">
            <a:extLst>
              <a:ext uri="{FF2B5EF4-FFF2-40B4-BE49-F238E27FC236}">
                <a16:creationId xmlns:a16="http://schemas.microsoft.com/office/drawing/2014/main" id="{56098424-AC95-B52E-E8A3-EA3360BC8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403" y="1728217"/>
            <a:ext cx="382726" cy="382726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2D58AF-9215-1372-FBBF-3E481CE14C65}"/>
              </a:ext>
            </a:extLst>
          </p:cNvPr>
          <p:cNvSpPr/>
          <p:nvPr/>
        </p:nvSpPr>
        <p:spPr>
          <a:xfrm>
            <a:off x="10052306" y="3429000"/>
            <a:ext cx="876097" cy="3095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72C2A4-DB98-AE32-4B34-E05B6E19ACE7}"/>
              </a:ext>
            </a:extLst>
          </p:cNvPr>
          <p:cNvSpPr txBox="1"/>
          <p:nvPr/>
        </p:nvSpPr>
        <p:spPr>
          <a:xfrm>
            <a:off x="10034018" y="339242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325BDED-2726-E0DF-5A35-0A43821C806B}"/>
              </a:ext>
            </a:extLst>
          </p:cNvPr>
          <p:cNvSpPr/>
          <p:nvPr/>
        </p:nvSpPr>
        <p:spPr>
          <a:xfrm>
            <a:off x="6440426" y="4166473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22556D-F888-D4D1-773B-B075D806682F}"/>
              </a:ext>
            </a:extLst>
          </p:cNvPr>
          <p:cNvSpPr txBox="1"/>
          <p:nvPr/>
        </p:nvSpPr>
        <p:spPr>
          <a:xfrm>
            <a:off x="6751322" y="4321921"/>
            <a:ext cx="4251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/>
                <a:latin typeface="Segoe UI" panose="020B0502040204020203" pitchFamily="34" charset="0"/>
              </a:rPr>
              <a:t>The Rhine </a:t>
            </a:r>
            <a:r>
              <a:rPr lang="fr-FR" dirty="0" err="1">
                <a:effectLst/>
                <a:latin typeface="Segoe UI" panose="020B0502040204020203" pitchFamily="34" charset="0"/>
              </a:rPr>
              <a:t>is</a:t>
            </a:r>
            <a:r>
              <a:rPr lang="fr-FR" dirty="0">
                <a:effectLst/>
                <a:latin typeface="Segoe UI" panose="020B0502040204020203" pitchFamily="34" charset="0"/>
              </a:rPr>
              <a:t> a:</a:t>
            </a:r>
            <a:endParaRPr lang="en-US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Mountain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River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City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Forest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Lake</a:t>
            </a:r>
            <a:endParaRPr lang="en-GB" dirty="0"/>
          </a:p>
        </p:txBody>
      </p:sp>
      <p:pic>
        <p:nvPicPr>
          <p:cNvPr id="33" name="Graphic 32" descr="Information with solid fill">
            <a:extLst>
              <a:ext uri="{FF2B5EF4-FFF2-40B4-BE49-F238E27FC236}">
                <a16:creationId xmlns:a16="http://schemas.microsoft.com/office/drawing/2014/main" id="{D2295B42-D28A-9FF3-2003-BD5C92CC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403" y="4221338"/>
            <a:ext cx="382726" cy="382726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17D8CE-B135-E9FA-0E90-2E389CD5E065}"/>
              </a:ext>
            </a:extLst>
          </p:cNvPr>
          <p:cNvSpPr/>
          <p:nvPr/>
        </p:nvSpPr>
        <p:spPr>
          <a:xfrm>
            <a:off x="10052306" y="5922121"/>
            <a:ext cx="876097" cy="3095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D701B0-D2D9-509C-53E6-A0485FA753BB}"/>
              </a:ext>
            </a:extLst>
          </p:cNvPr>
          <p:cNvSpPr txBox="1"/>
          <p:nvPr/>
        </p:nvSpPr>
        <p:spPr>
          <a:xfrm>
            <a:off x="10034018" y="5885545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82293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97BB5-613C-5866-9529-6EF6827C7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CA3431-EA0B-958A-F924-11A33299240E}"/>
              </a:ext>
            </a:extLst>
          </p:cNvPr>
          <p:cNvSpPr/>
          <p:nvPr/>
        </p:nvSpPr>
        <p:spPr>
          <a:xfrm>
            <a:off x="749808" y="124968"/>
            <a:ext cx="10817352" cy="124777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7F5EB-8D7A-256B-9048-CC233AE53261}"/>
              </a:ext>
            </a:extLst>
          </p:cNvPr>
          <p:cNvSpPr txBox="1"/>
          <p:nvPr/>
        </p:nvSpPr>
        <p:spPr>
          <a:xfrm>
            <a:off x="2508504" y="155448"/>
            <a:ext cx="7303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Learn the Geography of Germany</a:t>
            </a:r>
          </a:p>
          <a:p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8D22FD-8302-FEF2-F196-82E6F7E8A933}"/>
              </a:ext>
            </a:extLst>
          </p:cNvPr>
          <p:cNvSpPr/>
          <p:nvPr/>
        </p:nvSpPr>
        <p:spPr>
          <a:xfrm>
            <a:off x="749808" y="1673352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4EDA8-CED3-CA35-ED09-C1A55FDFE9DE}"/>
              </a:ext>
            </a:extLst>
          </p:cNvPr>
          <p:cNvSpPr txBox="1"/>
          <p:nvPr/>
        </p:nvSpPr>
        <p:spPr>
          <a:xfrm>
            <a:off x="3328416" y="886968"/>
            <a:ext cx="558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answer the following question: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68790-5BE5-D7DF-E69F-4DF96B290356}"/>
              </a:ext>
            </a:extLst>
          </p:cNvPr>
          <p:cNvSpPr txBox="1"/>
          <p:nvPr/>
        </p:nvSpPr>
        <p:spPr>
          <a:xfrm>
            <a:off x="1060704" y="1828800"/>
            <a:ext cx="425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What city is known for the Harbor and Elbe River?</a:t>
            </a:r>
            <a:endParaRPr lang="en-US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Munich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Leipzig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Stuttgart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Hamburg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atin typeface="Segoe UI" panose="020B0502040204020203" pitchFamily="34" charset="0"/>
              </a:rPr>
              <a:t>Dresden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8F3661-7A4D-363A-38EF-CE949CC9E690}"/>
              </a:ext>
            </a:extLst>
          </p:cNvPr>
          <p:cNvSpPr/>
          <p:nvPr/>
        </p:nvSpPr>
        <p:spPr>
          <a:xfrm>
            <a:off x="4361688" y="3429000"/>
            <a:ext cx="876097" cy="3095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C7508-2640-2196-E1E5-D50C32761F4E}"/>
              </a:ext>
            </a:extLst>
          </p:cNvPr>
          <p:cNvSpPr txBox="1"/>
          <p:nvPr/>
        </p:nvSpPr>
        <p:spPr>
          <a:xfrm>
            <a:off x="4343400" y="339242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078925-D001-03F9-342D-4DAC9A473F63}"/>
              </a:ext>
            </a:extLst>
          </p:cNvPr>
          <p:cNvSpPr/>
          <p:nvPr/>
        </p:nvSpPr>
        <p:spPr>
          <a:xfrm>
            <a:off x="5568696" y="2218801"/>
            <a:ext cx="5001768" cy="21889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 descr="Information with solid fill">
            <a:extLst>
              <a:ext uri="{FF2B5EF4-FFF2-40B4-BE49-F238E27FC236}">
                <a16:creationId xmlns:a16="http://schemas.microsoft.com/office/drawing/2014/main" id="{28D9EF09-F2A9-C407-2A26-8B61D236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409" y="2273666"/>
            <a:ext cx="382726" cy="382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E3E1F5-4E55-20A5-EE06-6073663614FC}"/>
              </a:ext>
            </a:extLst>
          </p:cNvPr>
          <p:cNvSpPr txBox="1"/>
          <p:nvPr/>
        </p:nvSpPr>
        <p:spPr>
          <a:xfrm>
            <a:off x="5623560" y="2656392"/>
            <a:ext cx="494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Hint 1: </a:t>
            </a:r>
            <a:r>
              <a:rPr lang="en-GB" dirty="0"/>
              <a:t>It’s the biggest city and seat of the government</a:t>
            </a:r>
          </a:p>
          <a:p>
            <a:r>
              <a:rPr lang="en-GB" b="1" dirty="0"/>
              <a:t>Hint 2: </a:t>
            </a:r>
            <a:r>
              <a:rPr lang="en-GB" dirty="0"/>
              <a:t>This city was once divided into East and West</a:t>
            </a:r>
          </a:p>
          <a:p>
            <a:r>
              <a:rPr lang="en-GB" b="1" dirty="0"/>
              <a:t>Hint 3: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25467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8CB49C1BBCC24095404BCDC9EF8F8A" ma:contentTypeVersion="9" ma:contentTypeDescription="Ein neues Dokument erstellen." ma:contentTypeScope="" ma:versionID="54e8ace34669cdbfdbcead3016c711f3">
  <xsd:schema xmlns:xsd="http://www.w3.org/2001/XMLSchema" xmlns:xs="http://www.w3.org/2001/XMLSchema" xmlns:p="http://schemas.microsoft.com/office/2006/metadata/properties" xmlns:ns3="e5a29c07-cf4b-45f3-9390-a02d5ae1571f" targetNamespace="http://schemas.microsoft.com/office/2006/metadata/properties" ma:root="true" ma:fieldsID="d927d0e16d6af88af3c9a472e529e023" ns3:_="">
    <xsd:import namespace="e5a29c07-cf4b-45f3-9390-a02d5ae1571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29c07-cf4b-45f3-9390-a02d5ae1571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a29c07-cf4b-45f3-9390-a02d5ae1571f" xsi:nil="true"/>
  </documentManagement>
</p:properties>
</file>

<file path=customXml/itemProps1.xml><?xml version="1.0" encoding="utf-8"?>
<ds:datastoreItem xmlns:ds="http://schemas.openxmlformats.org/officeDocument/2006/customXml" ds:itemID="{97394DE4-06D7-43B2-B1DB-D5284EC20B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a29c07-cf4b-45f3-9390-a02d5ae157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7D62DE-DC86-4EE5-A941-9F19530490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B876B7-4EB6-483C-B872-7F005C89DBF7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5a29c07-cf4b-45f3-9390-a02d5ae1571f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Morelle Fopa</dc:creator>
  <cp:lastModifiedBy>Morelle Fopa</cp:lastModifiedBy>
  <cp:revision>1</cp:revision>
  <dcterms:created xsi:type="dcterms:W3CDTF">2025-05-11T08:21:02Z</dcterms:created>
  <dcterms:modified xsi:type="dcterms:W3CDTF">2025-05-11T09:12:24Z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0x010100CC8CB49C1BBCC24095404BCDC9EF8F8A</vt:lpwstr>
  </property>
</Properties>
</file>