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57" r:id="rId5"/>
    <p:sldId id="267" r:id="rId6"/>
    <p:sldId id="271" r:id="rId7"/>
    <p:sldId id="272" r:id="rId8"/>
    <p:sldId id="268" r:id="rId9"/>
    <p:sldId id="273" r:id="rId10"/>
    <p:sldId id="275" r:id="rId11"/>
    <p:sldId id="274" r:id="rId12"/>
    <p:sldId id="258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3/9/2016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3/9/2016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3/9/2016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3/9/2016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Supreme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Pagliai’s</a:t>
            </a:r>
            <a:r>
              <a:rPr lang="en-US" dirty="0" smtClean="0"/>
              <a:t> Inventory Tracking Systems (P.I.T.S)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91540"/>
          </a:xfrm>
        </p:spPr>
        <p:txBody>
          <a:bodyPr/>
          <a:lstStyle/>
          <a:p>
            <a:r>
              <a:rPr lang="en-US" dirty="0" smtClean="0"/>
              <a:t>Task Network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1634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40967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40968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25899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57299" y="443865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89366" y="2788285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07993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33397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04096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Task3b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47365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025899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Task5b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12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Task6b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054566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46788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Task8b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111330" y="414401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Task9b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105197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39590" y="35801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85863" y="313563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085864" y="4076700"/>
            <a:ext cx="901065" cy="706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Task11b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7" idx="6"/>
            <a:endCxn id="23" idx="2"/>
          </p:cNvCxnSpPr>
          <p:nvPr/>
        </p:nvCxnSpPr>
        <p:spPr>
          <a:xfrm>
            <a:off x="901065" y="3933190"/>
            <a:ext cx="10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7"/>
            <a:endCxn id="25" idx="3"/>
          </p:cNvCxnSpPr>
          <p:nvPr/>
        </p:nvCxnSpPr>
        <p:spPr>
          <a:xfrm flipV="1">
            <a:off x="1770741" y="3390996"/>
            <a:ext cx="402185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6"/>
            <a:endCxn id="31" idx="2"/>
          </p:cNvCxnSpPr>
          <p:nvPr/>
        </p:nvCxnSpPr>
        <p:spPr>
          <a:xfrm>
            <a:off x="1902699" y="3933190"/>
            <a:ext cx="138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5"/>
            <a:endCxn id="24" idx="1"/>
          </p:cNvCxnSpPr>
          <p:nvPr/>
        </p:nvCxnSpPr>
        <p:spPr>
          <a:xfrm>
            <a:off x="1770741" y="4182841"/>
            <a:ext cx="402184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6"/>
            <a:endCxn id="32" idx="2"/>
          </p:cNvCxnSpPr>
          <p:nvPr/>
        </p:nvCxnSpPr>
        <p:spPr>
          <a:xfrm>
            <a:off x="2942032" y="3933190"/>
            <a:ext cx="10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5" idx="5"/>
            <a:endCxn id="32" idx="1"/>
          </p:cNvCxnSpPr>
          <p:nvPr/>
        </p:nvCxnSpPr>
        <p:spPr>
          <a:xfrm>
            <a:off x="2810075" y="3390996"/>
            <a:ext cx="369248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7"/>
            <a:endCxn id="32" idx="3"/>
          </p:cNvCxnSpPr>
          <p:nvPr/>
        </p:nvCxnSpPr>
        <p:spPr>
          <a:xfrm flipV="1">
            <a:off x="2810074" y="4182841"/>
            <a:ext cx="369249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7"/>
            <a:endCxn id="26" idx="2"/>
          </p:cNvCxnSpPr>
          <p:nvPr/>
        </p:nvCxnSpPr>
        <p:spPr>
          <a:xfrm flipV="1">
            <a:off x="3816472" y="3488690"/>
            <a:ext cx="2094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5"/>
            <a:endCxn id="33" idx="2"/>
          </p:cNvCxnSpPr>
          <p:nvPr/>
        </p:nvCxnSpPr>
        <p:spPr>
          <a:xfrm>
            <a:off x="3816472" y="4182841"/>
            <a:ext cx="209427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5"/>
          </p:cNvCxnSpPr>
          <p:nvPr/>
        </p:nvCxnSpPr>
        <p:spPr>
          <a:xfrm>
            <a:off x="4795006" y="3738341"/>
            <a:ext cx="148580" cy="2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7"/>
          </p:cNvCxnSpPr>
          <p:nvPr/>
        </p:nvCxnSpPr>
        <p:spPr>
          <a:xfrm flipV="1">
            <a:off x="4795006" y="3941175"/>
            <a:ext cx="154024" cy="30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" idx="3"/>
          </p:cNvCxnSpPr>
          <p:nvPr/>
        </p:nvCxnSpPr>
        <p:spPr>
          <a:xfrm flipV="1">
            <a:off x="4971098" y="3390996"/>
            <a:ext cx="250226" cy="54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7" idx="1"/>
          </p:cNvCxnSpPr>
          <p:nvPr/>
        </p:nvCxnSpPr>
        <p:spPr>
          <a:xfrm>
            <a:off x="4971098" y="3941175"/>
            <a:ext cx="218159" cy="60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4" idx="2"/>
          </p:cNvCxnSpPr>
          <p:nvPr/>
        </p:nvCxnSpPr>
        <p:spPr>
          <a:xfrm flipV="1">
            <a:off x="4943586" y="3933190"/>
            <a:ext cx="107680" cy="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5"/>
            <a:endCxn id="35" idx="1"/>
          </p:cNvCxnSpPr>
          <p:nvPr/>
        </p:nvCxnSpPr>
        <p:spPr>
          <a:xfrm>
            <a:off x="5858473" y="3390996"/>
            <a:ext cx="328051" cy="2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4" idx="6"/>
            <a:endCxn id="35" idx="2"/>
          </p:cNvCxnSpPr>
          <p:nvPr/>
        </p:nvCxnSpPr>
        <p:spPr>
          <a:xfrm>
            <a:off x="5952331" y="3933190"/>
            <a:ext cx="102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7"/>
            <a:endCxn id="35" idx="3"/>
          </p:cNvCxnSpPr>
          <p:nvPr/>
        </p:nvCxnSpPr>
        <p:spPr>
          <a:xfrm flipV="1">
            <a:off x="5826406" y="4182841"/>
            <a:ext cx="360118" cy="35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5" idx="7"/>
            <a:endCxn id="29" idx="2"/>
          </p:cNvCxnSpPr>
          <p:nvPr/>
        </p:nvCxnSpPr>
        <p:spPr>
          <a:xfrm flipV="1">
            <a:off x="6823673" y="3488690"/>
            <a:ext cx="256260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5" idx="5"/>
            <a:endCxn id="36" idx="2"/>
          </p:cNvCxnSpPr>
          <p:nvPr/>
        </p:nvCxnSpPr>
        <p:spPr>
          <a:xfrm>
            <a:off x="6823673" y="4182841"/>
            <a:ext cx="223115" cy="3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29" idx="6"/>
            <a:endCxn id="30" idx="2"/>
          </p:cNvCxnSpPr>
          <p:nvPr/>
        </p:nvCxnSpPr>
        <p:spPr>
          <a:xfrm>
            <a:off x="7980998" y="3488690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6" idx="6"/>
            <a:endCxn id="37" idx="2"/>
          </p:cNvCxnSpPr>
          <p:nvPr/>
        </p:nvCxnSpPr>
        <p:spPr>
          <a:xfrm>
            <a:off x="7947853" y="4497070"/>
            <a:ext cx="163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" idx="6"/>
            <a:endCxn id="39" idx="1"/>
          </p:cNvCxnSpPr>
          <p:nvPr/>
        </p:nvCxnSpPr>
        <p:spPr>
          <a:xfrm>
            <a:off x="9034462" y="3488690"/>
            <a:ext cx="23708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7" idx="7"/>
            <a:endCxn id="39" idx="3"/>
          </p:cNvCxnSpPr>
          <p:nvPr/>
        </p:nvCxnSpPr>
        <p:spPr>
          <a:xfrm flipV="1">
            <a:off x="8880437" y="4182841"/>
            <a:ext cx="391111" cy="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39" idx="6"/>
            <a:endCxn id="40" idx="3"/>
          </p:cNvCxnSpPr>
          <p:nvPr/>
        </p:nvCxnSpPr>
        <p:spPr>
          <a:xfrm flipV="1">
            <a:off x="10040655" y="3738341"/>
            <a:ext cx="177166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9" idx="6"/>
            <a:endCxn id="41" idx="1"/>
          </p:cNvCxnSpPr>
          <p:nvPr/>
        </p:nvCxnSpPr>
        <p:spPr>
          <a:xfrm>
            <a:off x="10040655" y="3933190"/>
            <a:ext cx="177167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0" idx="5"/>
            <a:endCxn id="38" idx="2"/>
          </p:cNvCxnSpPr>
          <p:nvPr/>
        </p:nvCxnSpPr>
        <p:spPr>
          <a:xfrm>
            <a:off x="10854970" y="3738341"/>
            <a:ext cx="250227" cy="19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7"/>
            <a:endCxn id="38" idx="2"/>
          </p:cNvCxnSpPr>
          <p:nvPr/>
        </p:nvCxnSpPr>
        <p:spPr>
          <a:xfrm flipV="1">
            <a:off x="10854971" y="3933190"/>
            <a:ext cx="250226" cy="24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914400"/>
            <a:ext cx="845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533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Tasks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90800" y="533400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38800" y="3571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5000" y="1066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28470" y="106680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505200" y="10668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 </a:t>
            </a:r>
            <a:r>
              <a:rPr lang="en-US" altLang="en-US" sz="1400" dirty="0"/>
              <a:t>units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05000" y="1447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05000" y="1828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3a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905000" y="2209800"/>
            <a:ext cx="42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3b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05000" y="2590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3c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884115" y="3368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5a</a:t>
            </a:r>
            <a:endParaRPr lang="en-US" altLang="en-US" sz="16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84115" y="3749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5b</a:t>
            </a:r>
            <a:endParaRPr lang="en-US" altLang="en-US" sz="1600" dirty="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884115" y="41300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6a</a:t>
            </a:r>
            <a:endParaRPr lang="en-US" altLang="en-US" sz="1600" dirty="0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884115" y="458727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6b</a:t>
            </a:r>
            <a:endParaRPr lang="en-US" altLang="en-US" sz="1600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884115" y="5044477"/>
            <a:ext cx="401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6c</a:t>
            </a:r>
            <a:endParaRPr lang="en-US" altLang="en-US" sz="16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884115" y="542547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7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480192" y="1446798"/>
            <a:ext cx="845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DC,EM</a:t>
            </a:r>
            <a:endParaRPr lang="en-US" altLang="en-US" sz="16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57799" y="1447800"/>
            <a:ext cx="625207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18200" y="1828800"/>
            <a:ext cx="56515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3 </a:t>
            </a:r>
            <a:endParaRPr lang="en-US" altLang="en-US" sz="14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18200" y="2209800"/>
            <a:ext cx="279094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 </a:t>
            </a:r>
            <a:endParaRPr lang="en-US" altLang="en-US" sz="14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918200" y="2590800"/>
            <a:ext cx="16002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15 </a:t>
            </a:r>
            <a:endParaRPr lang="en-US" altLang="en-US" sz="1400" dirty="0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646905" y="1827799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</a:t>
            </a:r>
            <a:endParaRPr lang="en-US" altLang="en-US" sz="1600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628470" y="2208798"/>
            <a:ext cx="99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</a:t>
            </a:r>
            <a:endParaRPr lang="en-US" altLang="en-US" sz="1600" dirty="0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587625" y="2588797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JL,KS</a:t>
            </a:r>
            <a:endParaRPr lang="en-US" altLang="en-US" sz="16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502400" y="2987675"/>
            <a:ext cx="728031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7 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352784" y="3791523"/>
            <a:ext cx="1085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CM,JL,LS</a:t>
            </a:r>
            <a:endParaRPr lang="en-US" altLang="en-US" sz="1600" dirty="0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68314" y="4130077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513085" y="3368077"/>
            <a:ext cx="8803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785100" y="4232889"/>
            <a:ext cx="728031" cy="2756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4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937500" y="4589616"/>
            <a:ext cx="1763618" cy="32441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12 </a:t>
            </a:r>
            <a:endParaRPr lang="en-US" altLang="en-US" sz="1400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83006" y="5118217"/>
            <a:ext cx="715330" cy="28952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251700" y="3401831"/>
            <a:ext cx="533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404100" y="3827465"/>
            <a:ext cx="5334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3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63153" y="4575473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CM,JL,KS</a:t>
            </a:r>
            <a:endParaRPr lang="en-US" altLang="en-US" sz="1600" dirty="0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653258" y="5030952"/>
            <a:ext cx="611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</a:t>
            </a:r>
            <a:endParaRPr lang="en-US" altLang="en-US" sz="1600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480192" y="5417802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EM,SS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857560" y="1141274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CM: </a:t>
            </a:r>
            <a:r>
              <a:rPr lang="en-US" dirty="0" err="1" smtClean="0"/>
              <a:t>Coleten</a:t>
            </a:r>
            <a:r>
              <a:rPr lang="en-US" dirty="0" smtClean="0"/>
              <a:t> </a:t>
            </a:r>
            <a:r>
              <a:rPr lang="en-US" dirty="0"/>
              <a:t>McGuire</a:t>
            </a:r>
            <a:endParaRPr lang="en-US" dirty="0" smtClean="0"/>
          </a:p>
          <a:p>
            <a:r>
              <a:rPr lang="en-US" dirty="0"/>
              <a:t>DC</a:t>
            </a:r>
            <a:r>
              <a:rPr lang="en-US" dirty="0" smtClean="0"/>
              <a:t>: Dakoda </a:t>
            </a:r>
            <a:r>
              <a:rPr lang="en-US" dirty="0"/>
              <a:t>Carmichael</a:t>
            </a:r>
          </a:p>
          <a:p>
            <a:r>
              <a:rPr lang="en-US" dirty="0"/>
              <a:t>EM: Eric Martin</a:t>
            </a:r>
          </a:p>
          <a:p>
            <a:r>
              <a:rPr lang="en-US" dirty="0" smtClean="0"/>
              <a:t>JL:    Jerry Liu</a:t>
            </a:r>
          </a:p>
          <a:p>
            <a:r>
              <a:rPr lang="en-US" dirty="0"/>
              <a:t>KS: </a:t>
            </a:r>
            <a:r>
              <a:rPr lang="en-US" dirty="0" smtClean="0"/>
              <a:t>  Kyle Scott</a:t>
            </a:r>
          </a:p>
          <a:p>
            <a:r>
              <a:rPr lang="en-US" dirty="0" smtClean="0"/>
              <a:t>SS:   </a:t>
            </a:r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884114" y="299595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4</a:t>
            </a:r>
            <a:endParaRPr lang="en-US" altLang="en-US" sz="1600" dirty="0"/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2653258" y="3002831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</a:t>
            </a:r>
            <a:endParaRPr lang="en-US" altLang="en-US" sz="1600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513131" y="5417802"/>
            <a:ext cx="533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3 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1874172" y="586520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8</a:t>
            </a:r>
            <a:r>
              <a:rPr lang="en-US" altLang="en-US" sz="1600" dirty="0" smtClean="0"/>
              <a:t>a</a:t>
            </a:r>
            <a:endParaRPr lang="en-US" altLang="en-US" sz="1600" dirty="0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874172" y="632240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8</a:t>
            </a:r>
            <a:r>
              <a:rPr lang="en-US" altLang="en-US" sz="1600" dirty="0" smtClean="0"/>
              <a:t>b</a:t>
            </a:r>
            <a:endParaRPr lang="en-US" altLang="en-US" sz="16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458371" y="5865202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 SS</a:t>
            </a:r>
            <a:endParaRPr lang="en-US" altLang="en-US" sz="1600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353210" y="631059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CM,JL,KS</a:t>
            </a:r>
            <a:endParaRPr lang="en-US" altLang="en-US" sz="1600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9046531" y="5921577"/>
            <a:ext cx="1752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 sz="14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9701118" y="6455643"/>
            <a:ext cx="1752600" cy="3048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38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28800" y="914400"/>
            <a:ext cx="8458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28800" y="533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Tasks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90800" y="533400"/>
            <a:ext cx="871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Person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38800" y="3571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6702" y="1472910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9a</a:t>
            </a:r>
            <a:endParaRPr lang="en-US" altLang="en-US" sz="1600" dirty="0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297604" y="1458059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EM,SS,CM,JL</a:t>
            </a: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857560" y="1141274"/>
            <a:ext cx="27334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CM: </a:t>
            </a:r>
            <a:r>
              <a:rPr lang="en-US" dirty="0" err="1" smtClean="0"/>
              <a:t>Coleten</a:t>
            </a:r>
            <a:r>
              <a:rPr lang="en-US" dirty="0" smtClean="0"/>
              <a:t> </a:t>
            </a:r>
            <a:r>
              <a:rPr lang="en-US" dirty="0"/>
              <a:t>McGuire</a:t>
            </a:r>
            <a:endParaRPr lang="en-US" dirty="0" smtClean="0"/>
          </a:p>
          <a:p>
            <a:r>
              <a:rPr lang="en-US" dirty="0"/>
              <a:t>DC</a:t>
            </a:r>
            <a:r>
              <a:rPr lang="en-US" dirty="0" smtClean="0"/>
              <a:t>: Dakoda </a:t>
            </a:r>
            <a:r>
              <a:rPr lang="en-US" dirty="0"/>
              <a:t>Carmichael</a:t>
            </a:r>
          </a:p>
          <a:p>
            <a:r>
              <a:rPr lang="en-US" dirty="0"/>
              <a:t>EM: Eric Martin</a:t>
            </a:r>
          </a:p>
          <a:p>
            <a:r>
              <a:rPr lang="en-US" dirty="0" smtClean="0"/>
              <a:t>JL:    Jerry Liu</a:t>
            </a:r>
          </a:p>
          <a:p>
            <a:r>
              <a:rPr lang="en-US" dirty="0"/>
              <a:t>KS: </a:t>
            </a:r>
            <a:r>
              <a:rPr lang="en-US" dirty="0" smtClean="0"/>
              <a:t>  Kyle Scott</a:t>
            </a:r>
          </a:p>
          <a:p>
            <a:r>
              <a:rPr lang="en-US" dirty="0" smtClean="0"/>
              <a:t>SS:   </a:t>
            </a:r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75776" y="1472910"/>
            <a:ext cx="80090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1786759" y="191263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9b</a:t>
            </a:r>
            <a:endParaRPr lang="en-US" altLang="en-US" sz="1600" dirty="0"/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1786759" y="236983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10</a:t>
            </a:r>
            <a:endParaRPr lang="en-US" altLang="en-US" sz="16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2462944" y="1912635"/>
            <a:ext cx="897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DC,KS</a:t>
            </a:r>
            <a:endParaRPr lang="en-US" altLang="en-US" sz="1600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592143" y="2399573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375776" y="1912635"/>
            <a:ext cx="1167569" cy="3099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43345" y="2399573"/>
            <a:ext cx="1162890" cy="3216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6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1786759" y="2865127"/>
            <a:ext cx="510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11a</a:t>
            </a:r>
            <a:endParaRPr lang="en-US" altLang="en-US" sz="1600" dirty="0"/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2265797" y="2853323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/>
              <a:t>EM,SS,CM,JL</a:t>
            </a:r>
          </a:p>
        </p:txBody>
      </p: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786759" y="3245223"/>
            <a:ext cx="510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11b</a:t>
            </a:r>
            <a:endParaRPr lang="en-US" altLang="en-US" sz="1600" dirty="0"/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2265797" y="3233419"/>
            <a:ext cx="1473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dirty="0"/>
              <a:t>EM,SS,CM,JL</a:t>
            </a:r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1786759" y="3637123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12</a:t>
            </a:r>
            <a:endParaRPr lang="en-US" altLang="en-US" sz="1600" dirty="0"/>
          </a:p>
        </p:txBody>
      </p:sp>
      <p:sp>
        <p:nvSpPr>
          <p:cNvPr id="58" name="Text Box 39"/>
          <p:cNvSpPr txBox="1">
            <a:spLocks noChangeArrowheads="1"/>
          </p:cNvSpPr>
          <p:nvPr/>
        </p:nvSpPr>
        <p:spPr bwMode="auto">
          <a:xfrm>
            <a:off x="2587625" y="3628270"/>
            <a:ext cx="548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ALL</a:t>
            </a:r>
            <a:endParaRPr lang="en-US" altLang="en-US" sz="1600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706235" y="2894804"/>
            <a:ext cx="800907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4 </a:t>
            </a:r>
            <a:endParaRPr lang="en-US" altLang="en-US" sz="1400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06235" y="3297831"/>
            <a:ext cx="2883061" cy="2859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15</a:t>
            </a:r>
            <a:endParaRPr lang="en-US" altLang="en-US" sz="1400" dirty="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9589296" y="3807269"/>
            <a:ext cx="1752600" cy="3191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10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49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67871"/>
            <a:ext cx="9601200" cy="2359152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78401"/>
            <a:ext cx="9601200" cy="235915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</a:t>
            </a:r>
            <a:r>
              <a:rPr lang="en-US" dirty="0"/>
              <a:t>about the group and the project</a:t>
            </a:r>
          </a:p>
          <a:p>
            <a:pPr lvl="0"/>
            <a:r>
              <a:rPr lang="en-US" dirty="0" smtClean="0"/>
              <a:t>Explain </a:t>
            </a:r>
            <a:r>
              <a:rPr lang="en-US" dirty="0"/>
              <a:t>requirements and mockup clearly</a:t>
            </a:r>
          </a:p>
          <a:p>
            <a:pPr lvl="0"/>
            <a:r>
              <a:rPr lang="en-US" dirty="0" smtClean="0"/>
              <a:t>Clearly </a:t>
            </a:r>
            <a:r>
              <a:rPr lang="en-US" dirty="0"/>
              <a:t>explain the design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list of concrete tasks to carry out the project</a:t>
            </a:r>
          </a:p>
          <a:p>
            <a:pPr lvl="0"/>
            <a:r>
              <a:rPr lang="en-US" dirty="0" smtClean="0"/>
              <a:t>Initial </a:t>
            </a:r>
            <a:r>
              <a:rPr lang="en-US" dirty="0"/>
              <a:t>schedule estimate table with actual task assignment</a:t>
            </a:r>
          </a:p>
          <a:p>
            <a:pPr lvl="0"/>
            <a:r>
              <a:rPr lang="en-US" dirty="0" smtClean="0"/>
              <a:t>Current </a:t>
            </a:r>
            <a:r>
              <a:rPr lang="en-US" dirty="0"/>
              <a:t>status (include code snippet or screen shot, any real GUI, any demo if available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2273301"/>
            <a:ext cx="8120380" cy="2463800"/>
          </a:xfrm>
        </p:spPr>
        <p:txBody>
          <a:bodyPr/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Our Client </a:t>
            </a:r>
            <a:r>
              <a:rPr lang="en-US" dirty="0" err="1" smtClean="0"/>
              <a:t>Pagliai’s</a:t>
            </a:r>
            <a:endParaRPr lang="en-US" dirty="0" smtClean="0"/>
          </a:p>
          <a:p>
            <a:r>
              <a:rPr lang="en-US" dirty="0" smtClean="0"/>
              <a:t>Why our client needs a inventory tracking system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352280" cy="4123944"/>
          </a:xfrm>
        </p:spPr>
        <p:txBody>
          <a:bodyPr/>
          <a:lstStyle/>
          <a:p>
            <a:r>
              <a:rPr lang="en-US" dirty="0" smtClean="0"/>
              <a:t>What the Client wants</a:t>
            </a:r>
          </a:p>
          <a:p>
            <a:pPr lvl="1"/>
            <a:r>
              <a:rPr lang="en-US" dirty="0"/>
              <a:t>Count her inventory faster</a:t>
            </a:r>
          </a:p>
          <a:p>
            <a:pPr lvl="1"/>
            <a:r>
              <a:rPr lang="en-US" dirty="0"/>
              <a:t>Allow updating prices of products fast and easily. </a:t>
            </a:r>
          </a:p>
          <a:p>
            <a:pPr lvl="1"/>
            <a:r>
              <a:rPr lang="en-US" dirty="0"/>
              <a:t>Find total cost of all products on hand and get figure for </a:t>
            </a:r>
            <a:r>
              <a:rPr lang="en-US" dirty="0" smtClean="0"/>
              <a:t>accountant</a:t>
            </a:r>
          </a:p>
          <a:p>
            <a:r>
              <a:rPr lang="en-US" dirty="0" smtClean="0"/>
              <a:t>What we suggested</a:t>
            </a:r>
          </a:p>
          <a:p>
            <a:pPr lvl="1"/>
            <a:r>
              <a:rPr lang="en-US" dirty="0"/>
              <a:t>Linked </a:t>
            </a:r>
            <a:r>
              <a:rPr lang="en-US" dirty="0" smtClean="0"/>
              <a:t>scan </a:t>
            </a:r>
            <a:r>
              <a:rPr lang="en-US" dirty="0"/>
              <a:t>gun to mobile a</a:t>
            </a:r>
            <a:r>
              <a:rPr lang="en-US" dirty="0" smtClean="0"/>
              <a:t>pplication</a:t>
            </a:r>
          </a:p>
          <a:p>
            <a:pPr lvl="1"/>
            <a:r>
              <a:rPr lang="en-US" dirty="0"/>
              <a:t>Desktop Application</a:t>
            </a:r>
          </a:p>
          <a:p>
            <a:pPr lvl="1"/>
            <a:r>
              <a:rPr lang="en-US" dirty="0"/>
              <a:t>Finalize report button for final calculation</a:t>
            </a:r>
          </a:p>
          <a:p>
            <a:pPr lvl="1"/>
            <a:r>
              <a:rPr lang="en-US" dirty="0"/>
              <a:t>Monthly report </a:t>
            </a:r>
            <a:r>
              <a:rPr lang="en-US" dirty="0" smtClean="0"/>
              <a:t>feature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772160"/>
            <a:ext cx="9509760" cy="345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530492"/>
            <a:ext cx="10490200" cy="4717908"/>
          </a:xfrm>
        </p:spPr>
      </p:pic>
    </p:spTree>
    <p:extLst>
      <p:ext uri="{BB962C8B-B14F-4D97-AF65-F5344CB8AC3E}">
        <p14:creationId xmlns:p14="http://schemas.microsoft.com/office/powerpoint/2010/main" val="14193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820" y="213360"/>
            <a:ext cx="9509760" cy="878840"/>
          </a:xfrm>
        </p:spPr>
        <p:txBody>
          <a:bodyPr/>
          <a:lstStyle/>
          <a:p>
            <a:r>
              <a:rPr lang="en-US" sz="3100" dirty="0"/>
              <a:t>Mockups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54335"/>
            <a:ext cx="4114800" cy="4220992"/>
          </a:xfrm>
        </p:spPr>
      </p:pic>
    </p:spTree>
    <p:extLst>
      <p:ext uri="{BB962C8B-B14F-4D97-AF65-F5344CB8AC3E}">
        <p14:creationId xmlns:p14="http://schemas.microsoft.com/office/powerpoint/2010/main" val="37627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35500" y="-419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253792"/>
              </p:ext>
            </p:extLst>
          </p:nvPr>
        </p:nvGraphicFramePr>
        <p:xfrm>
          <a:off x="4635500" y="241300"/>
          <a:ext cx="5934075" cy="61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5934110" imgH="6762646" progId="Visio.Drawing.15">
                  <p:embed/>
                </p:oleObj>
              </mc:Choice>
              <mc:Fallback>
                <p:oleObj name="Visio" r:id="rId4" imgW="5934110" imgH="676264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41300"/>
                        <a:ext cx="5934075" cy="610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6921500" y="685800"/>
            <a:ext cx="1346200" cy="127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77100" y="1993900"/>
            <a:ext cx="990600" cy="9525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3498305" y="2101013"/>
            <a:ext cx="139121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6761"/>
              </p:ext>
            </p:extLst>
          </p:nvPr>
        </p:nvGraphicFramePr>
        <p:xfrm>
          <a:off x="3498305" y="1700784"/>
          <a:ext cx="6886031" cy="292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7219839" imgH="3066985" progId="Visio.Drawing.15">
                  <p:embed/>
                </p:oleObj>
              </mc:Choice>
              <mc:Fallback>
                <p:oleObj name="Visio" r:id="rId3" imgW="7219839" imgH="30669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305" y="1700784"/>
                        <a:ext cx="6886031" cy="29243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9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47771"/>
            <a:ext cx="9509760" cy="599440"/>
          </a:xfrm>
        </p:spPr>
        <p:txBody>
          <a:bodyPr/>
          <a:lstStyle/>
          <a:p>
            <a:r>
              <a:rPr lang="en-US" dirty="0" smtClean="0"/>
              <a:t>List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723500"/>
            <a:ext cx="6045200" cy="4123944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1. Gather Requirements </a:t>
            </a:r>
            <a:r>
              <a:rPr lang="en-US" sz="2100" dirty="0" smtClean="0"/>
              <a:t>(1)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2</a:t>
            </a:r>
            <a:r>
              <a:rPr lang="en-US" sz="2100" dirty="0"/>
              <a:t>. Record Requirements (Requirement Specification </a:t>
            </a:r>
            <a:r>
              <a:rPr lang="en-US" sz="2100" dirty="0" smtClean="0"/>
              <a:t>Sheet</a:t>
            </a:r>
            <a:r>
              <a:rPr lang="en-US" sz="2100" dirty="0"/>
              <a:t> </a:t>
            </a:r>
            <a:r>
              <a:rPr lang="en-US" sz="2100" dirty="0" smtClean="0"/>
              <a:t>(2)  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3</a:t>
            </a:r>
            <a:r>
              <a:rPr lang="en-US" sz="2100" dirty="0"/>
              <a:t>. Create </a:t>
            </a:r>
            <a:r>
              <a:rPr lang="en-US" sz="2100" dirty="0" err="1"/>
              <a:t>Moqups</a:t>
            </a:r>
            <a:r>
              <a:rPr lang="en-US" sz="2100" dirty="0"/>
              <a:t> for User Interfaces </a:t>
            </a:r>
            <a:r>
              <a:rPr lang="en-US" sz="2100" dirty="0" smtClean="0"/>
              <a:t>(3a)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4</a:t>
            </a:r>
            <a:r>
              <a:rPr lang="en-US" sz="2100" dirty="0"/>
              <a:t>. Set up repository </a:t>
            </a:r>
            <a:r>
              <a:rPr lang="en-US" sz="2100" dirty="0" smtClean="0"/>
              <a:t>(3b)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5</a:t>
            </a:r>
            <a:r>
              <a:rPr lang="en-US" sz="2100" dirty="0"/>
              <a:t>. Research Databases that can connect with iOS </a:t>
            </a:r>
            <a:r>
              <a:rPr lang="en-US" sz="2100" dirty="0" smtClean="0"/>
              <a:t>and desktop </a:t>
            </a:r>
            <a:r>
              <a:rPr lang="en-US" sz="2100" dirty="0"/>
              <a:t>applications </a:t>
            </a:r>
            <a:r>
              <a:rPr lang="en-US" sz="2100" dirty="0" smtClean="0"/>
              <a:t> (3c)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6.Create </a:t>
            </a:r>
            <a:r>
              <a:rPr lang="en-US" sz="2100" dirty="0"/>
              <a:t>a design for the system</a:t>
            </a:r>
            <a:r>
              <a:rPr lang="en-US" sz="2100" dirty="0" smtClean="0"/>
              <a:t>. (4)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7</a:t>
            </a:r>
            <a:r>
              <a:rPr lang="en-US" sz="2100" dirty="0" smtClean="0"/>
              <a:t>. </a:t>
            </a:r>
            <a:r>
              <a:rPr lang="en-US" sz="2100" dirty="0"/>
              <a:t>Set up desktop application </a:t>
            </a:r>
            <a:r>
              <a:rPr lang="en-US" sz="2100" dirty="0" smtClean="0"/>
              <a:t>(5a)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8</a:t>
            </a:r>
            <a:r>
              <a:rPr lang="en-US" sz="2100" dirty="0" smtClean="0"/>
              <a:t>. </a:t>
            </a:r>
            <a:r>
              <a:rPr lang="en-US" sz="2100" dirty="0"/>
              <a:t>Set up iOS application </a:t>
            </a:r>
            <a:r>
              <a:rPr lang="en-US" sz="2100" dirty="0" smtClean="0"/>
              <a:t>(5b)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9</a:t>
            </a:r>
            <a:r>
              <a:rPr lang="en-US" sz="2100" dirty="0"/>
              <a:t>. Connect desktop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(6a)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/>
              <a:t>10</a:t>
            </a:r>
            <a:r>
              <a:rPr lang="en-US" sz="2100" dirty="0"/>
              <a:t>. Connect iOS application to </a:t>
            </a:r>
            <a:r>
              <a:rPr lang="en-US" sz="2100" dirty="0" err="1"/>
              <a:t>Kinvey</a:t>
            </a:r>
            <a:r>
              <a:rPr lang="en-US" sz="2100" dirty="0"/>
              <a:t> Database </a:t>
            </a:r>
            <a:r>
              <a:rPr lang="en-US" sz="2100" dirty="0" smtClean="0"/>
              <a:t>(6b)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11. Enter current data into database. </a:t>
            </a:r>
            <a:r>
              <a:rPr lang="en-US" sz="2100" dirty="0" smtClean="0"/>
              <a:t>(6c)</a:t>
            </a:r>
            <a:endParaRPr lang="en-US" sz="21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23000" y="1723500"/>
            <a:ext cx="5295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12</a:t>
            </a:r>
            <a:r>
              <a:rPr lang="en-US" dirty="0"/>
              <a:t>. Create test cases for our requirements. </a:t>
            </a:r>
            <a:r>
              <a:rPr lang="en-US" dirty="0" smtClean="0"/>
              <a:t>(7)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13</a:t>
            </a:r>
            <a:r>
              <a:rPr lang="en-US" dirty="0"/>
              <a:t>. Implement the requirements for the desktop application </a:t>
            </a:r>
            <a:r>
              <a:rPr lang="en-US" dirty="0" smtClean="0"/>
              <a:t>(8a)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14</a:t>
            </a:r>
            <a:r>
              <a:rPr lang="en-US" dirty="0"/>
              <a:t>. Implement the requirements for the iOS application </a:t>
            </a:r>
            <a:r>
              <a:rPr lang="en-US" dirty="0" smtClean="0"/>
              <a:t>(8b)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15</a:t>
            </a:r>
            <a:r>
              <a:rPr lang="en-US" dirty="0"/>
              <a:t>. Test our implementation </a:t>
            </a:r>
            <a:r>
              <a:rPr lang="en-US" dirty="0" smtClean="0"/>
              <a:t>(9a)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16</a:t>
            </a:r>
            <a:r>
              <a:rPr lang="en-US" dirty="0"/>
              <a:t>. Create Labels for the items at </a:t>
            </a:r>
            <a:r>
              <a:rPr lang="en-US" dirty="0" err="1"/>
              <a:t>Pagliai's</a:t>
            </a:r>
            <a:r>
              <a:rPr lang="en-US" dirty="0"/>
              <a:t> </a:t>
            </a:r>
            <a:r>
              <a:rPr lang="en-US" dirty="0" smtClean="0"/>
              <a:t>(9b)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17</a:t>
            </a:r>
            <a:r>
              <a:rPr lang="en-US" dirty="0"/>
              <a:t>. Propose working copy of system to client </a:t>
            </a:r>
            <a:r>
              <a:rPr lang="en-US" dirty="0" smtClean="0"/>
              <a:t>(10)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18</a:t>
            </a:r>
            <a:r>
              <a:rPr lang="en-US" dirty="0"/>
              <a:t>. Adjust system if needed </a:t>
            </a:r>
            <a:r>
              <a:rPr lang="en-US" dirty="0" smtClean="0"/>
              <a:t>(11a)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19</a:t>
            </a:r>
            <a:r>
              <a:rPr lang="en-US" dirty="0"/>
              <a:t>. Add additional features if time allows </a:t>
            </a:r>
            <a:r>
              <a:rPr lang="en-US" dirty="0" smtClean="0"/>
              <a:t>(11b)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20</a:t>
            </a:r>
            <a:r>
              <a:rPr lang="en-US" dirty="0"/>
              <a:t>. Install the system </a:t>
            </a:r>
            <a:r>
              <a:rPr lang="en-US"/>
              <a:t>on </a:t>
            </a:r>
            <a:r>
              <a:rPr lang="en-US" smtClean="0"/>
              <a:t>site (12)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020" y="1320701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Completed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223000" y="13482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4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497</Words>
  <Application>Microsoft Office PowerPoint</Application>
  <PresentationFormat>Widescreen</PresentationFormat>
  <Paragraphs>153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Banded Design Yellow 16x9</vt:lpstr>
      <vt:lpstr>Visio</vt:lpstr>
      <vt:lpstr>Team Supreme</vt:lpstr>
      <vt:lpstr>Presentation Overview</vt:lpstr>
      <vt:lpstr>Introduction</vt:lpstr>
      <vt:lpstr>Project Requirements</vt:lpstr>
      <vt:lpstr>Mockups</vt:lpstr>
      <vt:lpstr>Mockups</vt:lpstr>
      <vt:lpstr>Design</vt:lpstr>
      <vt:lpstr>Design</vt:lpstr>
      <vt:lpstr>List of tasks</vt:lpstr>
      <vt:lpstr>Task Network</vt:lpstr>
      <vt:lpstr>PowerPoint Presentation</vt:lpstr>
      <vt:lpstr>PowerPoint Presentation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2016-03-04T21:13:59Z</dcterms:created>
  <dcterms:modified xsi:type="dcterms:W3CDTF">2016-03-10T01:40:38Z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