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Nixie One"/>
      <p:regular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NixieOne-regular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819900" y="3867025"/>
            <a:ext cx="70469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3482725"/>
            <a:ext cx="56250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5158346"/>
            <a:ext cx="56250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SzPct val="100000"/>
              <a:buFont typeface="Nixie One"/>
              <a:buNone/>
              <a:defRPr b="1" sz="30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218300" y="0"/>
            <a:ext cx="707399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317000" y="2882400"/>
            <a:ext cx="65100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223966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990732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algn="ctr">
              <a:spcBef>
                <a:spcPts val="0"/>
              </a:spcBef>
              <a:buClr>
                <a:srgbClr val="222222"/>
              </a:buClr>
              <a:buSzPct val="100000"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ableless.com.br/composer-para-iniciantes/" TargetMode="External"/><Relationship Id="rId4" Type="http://schemas.openxmlformats.org/officeDocument/2006/relationships/hyperlink" Target="https://tableless.com.br/composer-um-pouco-alem-basico/" TargetMode="External"/><Relationship Id="rId5" Type="http://schemas.openxmlformats.org/officeDocument/2006/relationships/hyperlink" Target="https://getcomposer.org/doc/00-intro.md" TargetMode="External"/><Relationship Id="rId6" Type="http://schemas.openxmlformats.org/officeDocument/2006/relationships/hyperlink" Target="http://desenvolvimentoparaweb.com/php/composer-a-evolucao-php/" TargetMode="External"/><Relationship Id="rId7" Type="http://schemas.openxmlformats.org/officeDocument/2006/relationships/hyperlink" Target="http://desenvolvimentoparaweb.com/php/composer-a-evolucao-php/" TargetMode="External"/><Relationship Id="rId8" Type="http://schemas.openxmlformats.org/officeDocument/2006/relationships/hyperlink" Target="https://getcomposer.org/downloa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composer.org/Composer-Setup.ex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ctrTitle"/>
          </p:nvPr>
        </p:nvSpPr>
        <p:spPr>
          <a:xfrm>
            <a:off x="384475" y="3213900"/>
            <a:ext cx="81375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tools: </a:t>
            </a:r>
            <a:r>
              <a:rPr lang="en">
                <a:solidFill>
                  <a:srgbClr val="DC143C"/>
                </a:solidFill>
              </a:rPr>
              <a:t>composer</a:t>
            </a:r>
            <a:r>
              <a:rPr lang="en">
                <a:solidFill>
                  <a:srgbClr val="DC143C"/>
                </a:solidFill>
                <a:highlight>
                  <a:srgbClr val="B0E0E6"/>
                </a:highlight>
              </a:rPr>
              <a:t> </a:t>
            </a:r>
            <a:r>
              <a:rPr lang="en"/>
              <a:t>gerenciador de dependências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º passo: 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Ir na pasta raíz do seu projeto (que é a mesma que o _composer.json_ e o _composer.phar_ se encontram) e rode o comando: 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php composer.phar install.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</a:t>
            </a:r>
            <a:r>
              <a:rPr lang="en"/>
              <a:t>: 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Perceba que agora existem a pasta </a:t>
            </a:r>
            <a:r>
              <a:rPr i="1" lang="en">
                <a:solidFill>
                  <a:srgbClr val="FF0000"/>
                </a:solidFill>
              </a:rPr>
              <a:t>vendor</a:t>
            </a:r>
            <a:r>
              <a:rPr lang="en">
                <a:solidFill>
                  <a:srgbClr val="FFFFFF"/>
                </a:solidFill>
              </a:rPr>
              <a:t>, um arquivo</a:t>
            </a:r>
            <a:r>
              <a:rPr lang="en">
                <a:solidFill>
                  <a:srgbClr val="FF0000"/>
                </a:solidFill>
              </a:rPr>
              <a:t> _composer.phar_</a:t>
            </a:r>
            <a:r>
              <a:rPr lang="en">
                <a:solidFill>
                  <a:srgbClr val="FFFFFF"/>
                </a:solidFill>
              </a:rPr>
              <a:t> (que já encontrava-se ali), um arquivo </a:t>
            </a:r>
            <a:r>
              <a:rPr lang="en">
                <a:solidFill>
                  <a:srgbClr val="FF0000"/>
                </a:solidFill>
              </a:rPr>
              <a:t>_composer.json_</a:t>
            </a:r>
            <a:r>
              <a:rPr lang="en">
                <a:solidFill>
                  <a:srgbClr val="FFFFFF"/>
                </a:solidFill>
              </a:rPr>
              <a:t> (que já encontrava-se ali) e um arquivo</a:t>
            </a:r>
            <a:r>
              <a:rPr lang="en">
                <a:solidFill>
                  <a:srgbClr val="FF0000"/>
                </a:solidFill>
              </a:rPr>
              <a:t> _composer.lock_ –</a:t>
            </a:r>
            <a:r>
              <a:rPr lang="en">
                <a:solidFill>
                  <a:srgbClr val="FFFFFF"/>
                </a:solidFill>
              </a:rPr>
              <a:t> que é o arquivo gerado automaticamente após a instalação com sucesso.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  <a:r>
              <a:rPr lang="en"/>
              <a:t>º passo: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 Crie um arquivo chamado</a:t>
            </a:r>
            <a:r>
              <a:rPr lang="en">
                <a:solidFill>
                  <a:srgbClr val="FF0000"/>
                </a:solidFill>
              </a:rPr>
              <a:t> index.php</a:t>
            </a:r>
            <a:r>
              <a:rPr lang="en">
                <a:solidFill>
                  <a:srgbClr val="FFFFFF"/>
                </a:solidFill>
              </a:rPr>
              <a:t> e inclua o </a:t>
            </a:r>
            <a:r>
              <a:rPr lang="en">
                <a:solidFill>
                  <a:srgbClr val="FF0000"/>
                </a:solidFill>
              </a:rPr>
              <a:t>autoloader</a:t>
            </a:r>
            <a:r>
              <a:rPr lang="en">
                <a:solidFill>
                  <a:srgbClr val="FFFFFF"/>
                </a:solidFill>
              </a:rPr>
              <a:t> do composer conforme o exemplo abaixo </a:t>
            </a:r>
            <a:r>
              <a:rPr lang="en"/>
              <a:t>para</a:t>
            </a:r>
            <a:r>
              <a:rPr lang="en">
                <a:solidFill>
                  <a:srgbClr val="FFFFFF"/>
                </a:solidFill>
              </a:rPr>
              <a:t> utilizar o pacote requerido.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		&lt;?php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			header('Content-Type: text/html; charset=utf-8');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			</a:t>
            </a:r>
            <a:r>
              <a:rPr b="1" i="1" lang="en" sz="1800">
                <a:solidFill>
                  <a:srgbClr val="FF0000"/>
                </a:solidFill>
              </a:rPr>
              <a:t>require</a:t>
            </a:r>
            <a:r>
              <a:rPr i="1" lang="en" sz="1800">
                <a:solidFill>
                  <a:srgbClr val="FF0000"/>
                </a:solidFill>
              </a:rPr>
              <a:t> </a:t>
            </a:r>
            <a:r>
              <a:rPr i="1" lang="en" sz="1800">
                <a:solidFill>
                  <a:srgbClr val="FFFFFF"/>
                </a:solidFill>
              </a:rPr>
              <a:t>'vendor/autoload.php'; 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		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*Indicado o uso do UTF-8 para interpretação correta de todos caracteres.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Obs: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O comando </a:t>
            </a:r>
            <a:r>
              <a:rPr b="1" lang="en" sz="2400">
                <a:solidFill>
                  <a:srgbClr val="FF0000"/>
                </a:solidFill>
              </a:rPr>
              <a:t>php composer.phar install</a:t>
            </a:r>
            <a:r>
              <a:rPr lang="en" sz="2400">
                <a:solidFill>
                  <a:srgbClr val="FFFFFF"/>
                </a:solidFill>
              </a:rPr>
              <a:t> é utilizado </a:t>
            </a:r>
            <a:r>
              <a:rPr b="1" lang="en" sz="2400">
                <a:solidFill>
                  <a:srgbClr val="FFFFFF"/>
                </a:solidFill>
              </a:rPr>
              <a:t>somente uma vez </a:t>
            </a:r>
            <a:r>
              <a:rPr lang="en" sz="2400">
                <a:solidFill>
                  <a:srgbClr val="FFFFFF"/>
                </a:solidFill>
              </a:rPr>
              <a:t>em seu repositório. Para qualquer alteração do _composer.json_ que caracteriza-se como uma nova dependência ou remoção de uma existente deve ser utilizado o comando </a:t>
            </a:r>
            <a:r>
              <a:rPr b="1" lang="en" sz="2400">
                <a:solidFill>
                  <a:srgbClr val="FF0000"/>
                </a:solidFill>
              </a:rPr>
              <a:t>php composer.phar update</a:t>
            </a:r>
            <a:r>
              <a:rPr lang="en" sz="2400">
                <a:solidFill>
                  <a:srgbClr val="FFFFFF"/>
                </a:solidFill>
              </a:rPr>
              <a:t>. O composer também tem um comando para baixar a sua última versão: </a:t>
            </a:r>
            <a:r>
              <a:rPr b="1" lang="en" sz="2400">
                <a:solidFill>
                  <a:srgbClr val="FF0000"/>
                </a:solidFill>
              </a:rPr>
              <a:t>php composer.phar self-update</a:t>
            </a:r>
            <a:r>
              <a:rPr lang="en" sz="2400">
                <a:solidFill>
                  <a:srgbClr val="FF0000"/>
                </a:solidFill>
              </a:rPr>
              <a:t>.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i="1" lang="en" sz="2400">
                <a:solidFill>
                  <a:srgbClr val="FFFFFF"/>
                </a:solidFill>
              </a:rPr>
            </a:br>
            <a:r>
              <a:rPr i="1" lang="en" sz="2400">
                <a:solidFill>
                  <a:srgbClr val="FFFFFF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3994500" cy="22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→ Apache Maven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→ Apache Ivy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→ Gradle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Ferramentas </a:t>
            </a:r>
            <a:r>
              <a:rPr lang="en">
                <a:solidFill>
                  <a:srgbClr val="DC143C"/>
                </a:solidFill>
              </a:rPr>
              <a:t>similares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4064025"/>
            <a:ext cx="3994500" cy="22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→ Nuget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451700" y="1600200"/>
            <a:ext cx="3994500" cy="22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→ RubyGems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451700" y="3881400"/>
            <a:ext cx="3994500" cy="22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→ NPM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→ Yarn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4294967295" type="ctrTitle"/>
          </p:nvPr>
        </p:nvSpPr>
        <p:spPr>
          <a:xfrm>
            <a:off x="4580100" y="434725"/>
            <a:ext cx="38427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  <a:highlight>
                  <a:srgbClr val="B0E0E6"/>
                </a:highlight>
              </a:rPr>
              <a:t>thanks!</a:t>
            </a:r>
          </a:p>
        </p:txBody>
      </p:sp>
      <p:sp>
        <p:nvSpPr>
          <p:cNvPr id="141" name="Shape 141"/>
          <p:cNvSpPr txBox="1"/>
          <p:nvPr>
            <p:ph idx="4294967295" type="subTitle"/>
          </p:nvPr>
        </p:nvSpPr>
        <p:spPr>
          <a:xfrm>
            <a:off x="4580025" y="2034150"/>
            <a:ext cx="3842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4400"/>
              <a:t>ALGUMA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4400">
                <a:solidFill>
                  <a:srgbClr val="DC143C"/>
                </a:solidFill>
              </a:rPr>
              <a:t>DÚVIDA</a:t>
            </a:r>
            <a:r>
              <a:rPr b="1" lang="en" sz="4400">
                <a:solidFill>
                  <a:srgbClr val="DC143C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Bibliografia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21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https://tableless.com.br/composer-para-iniciantes/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21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https://tableless.com.br/composer-um-pouco-alem-basico/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</a:pPr>
            <a:r>
              <a:rPr lang="en" sz="21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https://getcomposer.org/doc/00-intro.md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</a:pPr>
            <a:r>
              <a:rPr lang="en" sz="21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http://desenvolvimentoparaweb.com/php/composer-a-evolucao-</a:t>
            </a:r>
            <a:r>
              <a:rPr lang="en" sz="2100" u="sng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php/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buClr>
                <a:srgbClr val="D9D9D9"/>
              </a:buClr>
              <a:buSzPct val="100000"/>
              <a:buFont typeface="Arial"/>
            </a:pPr>
            <a:r>
              <a:rPr lang="en" sz="2100" u="sng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https://getcomposer.org/download/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-405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4294967295" type="ctrTitle"/>
          </p:nvPr>
        </p:nvSpPr>
        <p:spPr>
          <a:xfrm>
            <a:off x="1104125" y="434725"/>
            <a:ext cx="7318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  <a:highlight>
                  <a:srgbClr val="B0E0E6"/>
                </a:highlight>
              </a:rPr>
              <a:t>303- Informática</a:t>
            </a:r>
          </a:p>
        </p:txBody>
      </p:sp>
      <p:sp>
        <p:nvSpPr>
          <p:cNvPr id="46" name="Shape 46"/>
          <p:cNvSpPr txBox="1"/>
          <p:nvPr>
            <p:ph idx="4294967295" type="subTitle"/>
          </p:nvPr>
        </p:nvSpPr>
        <p:spPr>
          <a:xfrm>
            <a:off x="4580100" y="1816450"/>
            <a:ext cx="3842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4400"/>
              <a:t>por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4400">
                <a:solidFill>
                  <a:srgbClr val="DC143C"/>
                </a:solidFill>
              </a:rPr>
              <a:t>ANANDA</a:t>
            </a:r>
            <a:br>
              <a:rPr b="1" lang="en" sz="4400">
                <a:solidFill>
                  <a:srgbClr val="DC143C"/>
                </a:solidFill>
              </a:rPr>
            </a:br>
            <a:r>
              <a:rPr b="1" lang="en" sz="4400">
                <a:solidFill>
                  <a:srgbClr val="DC143C"/>
                </a:solidFill>
              </a:rPr>
              <a:t>CAROLINA</a:t>
            </a:r>
            <a:br>
              <a:rPr b="1" lang="en" sz="4400">
                <a:solidFill>
                  <a:srgbClr val="DC143C"/>
                </a:solidFill>
              </a:rPr>
            </a:br>
            <a:r>
              <a:rPr b="1" lang="en" sz="4400">
                <a:solidFill>
                  <a:srgbClr val="DC143C"/>
                </a:solidFill>
              </a:rPr>
              <a:t>CLARISSE</a:t>
            </a:r>
          </a:p>
        </p:txBody>
      </p:sp>
      <p:sp>
        <p:nvSpPr>
          <p:cNvPr id="47" name="Shape 47"/>
          <p:cNvSpPr txBox="1"/>
          <p:nvPr>
            <p:ph idx="4294967295" type="body"/>
          </p:nvPr>
        </p:nvSpPr>
        <p:spPr>
          <a:xfrm>
            <a:off x="4580100" y="4377450"/>
            <a:ext cx="3842700" cy="20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/>
              <a:t>Seminário 2° trimestre</a:t>
            </a:r>
            <a:br>
              <a:rPr lang="en" sz="2400"/>
            </a:br>
            <a:r>
              <a:rPr lang="en" sz="2400"/>
              <a:t>Desenvolvimento de Aplicações Web.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-405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685800" y="3482725"/>
            <a:ext cx="56250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C143C"/>
                </a:solidFill>
              </a:rPr>
              <a:t>1.</a:t>
            </a:r>
            <a:r>
              <a:rPr lang="en"/>
              <a:t> Introdução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5158346"/>
            <a:ext cx="5625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que é o Composer?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317000" y="2882400"/>
            <a:ext cx="6510000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Composer é uma ferramenta para gerenciamento de </a:t>
            </a:r>
            <a:r>
              <a:rPr lang="en"/>
              <a:t>dependências</a:t>
            </a:r>
            <a:r>
              <a:rPr lang="en"/>
              <a:t> em PHP. Ele permite que você declare as bibliotecas dependentes que seu projeto precisa e as instala para você.</a:t>
            </a:r>
          </a:p>
        </p:txBody>
      </p:sp>
      <p:sp>
        <p:nvSpPr>
          <p:cNvPr id="61" name="Shape 61"/>
          <p:cNvSpPr/>
          <p:nvPr/>
        </p:nvSpPr>
        <p:spPr>
          <a:xfrm>
            <a:off x="4218300" y="0"/>
            <a:ext cx="707399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593400" y="1651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DC143C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405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1226550" y="2720725"/>
            <a:ext cx="66909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10</a:t>
            </a:r>
            <a:r>
              <a:rPr lang="en" sz="9600"/>
              <a:t>,124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1226550" y="4167748"/>
            <a:ext cx="66908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Fazem o uso da ferramenta em suas empresas no Brasil</a:t>
            </a:r>
          </a:p>
        </p:txBody>
      </p:sp>
      <p:sp>
        <p:nvSpPr>
          <p:cNvPr id="70" name="Shape 70"/>
          <p:cNvSpPr/>
          <p:nvPr/>
        </p:nvSpPr>
        <p:spPr>
          <a:xfrm>
            <a:off x="4218300" y="0"/>
            <a:ext cx="707399" cy="2523000"/>
          </a:xfrm>
          <a:prstGeom prst="rect">
            <a:avLst/>
          </a:prstGeom>
          <a:solidFill>
            <a:srgbClr val="B0E0E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442250" y="2059025"/>
            <a:ext cx="259499" cy="30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C143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4294967295" type="subTitle"/>
          </p:nvPr>
        </p:nvSpPr>
        <p:spPr>
          <a:xfrm>
            <a:off x="-1121650" y="2366823"/>
            <a:ext cx="66909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Mais 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É bem fácil instalar!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57200" y="1772775"/>
            <a:ext cx="77226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200">
                <a:solidFill>
                  <a:srgbClr val="DC143C"/>
                </a:solidFill>
                <a:latin typeface="Raleway"/>
                <a:ea typeface="Raleway"/>
                <a:cs typeface="Raleway"/>
                <a:sym typeface="Raleway"/>
              </a:rPr>
              <a:t>LINHA DE COMANDO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php -r "copy('https://getcomposer.org/installer', 'composer-setup.php');"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php -r "if (hash_file('SHA384', 'composer-setup.php') === '669656bab3166a7aff8a7506b8cb2d1c292f042046c5a994c43155c0be6190fa0355160742ab2e1c88d40d5be660b410') { echo 'Installer verified'; } else { echo 'Installer corrupt'; unlink('composer-setup.php'); } echo PHP_EOL;"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php composer-setup.php</a:t>
            </a:r>
            <a:b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php -r "unlink('composer-setup.php');"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57199" y="5209525"/>
            <a:ext cx="74271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200">
                <a:solidFill>
                  <a:srgbClr val="DC143C"/>
                </a:solidFill>
                <a:latin typeface="Raleway"/>
                <a:ea typeface="Raleway"/>
                <a:cs typeface="Raleway"/>
                <a:sym typeface="Raleway"/>
              </a:rPr>
              <a:t>INSTALADOR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Link: </a:t>
            </a:r>
            <a:r>
              <a:rPr lang="en" sz="1600" u="sng">
                <a:solidFill>
                  <a:srgbClr val="1155CC"/>
                </a:solidFill>
                <a:hlinkClick r:id="rId3"/>
              </a:rPr>
              <a:t>https://getcomposer.org/Composer-Setup.exe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Configure o PATH,  se preciso, para usar o comando “composer” de qualquer diretório no terminal.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-405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4294967295" type="ctrTitle"/>
          </p:nvPr>
        </p:nvSpPr>
        <p:spPr>
          <a:xfrm>
            <a:off x="394800" y="2316450"/>
            <a:ext cx="87492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Lato"/>
                <a:ea typeface="Lato"/>
                <a:cs typeface="Lato"/>
                <a:sym typeface="Lato"/>
              </a:rPr>
              <a:t>GETTING</a:t>
            </a:r>
            <a:r>
              <a:rPr b="1" lang="en" sz="6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6000">
                <a:solidFill>
                  <a:srgbClr val="DC143C"/>
                </a:solidFill>
                <a:latin typeface="Lato"/>
                <a:ea typeface="Lato"/>
                <a:cs typeface="Lato"/>
                <a:sym typeface="Lato"/>
              </a:rPr>
              <a:t>STARTED</a:t>
            </a: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1327800" y="3862945"/>
            <a:ext cx="6488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Grandes aplicações com Composer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3765376" y="1663866"/>
            <a:ext cx="1428589" cy="1167673"/>
            <a:chOff x="2583100" y="2973775"/>
            <a:chExt cx="461550" cy="437200"/>
          </a:xfrm>
        </p:grpSpPr>
        <p:sp>
          <p:nvSpPr>
            <p:cNvPr id="88" name="Shape 88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DC143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DC143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1º passo: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criar um arquivo composer.json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</a:rPr>
              <a:t>    {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	</a:t>
            </a:r>
            <a:r>
              <a:rPr i="1" lang="en" sz="1800">
                <a:solidFill>
                  <a:srgbClr val="FF0000"/>
                </a:solidFill>
              </a:rPr>
              <a:t>"name"</a:t>
            </a:r>
            <a:r>
              <a:rPr i="1" lang="en" sz="1800">
                <a:solidFill>
                  <a:srgbClr val="FFFFFF"/>
                </a:solidFill>
              </a:rPr>
              <a:t>: "Nome do projeto",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	</a:t>
            </a:r>
            <a:r>
              <a:rPr i="1" lang="en" sz="1800">
                <a:solidFill>
                  <a:srgbClr val="FF0000"/>
                </a:solidFill>
              </a:rPr>
              <a:t>"description":</a:t>
            </a:r>
            <a:r>
              <a:rPr i="1" lang="en" sz="1800">
                <a:solidFill>
                  <a:srgbClr val="FFFFFF"/>
                </a:solidFill>
              </a:rPr>
              <a:t> "Breve descrição do que a aplicação se propoe a fazer",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		</a:t>
            </a:r>
            <a:r>
              <a:rPr i="1" lang="en" sz="1800">
                <a:solidFill>
                  <a:srgbClr val="FF0000"/>
                </a:solidFill>
              </a:rPr>
              <a:t> "authors"</a:t>
            </a:r>
            <a:r>
              <a:rPr i="1" lang="en" sz="1800">
                <a:solidFill>
                  <a:srgbClr val="FFFFFF"/>
                </a:solidFill>
              </a:rPr>
              <a:t>: [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 		  	 {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       			 "name": "Seu nome",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       			 "email": "seu-email@seu-dominio.com"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   			 }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		],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		</a:t>
            </a:r>
            <a:r>
              <a:rPr i="1" lang="en" sz="1800">
                <a:solidFill>
                  <a:srgbClr val="FF0000"/>
                </a:solidFill>
              </a:rPr>
              <a:t> "require"</a:t>
            </a:r>
            <a:r>
              <a:rPr i="1" lang="en" sz="1800">
                <a:solidFill>
                  <a:srgbClr val="FFFFFF"/>
                </a:solidFill>
              </a:rPr>
              <a:t>: {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  			  "php": "&gt;=5.2.8"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		  }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</a:rPr>
              <a:t>}</a:t>
            </a:r>
            <a:b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º passo: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Incluir pacotes usando o Packagist. Exemplo: 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...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0000"/>
                </a:solidFill>
              </a:rPr>
              <a:t>"require":</a:t>
            </a:r>
            <a:r>
              <a:rPr i="1" lang="en" sz="1800">
                <a:solidFill>
                  <a:srgbClr val="FFFFFF"/>
                </a:solidFill>
              </a:rPr>
              <a:t> {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    "php": "&gt;=5.2.8",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        "kevinlebrun/slug.php": "1.*"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}</a:t>
            </a:r>
            <a:br>
              <a:rPr i="1" lang="en" sz="1800">
                <a:solidFill>
                  <a:srgbClr val="FFFFFF"/>
                </a:solidFill>
              </a:rPr>
            </a:br>
            <a:r>
              <a:rPr i="1" lang="en" sz="1800">
                <a:solidFill>
                  <a:srgbClr val="FFFFFF"/>
                </a:solidFill>
              </a:rPr>
              <a:t>…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Neste caso o pacote é “kevinlebrun/slug.php” e a versão é “1.*”.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