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9" r:id="rId4"/>
    <p:sldId id="268" r:id="rId5"/>
    <p:sldId id="273" r:id="rId6"/>
    <p:sldId id="272" r:id="rId7"/>
    <p:sldId id="274" r:id="rId8"/>
    <p:sldId id="271" r:id="rId9"/>
    <p:sldId id="270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8:03:52.6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8:03:20.5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1681 1 24575,'-4'10'0,"-1"-6"0,0 0 0,0 0 0,-1-1 0,1 1 0,0-1 0,-1-1 0,0 1 0,0-1 0,0 0 0,-10 3 0,-7 2 0,-139 47 13,-249 50 0,-176-23-142,358-66-1548,35-5-4734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8:03:21.2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2144 1 24575,'-12'21'0,"3"-12"0,-2 0 0,1-1 0,-1 0 0,-1-1 0,-17 9 0,-19 13 0,-77 73 0,91-70 0,-2-2 0,-58 36 0,45-38 0,-2-3 0,-1-1 0,-1-3 0,0-3 0,-2-1 0,0-3 0,0-3 0,-1-2 0,-1-2 0,1-3 0,-84-4 0,39-9 163,-166-39-1,-95-48-964,254 66-86,-35-10-5938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8:03:22.0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1315 0 24575,'0'0'0,"0"0"0,-7 14 0,-1-4 0,-1 0 0,0 0 0,0-1 0,0 0 0,-1-1 0,-1 0 0,-21 13 0,-87 36 0,86-42 0,-111 47 0,-3-6 0,-1-6 0,-202 39 0,204-64-1365,23-9-5461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8:03:22.8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1366 0 24575,'-1'2'0,"0"0"0,0 0 0,0 0 0,-1-1 0,1 1 0,-1-1 0,1 1 0,-1-1 0,0 1 0,0-1 0,1 0 0,-1 0 0,0 0 0,-3 1 0,0 1 0,-41 22 0,-1-2 0,-1-1 0,-53 14 0,-159 37 0,188-55 0,-130 31 0,-69 7-1365,-17-2-5461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8:03:23.4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1913 0 24575,'0'0'0,"-8"1"0,0 0 0,0 1 0,0-1 0,0 1 0,1 1 0,-13 5 0,-9 2 0,-1463 443 0,1315-407-1365,29-9-5461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8:03:15.8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2049 1 24575,'-9'0'0,"1"1"0,-1 1 0,1 0 0,0 0 0,-11 4 0,-8 2 0,-626 174 0,140-64 0,-9-36 0,326-58-1365,119-17-5461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8:03:16.6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1427 1 24575,'-9'3'0,"-20"3"0,-48 5 0,-7 0 0,-422 119 0,-62 11 0,483-129-1365,17-5-5461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8:03:17.2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2004 235 24575,'-213'-73'0,"44"13"0,62 31 57,-2 5 0,-1 4 0,-1 6 0,0 4 0,-121 6 0,74 10-626,1 8 0,-308 68 0,404-67-6257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8:03:17.7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1796 0 24575,'-104'7'0,"20"-1"0,-46-2 0,-277 19 0,-8 42 323,-140 12-2011,455-72-5138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8:03:18.3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2203 6 24575,'-7'-1'0,"-1"0"0,1 1 0,-1-1 0,1 1 0,-11 2 0,-11-1 0,-206-5 0,-167 2 0,-239 55 0,8 59 0,426-65-1365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8:03:18.8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2076 114 24575,'-12'-9'0,"9"7"0,-21-10 0,-1 0 0,0 1 0,-37-10 0,-83-12 0,98 26 0,0 3 0,0 1 0,-63 5 0,-143 24 0,162-15 0,-4 0 29,-395 42 275,3-30-2002,375-25-5128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8:03:19.2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1214 27 24575,'0'0'0,"0"0"0,0-1 0,-1 1 0,0-1 0,0 1 0,0-1 0,1 1 0,-1-1 0,0 1 0,0-1 0,0 1 0,0 0 0,0-1 0,0 1 0,0 0 0,-1 0 0,1-1 0,-40-6 0,-1 1 0,1 2 0,-53 2 0,-124 14 0,200-10 0,-158 17-682,-294 73-1,371-67-6143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8:03:19.8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1778 0 24575,'0'0'0,"0"0"0,0 0 0,0 0 0,-5 1 0,-30 9 0,0 2 0,-55 27 0,46-18 0,-383 154 0,-17-44 0,295-102-682,-254 18-1,257-41-6143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8069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9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4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6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8.png"/><Relationship Id="rId24" Type="http://schemas.openxmlformats.org/officeDocument/2006/relationships/customXml" Target="../ink/ink12.xml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2.png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Digital Assistant for Legal Awareness and Designing a KYR Know-Your-Rights framework in India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80195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COM-10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1386598104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20211COM0071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P SAI TEJA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20211COM0093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VISHNU PRIYA S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20211COM0074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VAISHNAVI A L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20211COM0096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SUJAN T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Dr./Mr./Ms./Prof.  </a:t>
            </a:r>
            <a:r>
              <a:rPr lang="en-GB" sz="1700" b="1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Sudha P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 - SCSE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Computer Engineering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 Dr. Gopal Krishna Shyam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</a:t>
            </a: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Dr.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Sudha P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Associate Professor(SG),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Abdul Khadar A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Associate Professor,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761B61-A7F9-E537-0494-60959CE1303C}"/>
                  </a:ext>
                </a:extLst>
              </p14:cNvPr>
              <p14:cNvContentPartPr/>
              <p14:nvPr/>
            </p14:nvContentPartPr>
            <p14:xfrm>
              <a:off x="6594025" y="1584625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761B61-A7F9-E537-0494-60959CE130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31385" y="1521625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Add APA Citation for all references.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Use the below link for various APA styles :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https://www.indeed.com/career-advice/career-development/how-to-cite-a-research-paper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 Software</a:t>
            </a:r>
          </a:p>
          <a:p>
            <a:pPr marL="342900" lvl="0" indent="-1905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 Digital Assistant for Legal Awareness and Designing a KYR Know-Your-Rights framework in India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Difficulty Level: Miscellaneous (Smart Education)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2446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76200" indent="0" algn="ctr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3300" b="1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</a:t>
            </a:r>
          </a:p>
          <a:p>
            <a:pPr marL="76200" indent="0" algn="ctr"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         1. Frontend (User Interface)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Web App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React.js,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TailwindCSS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Mobile App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Flutter / React Native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Voice &amp; Chat UI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Google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Dialogflow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Microsoft Bot Framework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         2. Backend (Business Logic)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API Development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Node.js with Express / Python (Django/Flask)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Database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PostgreSQL (structured legal info) + MongoDB (chat history)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Authentication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Firebase Auth, OAuth 2.0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         3. AI &amp; NLP Processing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Natural Language Processing (NLP)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OpenAI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GPT / Custom BERT Model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Speech-to-Text &amp; Text-to-Speech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Google Cloud Speech-to-Text, Azure Speech Services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Legal Knowledge Graph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Neo4j (to structure legal entities &amp; relationships)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         4. Cloud &amp; Infrastructure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Hosting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AWS EC2 / Google Cloud Run / Azure App Services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Storage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AWS S3 / Google Cloud Storage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Containerization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Docker, Kubernetes (for microservices deployment)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Requirements: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0FB2468-EF7F-4BCF-ADDB-0E6F6918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688561"/>
              </p:ext>
            </p:extLst>
          </p:nvPr>
        </p:nvGraphicFramePr>
        <p:xfrm>
          <a:off x="762000" y="2194560"/>
          <a:ext cx="10668000" cy="3261360"/>
        </p:xfrm>
        <a:graphic>
          <a:graphicData uri="http://schemas.openxmlformats.org/drawingml/2006/table">
            <a:tbl>
              <a:tblPr/>
              <a:tblGrid>
                <a:gridCol w="5334000">
                  <a:extLst>
                    <a:ext uri="{9D8B030D-6E8A-4147-A177-3AD203B41FA5}">
                      <a16:colId xmlns:a16="http://schemas.microsoft.com/office/drawing/2014/main" val="411110747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4237699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Component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271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Operating System</a:t>
                      </a:r>
                      <a:endParaRPr lang="en-US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Windows, Linux (for servers), Android, iOS (for mobile users)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092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Database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PostgreSQL / MongoDB (to store legal information &amp; user queries)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917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Backend Framework</a:t>
                      </a:r>
                      <a:endParaRPr lang="en-US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Node.js (Express), Django, or Flask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798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Frontend Framework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React.js (for web app), Flutter/React Native (for mobile app)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794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AI &amp; NLP Models</a:t>
                      </a:r>
                      <a:endParaRPr lang="en-US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OpenAI GPT, Google Dialogflow, or Custom BERT-based models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525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Speech-to-Text API</a:t>
                      </a:r>
                      <a:endParaRPr lang="en-US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Google Speech API / Mozilla DeepSpeech (for voice-based queries)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880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Authentication</a:t>
                      </a:r>
                      <a:endParaRPr lang="en-US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OAuth 2.0, Firebase Auth (for secure login)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568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Cloud Storage</a:t>
                      </a:r>
                      <a:endParaRPr lang="en-US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AWS S3 / Google Cloud Storage (for legal documents and case studies)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750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Legal Data APIs</a:t>
                      </a:r>
                      <a:endParaRPr lang="en-US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Indian Kanoon API / Government Open Data APIs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53708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14564FA-3752-408D-BDFD-C3494A64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840920"/>
              </p:ext>
            </p:extLst>
          </p:nvPr>
        </p:nvGraphicFramePr>
        <p:xfrm>
          <a:off x="736600" y="2194560"/>
          <a:ext cx="10642600" cy="3246120"/>
        </p:xfrm>
        <a:graphic>
          <a:graphicData uri="http://schemas.openxmlformats.org/drawingml/2006/table">
            <a:tbl>
              <a:tblPr firstRow="1" bandRow="1"/>
              <a:tblGrid>
                <a:gridCol w="5321300">
                  <a:extLst>
                    <a:ext uri="{9D8B030D-6E8A-4147-A177-3AD203B41FA5}">
                      <a16:colId xmlns:a16="http://schemas.microsoft.com/office/drawing/2014/main" val="1484621109"/>
                    </a:ext>
                  </a:extLst>
                </a:gridCol>
                <a:gridCol w="5321300">
                  <a:extLst>
                    <a:ext uri="{9D8B030D-6E8A-4147-A177-3AD203B41FA5}">
                      <a16:colId xmlns:a16="http://schemas.microsoft.com/office/drawing/2014/main" val="41550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50261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26907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00400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0418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77812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74588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44328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61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9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Hardware Requirements: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84D480-A745-4BCE-ACCA-7299A953A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011300"/>
              </p:ext>
            </p:extLst>
          </p:nvPr>
        </p:nvGraphicFramePr>
        <p:xfrm>
          <a:off x="609600" y="2857500"/>
          <a:ext cx="10972800" cy="1765300"/>
        </p:xfrm>
        <a:graphic>
          <a:graphicData uri="http://schemas.openxmlformats.org/drawingml/2006/table">
            <a:tbl>
              <a:tblPr/>
              <a:tblGrid>
                <a:gridCol w="5486400">
                  <a:extLst>
                    <a:ext uri="{9D8B030D-6E8A-4147-A177-3AD203B41FA5}">
                      <a16:colId xmlns:a16="http://schemas.microsoft.com/office/drawing/2014/main" val="3861218685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705668967"/>
                    </a:ext>
                  </a:extLst>
                </a:gridCol>
              </a:tblGrid>
              <a:tr h="35306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Component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Specification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739103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Server (for AI processing &amp; DB hosting)</a:t>
                      </a:r>
                      <a:endParaRPr lang="en-US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Cloud-based (AWS/GCP/Azure) with GPU for AI workloads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933182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End-User Devices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Smartphones (Android/iOS), Laptops, Tablets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932493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Network Requirements</a:t>
                      </a:r>
                      <a:endParaRPr lang="en-US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Stable internet connection (3G/4G/5G) for mobile users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27431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Voice Assistant Integration (optional)</a:t>
                      </a:r>
                      <a:endParaRPr lang="en-US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Smart speakers (Alexa, Google Assistant)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61907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C7DC82-11FD-45E0-AF7A-E7D376F32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401614"/>
              </p:ext>
            </p:extLst>
          </p:nvPr>
        </p:nvGraphicFramePr>
        <p:xfrm>
          <a:off x="609600" y="2857500"/>
          <a:ext cx="10109200" cy="1854200"/>
        </p:xfrm>
        <a:graphic>
          <a:graphicData uri="http://schemas.openxmlformats.org/drawingml/2006/table">
            <a:tbl>
              <a:tblPr firstRow="1" bandRow="1"/>
              <a:tblGrid>
                <a:gridCol w="5054600">
                  <a:extLst>
                    <a:ext uri="{9D8B030D-6E8A-4147-A177-3AD203B41FA5}">
                      <a16:colId xmlns:a16="http://schemas.microsoft.com/office/drawing/2014/main" val="850042647"/>
                    </a:ext>
                  </a:extLst>
                </a:gridCol>
                <a:gridCol w="5054600">
                  <a:extLst>
                    <a:ext uri="{9D8B030D-6E8A-4147-A177-3AD203B41FA5}">
                      <a16:colId xmlns:a16="http://schemas.microsoft.com/office/drawing/2014/main" val="1358936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87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01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77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617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06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17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190500" algn="just">
              <a:lnSpc>
                <a:spcPct val="16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 India, a nation characterized by a rich tapestry of laws encompassing diverse legal domains</a:t>
            </a:r>
          </a:p>
          <a:p>
            <a:pPr marL="342900" lvl="0" indent="-190500" algn="just">
              <a:lnSpc>
                <a:spcPct val="16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such as family law, property law, labor law, and criminal law, a significant portion of the</a:t>
            </a:r>
          </a:p>
          <a:p>
            <a:pPr marL="342900" lvl="0" indent="-190500" algn="just">
              <a:lnSpc>
                <a:spcPct val="16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population remains unaware of their legal rights and entitlements. This lack of legal literacy</a:t>
            </a:r>
          </a:p>
          <a:p>
            <a:pPr marL="342900" lvl="0" indent="-190500" algn="just">
              <a:lnSpc>
                <a:spcPct val="16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perpetuates injustices, restricts access to justice, and hinders the effective utilization of legal</a:t>
            </a:r>
          </a:p>
          <a:p>
            <a:pPr marL="342900" lvl="0" indent="-190500" algn="just">
              <a:lnSpc>
                <a:spcPct val="16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provisions designed for the benefit of the people. Additionally, societal taboos and the fear of</a:t>
            </a:r>
          </a:p>
          <a:p>
            <a:pPr marL="342900" lvl="0" indent="-190500" algn="just">
              <a:lnSpc>
                <a:spcPct val="16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judgment deter individuals, particularly victims of sensitive cases like sexual assault and</a:t>
            </a:r>
          </a:p>
          <a:p>
            <a:pPr marL="342900" lvl="0" indent="-190500" algn="just">
              <a:lnSpc>
                <a:spcPct val="16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domestic violence, from seeking legal assistance. Moreover, limited collaboration between</a:t>
            </a:r>
          </a:p>
          <a:p>
            <a:pPr marL="342900" lvl="0" indent="-190500" algn="just">
              <a:lnSpc>
                <a:spcPct val="16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citizens and legal aid providers often leads to outdated or inaccessible legal information.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CEF3F0-0871-4F3F-7569-E1FEE3436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339" y="1154279"/>
            <a:ext cx="10284513" cy="441634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A92C5A1-4FE7-19A2-C294-FFCAD1D866FA}"/>
              </a:ext>
            </a:extLst>
          </p:cNvPr>
          <p:cNvGrpSpPr/>
          <p:nvPr/>
        </p:nvGrpSpPr>
        <p:grpSpPr>
          <a:xfrm>
            <a:off x="6835225" y="2046865"/>
            <a:ext cx="972000" cy="431280"/>
            <a:chOff x="6835225" y="2046865"/>
            <a:chExt cx="972000" cy="43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76D505B-5CCB-2F2C-B32B-BC530DFE31DB}"/>
                    </a:ext>
                  </a:extLst>
                </p14:cNvPr>
                <p14:cNvContentPartPr/>
                <p14:nvPr/>
              </p14:nvContentPartPr>
              <p14:xfrm>
                <a:off x="6887065" y="2195185"/>
                <a:ext cx="737640" cy="156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76D505B-5CCB-2F2C-B32B-BC530DFE31D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24065" y="2132545"/>
                  <a:ext cx="8632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3C32465-93A8-BD5E-B1B2-45986D43E99B}"/>
                    </a:ext>
                  </a:extLst>
                </p14:cNvPr>
                <p14:cNvContentPartPr/>
                <p14:nvPr/>
              </p14:nvContentPartPr>
              <p14:xfrm>
                <a:off x="7056265" y="2276545"/>
                <a:ext cx="513720" cy="115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3C32465-93A8-BD5E-B1B2-45986D43E99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93625" y="2213905"/>
                  <a:ext cx="6393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8FF60E3-41A0-19C9-48AB-52B508657C0D}"/>
                    </a:ext>
                  </a:extLst>
                </p14:cNvPr>
                <p14:cNvContentPartPr/>
                <p14:nvPr/>
              </p14:nvContentPartPr>
              <p14:xfrm>
                <a:off x="6835225" y="2091505"/>
                <a:ext cx="721440" cy="84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8FF60E3-41A0-19C9-48AB-52B508657C0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72585" y="2028865"/>
                  <a:ext cx="8470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5CA9541-394B-A56F-8856-34FA8322375A}"/>
                    </a:ext>
                  </a:extLst>
                </p14:cNvPr>
                <p14:cNvContentPartPr/>
                <p14:nvPr/>
              </p14:nvContentPartPr>
              <p14:xfrm>
                <a:off x="7004785" y="2289505"/>
                <a:ext cx="646920" cy="67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5CA9541-394B-A56F-8856-34FA8322375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42145" y="2226505"/>
                  <a:ext cx="7725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616612E-A530-46DC-ECB9-B981DA50C8EA}"/>
                    </a:ext>
                  </a:extLst>
                </p14:cNvPr>
                <p14:cNvContentPartPr/>
                <p14:nvPr/>
              </p14:nvContentPartPr>
              <p14:xfrm>
                <a:off x="6865105" y="2048305"/>
                <a:ext cx="793080" cy="76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616612E-A530-46DC-ECB9-B981DA50C8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02465" y="1985305"/>
                  <a:ext cx="9187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9DAC404-1A48-9A81-9501-53EEBC65FE53}"/>
                    </a:ext>
                  </a:extLst>
                </p14:cNvPr>
                <p14:cNvContentPartPr/>
                <p14:nvPr/>
              </p14:nvContentPartPr>
              <p14:xfrm>
                <a:off x="6883825" y="2229745"/>
                <a:ext cx="747360" cy="45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9DAC404-1A48-9A81-9501-53EEBC65FE5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21185" y="2166745"/>
                  <a:ext cx="8730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05EEA54-F6AD-A174-D35B-99259D3A7219}"/>
                    </a:ext>
                  </a:extLst>
                </p14:cNvPr>
                <p14:cNvContentPartPr/>
                <p14:nvPr/>
              </p14:nvContentPartPr>
              <p14:xfrm>
                <a:off x="6969865" y="2046865"/>
                <a:ext cx="437400" cy="54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05EEA54-F6AD-A174-D35B-99259D3A721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06865" y="1984225"/>
                  <a:ext cx="5630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CDE99A2-11EB-26A8-01D3-C9F2579FD16F}"/>
                    </a:ext>
                  </a:extLst>
                </p14:cNvPr>
                <p14:cNvContentPartPr/>
                <p14:nvPr/>
              </p14:nvContentPartPr>
              <p14:xfrm>
                <a:off x="6977065" y="2308225"/>
                <a:ext cx="640080" cy="169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CDE99A2-11EB-26A8-01D3-C9F2579FD16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14065" y="2245225"/>
                  <a:ext cx="7657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BA0ACA1-BB74-56E9-171F-6F6C29870EEB}"/>
                    </a:ext>
                  </a:extLst>
                </p14:cNvPr>
                <p14:cNvContentPartPr/>
                <p14:nvPr/>
              </p14:nvContentPartPr>
              <p14:xfrm>
                <a:off x="6984985" y="2283385"/>
                <a:ext cx="605520" cy="114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BA0ACA1-BB74-56E9-171F-6F6C29870EE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21985" y="2220745"/>
                  <a:ext cx="7311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95B0D27-EB00-DD95-B559-71AFD7DFB736}"/>
                    </a:ext>
                  </a:extLst>
                </p14:cNvPr>
                <p14:cNvContentPartPr/>
                <p14:nvPr/>
              </p14:nvContentPartPr>
              <p14:xfrm>
                <a:off x="7035025" y="2213905"/>
                <a:ext cx="772200" cy="186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95B0D27-EB00-DD95-B559-71AFD7DFB73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72025" y="2151265"/>
                  <a:ext cx="8978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2FC8616-41D1-0D3F-ABD9-D33498397415}"/>
                    </a:ext>
                  </a:extLst>
                </p14:cNvPr>
                <p14:cNvContentPartPr/>
                <p14:nvPr/>
              </p14:nvContentPartPr>
              <p14:xfrm>
                <a:off x="7218265" y="2239465"/>
                <a:ext cx="473760" cy="169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2FC8616-41D1-0D3F-ABD9-D3349839741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55625" y="2176465"/>
                  <a:ext cx="599400" cy="29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397704C-876B-A85D-5C73-7F82C69B2379}"/>
                  </a:ext>
                </a:extLst>
              </p14:cNvPr>
              <p14:cNvContentPartPr/>
              <p14:nvPr/>
            </p14:nvContentPartPr>
            <p14:xfrm>
              <a:off x="7024225" y="2390305"/>
              <a:ext cx="492120" cy="137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397704C-876B-A85D-5C73-7F82C69B237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61225" y="2327305"/>
                <a:ext cx="61776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5233C96-FA45-F4F9-1D68-765BDB5CD239}"/>
                  </a:ext>
                </a:extLst>
              </p14:cNvPr>
              <p14:cNvContentPartPr/>
              <p14:nvPr/>
            </p14:nvContentPartPr>
            <p14:xfrm>
              <a:off x="7057705" y="2270785"/>
              <a:ext cx="689040" cy="203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5233C96-FA45-F4F9-1D68-765BDB5CD23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94705" y="2207785"/>
                <a:ext cx="814680" cy="32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749</Words>
  <Application>Microsoft Office PowerPoint</Application>
  <PresentationFormat>Widescreen</PresentationFormat>
  <Paragraphs>124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</vt:lpstr>
      <vt:lpstr>Verdana</vt:lpstr>
      <vt:lpstr>Wingdings</vt:lpstr>
      <vt:lpstr>Bioinformatics</vt:lpstr>
      <vt:lpstr>Digital Assistant for Legal Awareness and Designing a KYR Know-Your-Rights framework in India</vt:lpstr>
      <vt:lpstr>Content</vt:lpstr>
      <vt:lpstr>Problem Statement Number: </vt:lpstr>
      <vt:lpstr>Github Link</vt:lpstr>
      <vt:lpstr>Analysis of Problem Statement</vt:lpstr>
      <vt:lpstr>Analysis of Problem Statement (contd...)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sai teja</cp:lastModifiedBy>
  <cp:revision>43</cp:revision>
  <dcterms:modified xsi:type="dcterms:W3CDTF">2025-02-13T16:08:53Z</dcterms:modified>
</cp:coreProperties>
</file>