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69" r:id="rId4"/>
    <p:sldId id="275" r:id="rId5"/>
    <p:sldId id="276" r:id="rId6"/>
    <p:sldId id="268" r:id="rId7"/>
    <p:sldId id="278" r:id="rId8"/>
    <p:sldId id="279" r:id="rId9"/>
    <p:sldId id="280" r:id="rId10"/>
    <p:sldId id="270" r:id="rId11"/>
    <p:sldId id="282" r:id="rId12"/>
    <p:sldId id="283" r:id="rId13"/>
    <p:sldId id="284" r:id="rId14"/>
    <p:sldId id="285" r:id="rId15"/>
    <p:sldId id="266"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5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9866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0262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63271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57186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87167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32375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1853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12334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0502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ijircst.org/" TargetMode="External"/><Relationship Id="rId7" Type="http://schemas.openxmlformats.org/officeDocument/2006/relationships/hyperlink" Target="https://link.springer.com/"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www.jstor.org/" TargetMode="External"/><Relationship Id="rId5" Type="http://schemas.openxmlformats.org/officeDocument/2006/relationships/hyperlink" Target="https://ijlt.in/" TargetMode="External"/><Relationship Id="rId4" Type="http://schemas.openxmlformats.org/officeDocument/2006/relationships/hyperlink" Target="https://www.tandfonline.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537832" y="1107088"/>
            <a:ext cx="10363200" cy="962898"/>
          </a:xfrm>
          <a:prstGeom prst="rect">
            <a:avLst/>
          </a:prstGeom>
          <a:noFill/>
          <a:ln>
            <a:noFill/>
          </a:ln>
        </p:spPr>
        <p:txBody>
          <a:bodyPr spcFirstLastPara="1" wrap="square" lIns="91425" tIns="45700" rIns="91425" bIns="45700" anchor="ctr" anchorCtr="0">
            <a:noAutofit/>
          </a:bodyPr>
          <a:lstStyle/>
          <a:p>
            <a:pPr lvl="0" algn="ctr"/>
            <a:r>
              <a:rPr lang="en-US" dirty="0">
                <a:solidFill>
                  <a:schemeClr val="accent1">
                    <a:lumMod val="75000"/>
                  </a:schemeClr>
                </a:solidFill>
                <a:latin typeface="Times New Roman" panose="02020603050405020304" pitchFamily="18" charset="0"/>
                <a:cs typeface="Times New Roman" panose="02020603050405020304" pitchFamily="18" charset="0"/>
              </a:rPr>
              <a:t>Digital Assistant for Legal Awareness and Designing a    </a:t>
            </a:r>
            <a:br>
              <a:rPr lang="en-US" dirty="0">
                <a:solidFill>
                  <a:schemeClr val="accent1">
                    <a:lumMod val="75000"/>
                  </a:schemeClr>
                </a:solidFill>
                <a:latin typeface="Times New Roman" panose="02020603050405020304" pitchFamily="18" charset="0"/>
                <a:cs typeface="Times New Roman" panose="02020603050405020304" pitchFamily="18" charset="0"/>
              </a:rPr>
            </a:br>
            <a:r>
              <a:rPr lang="en-US" dirty="0">
                <a:solidFill>
                  <a:schemeClr val="accent1">
                    <a:lumMod val="75000"/>
                  </a:schemeClr>
                </a:solidFill>
                <a:latin typeface="Times New Roman" panose="02020603050405020304" pitchFamily="18" charset="0"/>
                <a:cs typeface="Times New Roman" panose="02020603050405020304" pitchFamily="18" charset="0"/>
              </a:rPr>
              <a:t> KYR( Know-Your-Rights) framework in India</a:t>
            </a:r>
            <a:endParaRPr dirty="0">
              <a:solidFill>
                <a:schemeClr val="accent1">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305113721"/>
              </p:ext>
            </p:extLst>
          </p:nvPr>
        </p:nvGraphicFramePr>
        <p:xfrm>
          <a:off x="530760" y="2214713"/>
          <a:ext cx="5418675" cy="2043186"/>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0">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r>
                        <a:rPr lang="en-US" sz="1800" b="1" dirty="0">
                          <a:solidFill>
                            <a:schemeClr val="bg2">
                              <a:lumMod val="50000"/>
                            </a:schemeClr>
                          </a:solidFill>
                        </a:rPr>
                        <a:t>ROLL NUMBER</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r>
                        <a:rPr lang="en-US" sz="1800" b="1" dirty="0">
                          <a:solidFill>
                            <a:schemeClr val="bg2">
                              <a:lumMod val="50000"/>
                            </a:schemeClr>
                          </a:solidFill>
                        </a:rPr>
                        <a:t>STUDENT NAME</a:t>
                      </a:r>
                    </a:p>
                  </a:txBody>
                  <a:tcP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20211COM0071</a:t>
                      </a:r>
                    </a:p>
                  </a:txBody>
                  <a:tcPr marL="68580" marR="68580" marT="0" marB="0">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P SAITEJA</a:t>
                      </a:r>
                    </a:p>
                  </a:txBody>
                  <a:tcPr marL="68580" marR="68580" marT="0" marB="0">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665240256"/>
                  </a:ext>
                </a:extLst>
              </a:tr>
              <a:tr h="306243">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20211COM0093</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VISHNU PRIYA S</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20211COM0074</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VAISHNAVI A L</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a:lnSpc>
                          <a:spcPct val="150000"/>
                        </a:lnSpc>
                        <a:spcBef>
                          <a:spcPts val="0"/>
                        </a:spcBef>
                        <a:spcAft>
                          <a:spcPts val="0"/>
                        </a:spcAft>
                      </a:pPr>
                      <a:r>
                        <a:rPr lang="en-US" sz="1600">
                          <a:effectLst/>
                          <a:latin typeface="Calibri" panose="020F0502020204030204" pitchFamily="34" charset="0"/>
                          <a:ea typeface="Calibri" panose="020F0502020204030204" pitchFamily="34" charset="0"/>
                          <a:cs typeface="Mangal" panose="02040503050203030202" pitchFamily="18" charset="0"/>
                        </a:rPr>
                        <a:t>20211COM0096</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a:lnSpc>
                          <a:spcPct val="150000"/>
                        </a:lnSpc>
                        <a:spcBef>
                          <a:spcPts val="0"/>
                        </a:spcBef>
                        <a:spcAft>
                          <a:spcPts val="0"/>
                        </a:spcAft>
                      </a:pPr>
                      <a:r>
                        <a:rPr lang="en-US" sz="1600" dirty="0">
                          <a:effectLst/>
                          <a:latin typeface="Calibri" panose="020F0502020204030204" pitchFamily="34" charset="0"/>
                          <a:ea typeface="Calibri" panose="020F0502020204030204" pitchFamily="34" charset="0"/>
                          <a:cs typeface="Mangal" panose="02040503050203030202" pitchFamily="18" charset="0"/>
                        </a:rPr>
                        <a:t>SUJAN T</a:t>
                      </a:r>
                    </a:p>
                  </a:txBody>
                  <a:tcPr marL="68580" marR="68580" marT="0" marB="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lvl="0" algn="ctr">
              <a:buClr>
                <a:srgbClr val="17365D"/>
              </a:buClr>
              <a:buSzPts val="2000"/>
            </a:pPr>
            <a:r>
              <a:rPr lang="en-US" sz="2400" b="1"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2000" dirty="0">
              <a:latin typeface="Cambria" panose="02040503050406030204" pitchFamily="18" charset="0"/>
              <a:ea typeface="Cambria" panose="02040503050406030204" pitchFamily="18" charset="0"/>
            </a:endParaRPr>
          </a:p>
          <a:p>
            <a:pPr lvl="0" algn="ctr">
              <a:spcBef>
                <a:spcPts val="400"/>
              </a:spcBef>
              <a:buClr>
                <a:srgbClr val="17365D"/>
              </a:buClr>
              <a:buSzPts val="2000"/>
            </a:pPr>
            <a:endParaRPr lang="en-US" sz="2400" b="1"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Dr. </a:t>
            </a:r>
            <a:r>
              <a:rPr lang="en-US" sz="2000" b="1" dirty="0" err="1">
                <a:solidFill>
                  <a:srgbClr val="17365D"/>
                </a:solidFill>
                <a:latin typeface="Cambria" panose="02040503050406030204" pitchFamily="18" charset="0"/>
                <a:ea typeface="Cambria" panose="02040503050406030204" pitchFamily="18" charset="0"/>
                <a:cs typeface="Verdana"/>
                <a:sym typeface="Verdana"/>
              </a:rPr>
              <a:t>Pajany</a:t>
            </a:r>
            <a:r>
              <a:rPr lang="en-US" sz="2000" b="1" dirty="0">
                <a:solidFill>
                  <a:srgbClr val="17365D"/>
                </a:solidFill>
                <a:latin typeface="Cambria" panose="02040503050406030204" pitchFamily="18" charset="0"/>
                <a:ea typeface="Cambria" panose="02040503050406030204" pitchFamily="18" charset="0"/>
                <a:cs typeface="Verdana"/>
                <a:sym typeface="Verdana"/>
              </a:rPr>
              <a:t> M</a:t>
            </a:r>
          </a:p>
          <a:p>
            <a:pPr lvl="0">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Assistant Professor - SCSE</a:t>
            </a:r>
            <a:endParaRPr lang="en-US" sz="20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000" dirty="0">
              <a:latin typeface="Cambria" panose="02040503050406030204" pitchFamily="18" charset="0"/>
              <a:ea typeface="Cambria" panose="02040503050406030204" pitchFamily="18" charset="0"/>
            </a:endParaRPr>
          </a:p>
          <a:p>
            <a:pPr lvl="0">
              <a:spcBef>
                <a:spcPts val="340"/>
              </a:spcBef>
              <a:buClr>
                <a:srgbClr val="17365D"/>
              </a:buClr>
              <a:buSzPts val="1700"/>
            </a:pPr>
            <a:r>
              <a:rPr lang="en-US" sz="2000" b="1"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2000" dirty="0">
              <a:latin typeface="Cambria" panose="02040503050406030204" pitchFamily="18" charset="0"/>
              <a:ea typeface="Cambria" panose="02040503050406030204" pitchFamily="18" charset="0"/>
            </a:endParaRPr>
          </a:p>
          <a:p>
            <a:pPr lvl="0">
              <a:spcBef>
                <a:spcPts val="400"/>
              </a:spcBef>
              <a:buClr>
                <a:srgbClr val="17365D"/>
              </a:buClr>
              <a:buSzPts val="2000"/>
            </a:pPr>
            <a:endParaRPr lang="en-US" sz="2400" b="1"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440612"/>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Computer Engineering</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Gopal Krishna </a:t>
            </a:r>
            <a:r>
              <a:rPr lang="en-US" sz="2000" b="1" dirty="0" err="1">
                <a:latin typeface="Times New Roman" panose="02020603050405020304" pitchFamily="18" charset="0"/>
                <a:ea typeface="Cambria" panose="02040503050406030204" pitchFamily="18" charset="0"/>
                <a:cs typeface="Times New Roman" panose="02020603050405020304" pitchFamily="18" charset="0"/>
                <a:sym typeface="Verdana"/>
              </a:rPr>
              <a:t>Shyam</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rPr>
              <a:t>Dr. Sudha P</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dirty="0">
                <a:solidFill>
                  <a:schemeClr val="dk1"/>
                </a:solidFill>
                <a:latin typeface="Times New Roman" panose="02020603050405020304" pitchFamily="18" charset="0"/>
                <a:ea typeface="Cambria"/>
                <a:cs typeface="Times New Roman" panose="02020603050405020304" pitchFamily="18" charset="0"/>
                <a:sym typeface="Cambria"/>
              </a:rPr>
              <a:t>Dr. Sampath A K Associate Professor (SG), Dr. Abdul Khadar A Associate Professor, Mr. MD ZIAUR RAHMAN </a:t>
            </a:r>
            <a:endParaRPr lang="en-US" sz="2000" b="1" dirty="0">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5" name="Table 4">
            <a:extLst>
              <a:ext uri="{FF2B5EF4-FFF2-40B4-BE49-F238E27FC236}">
                <a16:creationId xmlns:a16="http://schemas.microsoft.com/office/drawing/2014/main" id="{C531A41E-693B-4ACB-B13E-27AC2B72EA4E}"/>
              </a:ext>
            </a:extLst>
          </p:cNvPr>
          <p:cNvGraphicFramePr>
            <a:graphicFrameLocks noGrp="1"/>
          </p:cNvGraphicFramePr>
          <p:nvPr>
            <p:extLst>
              <p:ext uri="{D42A27DB-BD31-4B8C-83A1-F6EECF244321}">
                <p14:modId xmlns:p14="http://schemas.microsoft.com/office/powerpoint/2010/main" val="1499566687"/>
              </p:ext>
            </p:extLst>
          </p:nvPr>
        </p:nvGraphicFramePr>
        <p:xfrm>
          <a:off x="530760" y="2556739"/>
          <a:ext cx="4230210" cy="1788160"/>
        </p:xfrm>
        <a:graphic>
          <a:graphicData uri="http://schemas.openxmlformats.org/drawingml/2006/table">
            <a:tbl>
              <a:tblPr firstRow="1" bandRow="1"/>
              <a:tblGrid>
                <a:gridCol w="2115105">
                  <a:extLst>
                    <a:ext uri="{9D8B030D-6E8A-4147-A177-3AD203B41FA5}">
                      <a16:colId xmlns:a16="http://schemas.microsoft.com/office/drawing/2014/main" val="118561642"/>
                    </a:ext>
                  </a:extLst>
                </a:gridCol>
                <a:gridCol w="2115105">
                  <a:extLst>
                    <a:ext uri="{9D8B030D-6E8A-4147-A177-3AD203B41FA5}">
                      <a16:colId xmlns:a16="http://schemas.microsoft.com/office/drawing/2014/main" val="3168738129"/>
                    </a:ext>
                  </a:extLst>
                </a:gridCol>
              </a:tblGrid>
              <a:tr h="370840">
                <a:tc>
                  <a:txBody>
                    <a:bodyPr/>
                    <a:lstStyle/>
                    <a:p>
                      <a:endParaRPr lang="en-US" dirty="0"/>
                    </a:p>
                  </a:txBody>
                  <a:tcPr/>
                </a:tc>
                <a:tc>
                  <a:txBody>
                    <a:bodyPr/>
                    <a:lstStyle/>
                    <a:p>
                      <a:endParaRPr lang="en-US"/>
                    </a:p>
                  </a:txBody>
                  <a:tcPr/>
                </a:tc>
                <a:extLst>
                  <a:ext uri="{0D108BD9-81ED-4DB2-BD59-A6C34878D82A}">
                    <a16:rowId xmlns:a16="http://schemas.microsoft.com/office/drawing/2014/main" val="3247611436"/>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054842474"/>
                  </a:ext>
                </a:extLst>
              </a:tr>
              <a:tr h="370840">
                <a:tc>
                  <a:txBody>
                    <a:bodyPr/>
                    <a:lstStyle/>
                    <a:p>
                      <a:endParaRPr lang="en-US"/>
                    </a:p>
                  </a:txBody>
                  <a:tcPr/>
                </a:tc>
                <a:tc>
                  <a:txBody>
                    <a:bodyPr/>
                    <a:lstStyle/>
                    <a:p>
                      <a:endParaRPr lang="en-US"/>
                    </a:p>
                  </a:txBody>
                  <a:tcPr/>
                </a:tc>
                <a:extLst>
                  <a:ext uri="{0D108BD9-81ED-4DB2-BD59-A6C34878D82A}">
                    <a16:rowId xmlns:a16="http://schemas.microsoft.com/office/drawing/2014/main" val="1471841881"/>
                  </a:ext>
                </a:extLst>
              </a:tr>
              <a:tr h="278760">
                <a:tc>
                  <a:txBody>
                    <a:bodyPr/>
                    <a:lstStyle/>
                    <a:p>
                      <a:endParaRPr lang="en-US"/>
                    </a:p>
                  </a:txBody>
                  <a:tcPr/>
                </a:tc>
                <a:tc>
                  <a:txBody>
                    <a:bodyPr/>
                    <a:lstStyle/>
                    <a:p>
                      <a:endParaRPr lang="en-US"/>
                    </a:p>
                  </a:txBody>
                  <a:tcPr/>
                </a:tc>
                <a:extLst>
                  <a:ext uri="{0D108BD9-81ED-4DB2-BD59-A6C34878D82A}">
                    <a16:rowId xmlns:a16="http://schemas.microsoft.com/office/drawing/2014/main" val="255451409"/>
                  </a:ext>
                </a:extLst>
              </a:tr>
              <a:tr h="370840">
                <a:tc>
                  <a:txBody>
                    <a:bodyPr/>
                    <a:lstStyle/>
                    <a:p>
                      <a:endParaRPr lang="en-US"/>
                    </a:p>
                  </a:txBody>
                  <a:tcPr/>
                </a:tc>
                <a:tc>
                  <a:txBody>
                    <a:bodyPr/>
                    <a:lstStyle/>
                    <a:p>
                      <a:endParaRPr lang="en-US" dirty="0"/>
                    </a:p>
                  </a:txBody>
                  <a:tcPr/>
                </a:tc>
                <a:extLst>
                  <a:ext uri="{0D108BD9-81ED-4DB2-BD59-A6C34878D82A}">
                    <a16:rowId xmlns:a16="http://schemas.microsoft.com/office/drawing/2014/main" val="241764586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EC54A8A3-83A8-4170-A8DA-708D662C8C75}"/>
              </a:ext>
            </a:extLst>
          </p:cNvPr>
          <p:cNvPicPr>
            <a:picLocks noChangeAspect="1"/>
          </p:cNvPicPr>
          <p:nvPr/>
        </p:nvPicPr>
        <p:blipFill rotWithShape="1">
          <a:blip r:embed="rId3"/>
          <a:srcRect t="16667" b="22963"/>
          <a:stretch/>
        </p:blipFill>
        <p:spPr>
          <a:xfrm>
            <a:off x="1229484" y="1346200"/>
            <a:ext cx="9733031" cy="4406900"/>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Expected Outcomes</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fontScale="85000" lnSpcReduction="1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lvl="0"/>
            <a:r>
              <a:rPr lang="en-US" b="1" dirty="0">
                <a:latin typeface="Times New Roman" panose="02020603050405020304" pitchFamily="18" charset="0"/>
                <a:cs typeface="Times New Roman" panose="02020603050405020304" pitchFamily="18" charset="0"/>
              </a:rPr>
              <a:t>Improved Legal Awareness</a:t>
            </a:r>
            <a:endParaRPr lang="en-US" sz="2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Users will gain easy access to understandable legal information, empowering them with knowledge about their rights and responsibilities.</a:t>
            </a:r>
            <a:endParaRPr lang="en-US" sz="16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Wider Accessibility</a:t>
            </a:r>
            <a:endParaRPr lang="en-US" sz="2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platform will be accessible to diverse groups, including rural and illiterate populations, through multilingual, voice, and text-based interactions.</a:t>
            </a:r>
            <a:endParaRPr lang="en-US" sz="16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Increased Legal Empowerment</a:t>
            </a:r>
            <a:endParaRPr lang="en-US" sz="2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Users will feel more confident in handling legal issues by accessing immediate and accurate legal guidance.</a:t>
            </a:r>
            <a:endParaRPr lang="en-US" sz="16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Scalable Reach</a:t>
            </a:r>
            <a:endParaRPr lang="en-US" sz="2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system will cater to a large number of users, providing consistent service across different platforms (mobile, web, SMS), ensuring it grows with the user base.</a:t>
            </a:r>
            <a:endParaRPr lang="en-US" sz="1600" dirty="0">
              <a:latin typeface="Times New Roman" panose="02020603050405020304" pitchFamily="18" charset="0"/>
              <a:cs typeface="Times New Roman" panose="02020603050405020304" pitchFamily="18" charset="0"/>
            </a:endParaRPr>
          </a:p>
          <a:p>
            <a:pPr lvl="0"/>
            <a:r>
              <a:rPr lang="en-US" b="1" dirty="0">
                <a:latin typeface="Times New Roman" panose="02020603050405020304" pitchFamily="18" charset="0"/>
                <a:cs typeface="Times New Roman" panose="02020603050405020304" pitchFamily="18" charset="0"/>
              </a:rPr>
              <a:t>Enhanced Trust in Legal Processes</a:t>
            </a:r>
            <a:endParaRPr lang="en-US" sz="2000"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With secure data handling and reliable legal resources, the platform will foster trust in the legal system, encouraging more people to seek legal assistance when needed.</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0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sp>
        <p:nvSpPr>
          <p:cNvPr id="6" name="Google Shape;115;p17">
            <a:extLst>
              <a:ext uri="{FF2B5EF4-FFF2-40B4-BE49-F238E27FC236}">
                <a16:creationId xmlns:a16="http://schemas.microsoft.com/office/drawing/2014/main" id="{0A75EA6C-D5D6-47FC-91C2-3473FFFCA2FE}"/>
              </a:ext>
            </a:extLst>
          </p:cNvPr>
          <p:cNvSpPr txBox="1">
            <a:spLocks/>
          </p:cNvSpPr>
          <p:nvPr/>
        </p:nvSpPr>
        <p:spPr>
          <a:xfrm>
            <a:off x="9652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r>
              <a:rPr lang="en-US" dirty="0">
                <a:latin typeface="Times New Roman" panose="02020603050405020304" pitchFamily="18" charset="0"/>
                <a:cs typeface="Times New Roman" panose="02020603050405020304" pitchFamily="18" charset="0"/>
              </a:rPr>
              <a:t>The Digital Assistant for Legal Awareness and the KYR framework has the potential to transform access to legal resources, particularly for marginalized and rural communities. By leveraging AI, NLP, and multilingual capabilities, the platform will provide instant, reliable legal information, ensuring that people are empowered to understand and assert their rights. Offline access via SMS/USSD ensures no one is left behind.</a:t>
            </a:r>
          </a:p>
        </p:txBody>
      </p:sp>
    </p:spTree>
    <p:extLst>
      <p:ext uri="{BB962C8B-B14F-4D97-AF65-F5344CB8AC3E}">
        <p14:creationId xmlns:p14="http://schemas.microsoft.com/office/powerpoint/2010/main" val="3320230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sp>
        <p:nvSpPr>
          <p:cNvPr id="6" name="Google Shape;115;p17">
            <a:extLst>
              <a:ext uri="{FF2B5EF4-FFF2-40B4-BE49-F238E27FC236}">
                <a16:creationId xmlns:a16="http://schemas.microsoft.com/office/drawing/2014/main" id="{0A75EA6C-D5D6-47FC-91C2-3473FFFCA2FE}"/>
              </a:ext>
            </a:extLst>
          </p:cNvPr>
          <p:cNvSpPr txBox="1">
            <a:spLocks/>
          </p:cNvSpPr>
          <p:nvPr/>
        </p:nvSpPr>
        <p:spPr>
          <a:xfrm>
            <a:off x="965200" y="1295400"/>
            <a:ext cx="10668000" cy="4178300"/>
          </a:xfrm>
          <a:prstGeom prst="rect">
            <a:avLst/>
          </a:prstGeom>
          <a:noFill/>
          <a:ln>
            <a:noFill/>
          </a:ln>
        </p:spPr>
        <p:txBody>
          <a:bodyPr spcFirstLastPara="1" wrap="square" lIns="91425" tIns="45700" rIns="91425" bIns="45700" anchor="t" anchorCtr="0">
            <a:normAutofit fontScale="85000" lnSpcReduction="2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lvl="0"/>
            <a:r>
              <a:rPr lang="en-US" dirty="0">
                <a:latin typeface="Times New Roman" panose="02020603050405020304" pitchFamily="18" charset="0"/>
                <a:cs typeface="Times New Roman" panose="02020603050405020304" pitchFamily="18" charset="0"/>
              </a:rPr>
              <a:t>A. M. </a:t>
            </a:r>
            <a:r>
              <a:rPr lang="en-US" dirty="0" err="1">
                <a:latin typeface="Times New Roman" panose="02020603050405020304" pitchFamily="18" charset="0"/>
                <a:cs typeface="Times New Roman" panose="02020603050405020304" pitchFamily="18" charset="0"/>
              </a:rPr>
              <a:t>Khandai</a:t>
            </a:r>
            <a:r>
              <a:rPr lang="en-US" dirty="0">
                <a:latin typeface="Times New Roman" panose="02020603050405020304" pitchFamily="18" charset="0"/>
                <a:cs typeface="Times New Roman" panose="02020603050405020304" pitchFamily="18" charset="0"/>
              </a:rPr>
              <a:t> and P. R. Dahiya, "Legal Chatbots: A New Era in Legal Services," </a:t>
            </a:r>
            <a:r>
              <a:rPr lang="en-US" i="1" dirty="0">
                <a:latin typeface="Times New Roman" panose="02020603050405020304" pitchFamily="18" charset="0"/>
                <a:cs typeface="Times New Roman" panose="02020603050405020304" pitchFamily="18" charset="0"/>
              </a:rPr>
              <a:t>International Journal of Innovative Research in Computer Science &amp; Technology</a:t>
            </a:r>
            <a:r>
              <a:rPr lang="en-US" dirty="0">
                <a:latin typeface="Times New Roman" panose="02020603050405020304" pitchFamily="18" charset="0"/>
                <a:cs typeface="Times New Roman" panose="02020603050405020304" pitchFamily="18" charset="0"/>
              </a:rPr>
              <a:t>, vol. 7, no. 1, pp. 10-17, 2020.</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3"/>
              </a:rPr>
              <a:t>Link</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 L. Porter, "AI-Powered Legal Chatbots: A Step Toward Reducing Access Barriers to Justice," </a:t>
            </a:r>
            <a:r>
              <a:rPr lang="en-US" i="1" dirty="0">
                <a:latin typeface="Times New Roman" panose="02020603050405020304" pitchFamily="18" charset="0"/>
                <a:cs typeface="Times New Roman" panose="02020603050405020304" pitchFamily="18" charset="0"/>
              </a:rPr>
              <a:t>Journal of Technology in Human Services</a:t>
            </a:r>
            <a:r>
              <a:rPr lang="en-US" dirty="0">
                <a:latin typeface="Times New Roman" panose="02020603050405020304" pitchFamily="18" charset="0"/>
                <a:cs typeface="Times New Roman" panose="02020603050405020304" pitchFamily="18" charset="0"/>
              </a:rPr>
              <a:t>, vol. 36, no. 2, pp. 115-133, 2018.</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4"/>
              </a:rPr>
              <a:t>Link</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D. K. Bansal, "Legal Chatbots and Their Impact on Legal Assistance in India," </a:t>
            </a:r>
            <a:r>
              <a:rPr lang="en-US" i="1" dirty="0">
                <a:latin typeface="Times New Roman" panose="02020603050405020304" pitchFamily="18" charset="0"/>
                <a:cs typeface="Times New Roman" panose="02020603050405020304" pitchFamily="18" charset="0"/>
              </a:rPr>
              <a:t>Indian Journal of Law and Technology</a:t>
            </a:r>
            <a:r>
              <a:rPr lang="en-US" dirty="0">
                <a:latin typeface="Times New Roman" panose="02020603050405020304" pitchFamily="18" charset="0"/>
                <a:cs typeface="Times New Roman" panose="02020603050405020304" pitchFamily="18" charset="0"/>
              </a:rPr>
              <a:t>, vol. 12, no. 1, pp. 45-58, 2021.</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5"/>
              </a:rPr>
              <a:t>Link</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N. L. Buchwald and J. M. Best, "AI and Legal Services: The Role of Chatbots in the Future of Law," </a:t>
            </a:r>
            <a:r>
              <a:rPr lang="en-US" i="1" dirty="0">
                <a:latin typeface="Times New Roman" panose="02020603050405020304" pitchFamily="18" charset="0"/>
                <a:cs typeface="Times New Roman" panose="02020603050405020304" pitchFamily="18" charset="0"/>
              </a:rPr>
              <a:t>Journal of Legal Technology</a:t>
            </a:r>
            <a:r>
              <a:rPr lang="en-US" dirty="0">
                <a:latin typeface="Times New Roman" panose="02020603050405020304" pitchFamily="18" charset="0"/>
                <a:cs typeface="Times New Roman" panose="02020603050405020304" pitchFamily="18" charset="0"/>
              </a:rPr>
              <a:t>, vol. 25, no. 4, pp. 28-36, 2019.</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6"/>
              </a:rPr>
              <a:t>Link</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R. Jain and A. Verma, "Development of a Chatbot for Legal Assistance: A Case Study," </a:t>
            </a:r>
            <a:r>
              <a:rPr lang="en-US" i="1" dirty="0">
                <a:latin typeface="Times New Roman" panose="02020603050405020304" pitchFamily="18" charset="0"/>
                <a:cs typeface="Times New Roman" panose="02020603050405020304" pitchFamily="18" charset="0"/>
              </a:rPr>
              <a:t>International Journal of Artificial Intelligence and Law</a:t>
            </a:r>
            <a:r>
              <a:rPr lang="en-US" dirty="0">
                <a:latin typeface="Times New Roman" panose="02020603050405020304" pitchFamily="18" charset="0"/>
                <a:cs typeface="Times New Roman" panose="02020603050405020304" pitchFamily="18" charset="0"/>
              </a:rPr>
              <a:t>, vol. 24, no. 3, pp. 215-226, 2019.</a:t>
            </a:r>
            <a:br>
              <a:rPr lang="en-US" dirty="0">
                <a:latin typeface="Times New Roman" panose="02020603050405020304" pitchFamily="18" charset="0"/>
                <a:cs typeface="Times New Roman" panose="02020603050405020304" pitchFamily="18" charset="0"/>
              </a:rPr>
            </a:br>
            <a:r>
              <a:rPr lang="en-US" u="sng" dirty="0">
                <a:latin typeface="Times New Roman" panose="02020603050405020304" pitchFamily="18" charset="0"/>
                <a:cs typeface="Times New Roman" panose="02020603050405020304" pitchFamily="18" charset="0"/>
                <a:hlinkClick r:id="rId7"/>
              </a:rPr>
              <a:t>Link</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82713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Project work mapping with SDG</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sp>
        <p:nvSpPr>
          <p:cNvPr id="6" name="Google Shape;115;p17">
            <a:extLst>
              <a:ext uri="{FF2B5EF4-FFF2-40B4-BE49-F238E27FC236}">
                <a16:creationId xmlns:a16="http://schemas.microsoft.com/office/drawing/2014/main" id="{0A75EA6C-D5D6-47FC-91C2-3473FFFCA2FE}"/>
              </a:ext>
            </a:extLst>
          </p:cNvPr>
          <p:cNvSpPr txBox="1">
            <a:spLocks/>
          </p:cNvSpPr>
          <p:nvPr/>
        </p:nvSpPr>
        <p:spPr>
          <a:xfrm>
            <a:off x="9652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pic>
        <p:nvPicPr>
          <p:cNvPr id="7" name="Picture 6">
            <a:extLst>
              <a:ext uri="{FF2B5EF4-FFF2-40B4-BE49-F238E27FC236}">
                <a16:creationId xmlns:a16="http://schemas.microsoft.com/office/drawing/2014/main" id="{C1DCDDB6-01D6-4D79-9112-ABFF99BD23D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00012" y="1177925"/>
            <a:ext cx="4143375" cy="4143375"/>
          </a:xfrm>
          <a:prstGeom prst="rect">
            <a:avLst/>
          </a:prstGeom>
        </p:spPr>
      </p:pic>
      <p:graphicFrame>
        <p:nvGraphicFramePr>
          <p:cNvPr id="2" name="Table 1">
            <a:extLst>
              <a:ext uri="{FF2B5EF4-FFF2-40B4-BE49-F238E27FC236}">
                <a16:creationId xmlns:a16="http://schemas.microsoft.com/office/drawing/2014/main" id="{5EB6EBE0-B177-4026-963A-C99B074B5424}"/>
              </a:ext>
            </a:extLst>
          </p:cNvPr>
          <p:cNvGraphicFramePr>
            <a:graphicFrameLocks noGrp="1"/>
          </p:cNvGraphicFramePr>
          <p:nvPr>
            <p:extLst>
              <p:ext uri="{D42A27DB-BD31-4B8C-83A1-F6EECF244321}">
                <p14:modId xmlns:p14="http://schemas.microsoft.com/office/powerpoint/2010/main" val="3704103831"/>
              </p:ext>
            </p:extLst>
          </p:nvPr>
        </p:nvGraphicFramePr>
        <p:xfrm>
          <a:off x="4395789" y="1396014"/>
          <a:ext cx="7237411" cy="3707195"/>
        </p:xfrm>
        <a:graphic>
          <a:graphicData uri="http://schemas.openxmlformats.org/drawingml/2006/table">
            <a:tbl>
              <a:tblPr firstRow="1" firstCol="1" bandRow="1"/>
              <a:tblGrid>
                <a:gridCol w="632052">
                  <a:extLst>
                    <a:ext uri="{9D8B030D-6E8A-4147-A177-3AD203B41FA5}">
                      <a16:colId xmlns:a16="http://schemas.microsoft.com/office/drawing/2014/main" val="848503318"/>
                    </a:ext>
                  </a:extLst>
                </a:gridCol>
                <a:gridCol w="1764636">
                  <a:extLst>
                    <a:ext uri="{9D8B030D-6E8A-4147-A177-3AD203B41FA5}">
                      <a16:colId xmlns:a16="http://schemas.microsoft.com/office/drawing/2014/main" val="3213280727"/>
                    </a:ext>
                  </a:extLst>
                </a:gridCol>
                <a:gridCol w="4840723">
                  <a:extLst>
                    <a:ext uri="{9D8B030D-6E8A-4147-A177-3AD203B41FA5}">
                      <a16:colId xmlns:a16="http://schemas.microsoft.com/office/drawing/2014/main" val="2734135160"/>
                    </a:ext>
                  </a:extLst>
                </a:gridCol>
              </a:tblGrid>
              <a:tr h="236043">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SDG</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Relevant Goal</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Connection to the Project</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33898063"/>
                  </a:ext>
                </a:extLst>
              </a:tr>
              <a:tr h="686358">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1</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No Poverty</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Legal empowerment can help marginalized populations access justice and resources, reducing vulnerability to exploitation and poverty.</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00948808"/>
                  </a:ext>
                </a:extLst>
              </a:tr>
              <a:tr h="461201">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4</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Quality Education</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The chatbot can serve as an educational tool, offering legal literacy to all, particularly underserved populations.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11504308"/>
                  </a:ext>
                </a:extLst>
              </a:tr>
              <a:tr h="461201">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5</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Gender Equality</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The project can provide equal access to legal knowledge, empowering women and ensuring they understand their rights.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6543023"/>
                  </a:ext>
                </a:extLst>
              </a:tr>
              <a:tr h="686358">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10</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Reduced Inequality</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By making legal information accessible to all, the project helps reduce disparities in access to justice, particularly for disadvantaged groups.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70211071"/>
                  </a:ext>
                </a:extLst>
              </a:tr>
              <a:tr h="686358">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16</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Peace, Justice, and Strong Institutions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The chatbot enhances access to justice and the rule of law, empowering individuals with knowledge of their legal rights and remedies.</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2427229"/>
                  </a:ext>
                </a:extLst>
              </a:tr>
              <a:tr h="461201">
                <a:tc>
                  <a:txBody>
                    <a:bodyPr/>
                    <a:lstStyle/>
                    <a:p>
                      <a:pPr marL="0" marR="0">
                        <a:lnSpc>
                          <a:spcPct val="107000"/>
                        </a:lnSpc>
                        <a:spcBef>
                          <a:spcPts val="0"/>
                        </a:spcBef>
                        <a:spcAft>
                          <a:spcPts val="0"/>
                        </a:spcAft>
                      </a:pPr>
                      <a:r>
                        <a:rPr lang="en-US" sz="1400" b="1">
                          <a:effectLst/>
                          <a:latin typeface="Times New Roman" panose="02020603050405020304" pitchFamily="18" charset="0"/>
                          <a:ea typeface="Times New Roman" panose="02020603050405020304" pitchFamily="18" charset="0"/>
                          <a:cs typeface="Mangal" panose="02040503050203030202" pitchFamily="18" charset="0"/>
                        </a:rPr>
                        <a:t>Goal 17</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a:effectLst/>
                          <a:latin typeface="Times New Roman" panose="02020603050405020304" pitchFamily="18" charset="0"/>
                          <a:ea typeface="Times New Roman" panose="02020603050405020304" pitchFamily="18" charset="0"/>
                          <a:cs typeface="Mangal" panose="02040503050203030202" pitchFamily="18" charset="0"/>
                        </a:rPr>
                        <a:t>Partnerships for the Goals</a:t>
                      </a:r>
                      <a:endParaRPr lang="en-US" sz="14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400" dirty="0">
                          <a:effectLst/>
                          <a:latin typeface="Times New Roman" panose="02020603050405020304" pitchFamily="18" charset="0"/>
                          <a:ea typeface="Times New Roman" panose="02020603050405020304" pitchFamily="18" charset="0"/>
                          <a:cs typeface="Mangal" panose="02040503050203030202" pitchFamily="18" charset="0"/>
                        </a:rPr>
                        <a:t>Collaboration with legal experts, NGOs, and government bodies ensures the system is effective and reaches a wide audience.</a:t>
                      </a:r>
                      <a:endParaRPr lang="en-US" sz="14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32141"/>
                  </a:ext>
                </a:extLst>
              </a:tr>
            </a:tbl>
          </a:graphicData>
        </a:graphic>
      </p:graphicFrame>
    </p:spTree>
    <p:extLst>
      <p:ext uri="{BB962C8B-B14F-4D97-AF65-F5344CB8AC3E}">
        <p14:creationId xmlns:p14="http://schemas.microsoft.com/office/powerpoint/2010/main" val="1480175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Introduction </a:t>
            </a:r>
            <a:endParaRPr lang="en-US" dirty="0">
              <a:latin typeface="Times New Roman" panose="020206030504050203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76200" indent="0">
              <a:buNone/>
            </a:pPr>
            <a:r>
              <a:rPr lang="en-US" dirty="0">
                <a:latin typeface="Times New Roman" panose="02020603050405020304" pitchFamily="18" charset="0"/>
                <a:cs typeface="Times New Roman" panose="02020603050405020304" pitchFamily="18" charset="0"/>
              </a:rPr>
              <a:t>Justice is meant to protect the innocent and punish the guilty, but when the system is misused, it becomes a tool of oppression rather than fairness. </a:t>
            </a:r>
            <a:r>
              <a:rPr lang="en-US" b="1" dirty="0">
                <a:latin typeface="Times New Roman" panose="02020603050405020304" pitchFamily="18" charset="0"/>
                <a:cs typeface="Times New Roman" panose="02020603050405020304" pitchFamily="18" charset="0"/>
              </a:rPr>
              <a:t>Fake cases</a:t>
            </a:r>
            <a:r>
              <a:rPr lang="en-US" dirty="0">
                <a:latin typeface="Times New Roman" panose="02020603050405020304" pitchFamily="18" charset="0"/>
                <a:cs typeface="Times New Roman" panose="02020603050405020304" pitchFamily="18" charset="0"/>
              </a:rPr>
              <a:t>, often filed with malicious intent, not only ruin lives but also burden the judiciary, delaying justice for genuine victims. From wrongful accusations to politically motivated trials, the dark side of justice reveals a disturbing reality where power and influence can distort truth. This case study aims to </a:t>
            </a:r>
            <a:r>
              <a:rPr lang="en-US" b="1" dirty="0">
                <a:latin typeface="Times New Roman" panose="02020603050405020304" pitchFamily="18" charset="0"/>
                <a:cs typeface="Times New Roman" panose="02020603050405020304" pitchFamily="18" charset="0"/>
              </a:rPr>
              <a:t>unmask false cases, expose their devastating consequences, and explore legal remedies to protect our rights</a:t>
            </a:r>
            <a:r>
              <a:rPr lang="en-US" dirty="0">
                <a:latin typeface="Times New Roman" panose="02020603050405020304" pitchFamily="18" charset="0"/>
                <a:cs typeface="Times New Roman" panose="02020603050405020304" pitchFamily="18" charset="0"/>
              </a:rPr>
              <a:t>.</a:t>
            </a:r>
          </a:p>
          <a:p>
            <a:pPr marL="76200" indent="0">
              <a:buNone/>
            </a:pPr>
            <a:r>
              <a:rPr lang="en-US" dirty="0">
                <a:latin typeface="Times New Roman" panose="02020603050405020304" pitchFamily="18" charset="0"/>
                <a:cs typeface="Times New Roman" panose="02020603050405020304" pitchFamily="18" charset="0"/>
              </a:rPr>
              <a:t> </a:t>
            </a:r>
          </a:p>
          <a:p>
            <a:pPr marL="76200" indent="0">
              <a:buNone/>
            </a:pPr>
            <a:r>
              <a:rPr lang="en-US" b="1" dirty="0">
                <a:latin typeface="Times New Roman" panose="02020603050405020304" pitchFamily="18" charset="0"/>
                <a:cs typeface="Times New Roman" panose="02020603050405020304" pitchFamily="18" charset="0"/>
              </a:rPr>
              <a:t>"Injustice anywhere is a threat to justice everywhere."</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48FB9290-5827-4F15-A7C6-FA489010067A}"/>
              </a:ext>
            </a:extLst>
          </p:cNvPr>
          <p:cNvSpPr>
            <a:spLocks noGrp="1" noChangeArrowheads="1"/>
          </p:cNvSpPr>
          <p:nvPr>
            <p:ph type="body" idx="1"/>
          </p:nvPr>
        </p:nvSpPr>
        <p:spPr bwMode="auto">
          <a:xfrm>
            <a:off x="723900" y="1807340"/>
            <a:ext cx="1038938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Legal Literacy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Empowers individuals to understand rights (Sharma, 2018).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Barriers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Lack of access and complexity hinder awareness (Smith &amp; Johnson, 2020). </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Social Equity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Increases justice for marginalized groups (Rodriguez, 2019).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Technology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Digital platforms improve access to legal info (Singh &amp; Patel, 2021). </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School Education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Teaches legal rights early, promoting responsible citizenship (Hassan, 2017).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Existing Method Drawback</a:t>
            </a:r>
            <a:endParaRPr lang="en-US"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AA938F00-5D87-46C1-A882-F7B2CBD2410B}"/>
              </a:ext>
            </a:extLst>
          </p:cNvPr>
          <p:cNvGraphicFramePr>
            <a:graphicFrameLocks noGrp="1"/>
          </p:cNvGraphicFramePr>
          <p:nvPr/>
        </p:nvGraphicFramePr>
        <p:xfrm>
          <a:off x="812800" y="1727166"/>
          <a:ext cx="10668000" cy="3784667"/>
        </p:xfrm>
        <a:graphic>
          <a:graphicData uri="http://schemas.openxmlformats.org/drawingml/2006/table">
            <a:tbl>
              <a:tblPr firstRow="1" firstCol="1" bandRow="1"/>
              <a:tblGrid>
                <a:gridCol w="3556000">
                  <a:extLst>
                    <a:ext uri="{9D8B030D-6E8A-4147-A177-3AD203B41FA5}">
                      <a16:colId xmlns:a16="http://schemas.microsoft.com/office/drawing/2014/main" val="4119350823"/>
                    </a:ext>
                  </a:extLst>
                </a:gridCol>
                <a:gridCol w="3556000">
                  <a:extLst>
                    <a:ext uri="{9D8B030D-6E8A-4147-A177-3AD203B41FA5}">
                      <a16:colId xmlns:a16="http://schemas.microsoft.com/office/drawing/2014/main" val="1623135810"/>
                    </a:ext>
                  </a:extLst>
                </a:gridCol>
                <a:gridCol w="3556000">
                  <a:extLst>
                    <a:ext uri="{9D8B030D-6E8A-4147-A177-3AD203B41FA5}">
                      <a16:colId xmlns:a16="http://schemas.microsoft.com/office/drawing/2014/main" val="672902582"/>
                    </a:ext>
                  </a:extLst>
                </a:gridCol>
              </a:tblGrid>
              <a:tr h="0">
                <a:tc>
                  <a:txBody>
                    <a:bodyPr/>
                    <a:lstStyle/>
                    <a:p>
                      <a:pPr marL="0" marR="0" algn="ctr">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Existing Method</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Description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Drawbacks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4837377"/>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Government Websites (e.g., Nyaaya, e-Courts, National Legal Services Authority)</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Online portals providing legal information, case status tracking, and complaint filing.</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 Complex legal language, difficult for common citizens. - Lack of interactive support or real-time assistance. - Poor accessibility in rural areas due to internet issues.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2779114"/>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Legal Aid Clinics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Free legal consultation centers run by NGOs and government agencies.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 Limited availability in remote areas. - Overburdened with cases, leading to long delays. - Requires physical presence, which can be inconvenient.</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262254"/>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AI Chatbots for Legal Help (e.g., Lawy, Advocate.AI)</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AI-powered virtual assistants that provide automated legal guidance.</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 Cannot handle complex or case-specific legal queries. - Limited multilingual support. - Lacks emotional intelligence compared to human lawyers.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35604"/>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Printed Legal Handbooks &amp; Pamphlets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Distribution of legal guides and KYR booklets in different languages.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 Quickly outdated due to frequent changes in laws and policies. - Limited interactivity; users cannot ask questions. - Requires literacy, excluding a large portion of the population.</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6834228"/>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YouTube &amp; Social Media Awareness Campaigns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Videos and posts simplifying legal rights and procedures.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 Misinformation risk due to unverified sources. - Not all users engage with legal content online. - Difficult to verify the accuracy of legal explanations.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756004"/>
                  </a:ext>
                </a:extLst>
              </a:tr>
              <a:tr h="0">
                <a:tc>
                  <a:txBody>
                    <a:bodyPr/>
                    <a:lstStyle/>
                    <a:p>
                      <a:pPr marL="0" marR="0">
                        <a:lnSpc>
                          <a:spcPct val="107000"/>
                        </a:lnSpc>
                        <a:spcBef>
                          <a:spcPts val="0"/>
                        </a:spcBef>
                        <a:spcAft>
                          <a:spcPts val="0"/>
                        </a:spcAft>
                      </a:pPr>
                      <a:r>
                        <a:rPr lang="en-US" sz="1200" b="1">
                          <a:effectLst/>
                          <a:latin typeface="Times New Roman" panose="02020603050405020304" pitchFamily="18" charset="0"/>
                          <a:ea typeface="Times New Roman" panose="02020603050405020304" pitchFamily="18" charset="0"/>
                          <a:cs typeface="Mangal" panose="02040503050203030202" pitchFamily="18" charset="0"/>
                        </a:rPr>
                        <a:t>Legal Helplines (e.g., 15100, NGO Legal Aid Hotlines)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a:effectLst/>
                          <a:latin typeface="Times New Roman" panose="02020603050405020304" pitchFamily="18" charset="0"/>
                          <a:ea typeface="Times New Roman" panose="02020603050405020304" pitchFamily="18" charset="0"/>
                          <a:cs typeface="Mangal" panose="02040503050203030202" pitchFamily="18" charset="0"/>
                        </a:rPr>
                        <a:t>Phone-based support for legal queries.</a:t>
                      </a:r>
                      <a:endParaRPr lang="en-US" sz="110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200" dirty="0">
                          <a:effectLst/>
                          <a:latin typeface="Times New Roman" panose="02020603050405020304" pitchFamily="18" charset="0"/>
                          <a:ea typeface="Times New Roman" panose="02020603050405020304" pitchFamily="18" charset="0"/>
                          <a:cs typeface="Mangal" panose="02040503050203030202" pitchFamily="18" charset="0"/>
                        </a:rPr>
                        <a:t>- High call volumes lead to long wait times. - Limited hours of operation. - Language barriers in some regions.</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txBody>
                  <a:tcPr marL="9525" marR="9525" marT="9525" marB="9525"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7826015"/>
                  </a:ext>
                </a:extLst>
              </a:tr>
            </a:tbl>
          </a:graphicData>
        </a:graphic>
      </p:graphicFrame>
    </p:spTree>
    <p:extLst>
      <p:ext uri="{BB962C8B-B14F-4D97-AF65-F5344CB8AC3E}">
        <p14:creationId xmlns:p14="http://schemas.microsoft.com/office/powerpoint/2010/main" val="1795598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lvl="0"/>
            <a:r>
              <a:rPr lang="en-US" b="1" dirty="0">
                <a:latin typeface="Times New Roman" panose="02020603050405020304" pitchFamily="18" charset="0"/>
                <a:cs typeface="Times New Roman" panose="02020603050405020304" pitchFamily="18" charset="0"/>
              </a:rPr>
              <a:t>Enhance Legal Awareness</a:t>
            </a:r>
            <a:r>
              <a:rPr lang="en-US" dirty="0">
                <a:latin typeface="Times New Roman" panose="02020603050405020304" pitchFamily="18" charset="0"/>
                <a:cs typeface="Times New Roman" panose="02020603050405020304" pitchFamily="18" charset="0"/>
              </a:rPr>
              <a:t> – Provide simplified and accessible legal information to help citizens understand their rights and responsibilities.</a:t>
            </a:r>
          </a:p>
          <a:p>
            <a:pPr lvl="0"/>
            <a:r>
              <a:rPr lang="en-US" b="1" dirty="0">
                <a:latin typeface="Times New Roman" panose="02020603050405020304" pitchFamily="18" charset="0"/>
                <a:cs typeface="Times New Roman" panose="02020603050405020304" pitchFamily="18" charset="0"/>
              </a:rPr>
              <a:t>Increase Accessibility</a:t>
            </a:r>
            <a:r>
              <a:rPr lang="en-US" dirty="0">
                <a:latin typeface="Times New Roman" panose="02020603050405020304" pitchFamily="18" charset="0"/>
                <a:cs typeface="Times New Roman" panose="02020603050405020304" pitchFamily="18" charset="0"/>
              </a:rPr>
              <a:t> – Support multiple regional languages, voice-based interactions, and offline services to reach rural and marginalized communities.</a:t>
            </a:r>
          </a:p>
          <a:p>
            <a:pPr lvl="0"/>
            <a:r>
              <a:rPr lang="en-US" b="1" dirty="0">
                <a:latin typeface="Times New Roman" panose="02020603050405020304" pitchFamily="18" charset="0"/>
                <a:cs typeface="Times New Roman" panose="02020603050405020304" pitchFamily="18" charset="0"/>
              </a:rPr>
              <a:t>Enable Real-Time Assistance</a:t>
            </a:r>
            <a:r>
              <a:rPr lang="en-US" dirty="0">
                <a:latin typeface="Times New Roman" panose="02020603050405020304" pitchFamily="18" charset="0"/>
                <a:cs typeface="Times New Roman" panose="02020603050405020304" pitchFamily="18" charset="0"/>
              </a:rPr>
              <a:t> – Develop an AI-powered chatbot or virtual assistant for instant responses to legal queries.</a:t>
            </a:r>
          </a:p>
          <a:p>
            <a:pPr lvl="0"/>
            <a:r>
              <a:rPr lang="en-US" b="1" dirty="0">
                <a:latin typeface="Times New Roman" panose="02020603050405020304" pitchFamily="18" charset="0"/>
                <a:cs typeface="Times New Roman" panose="02020603050405020304" pitchFamily="18" charset="0"/>
              </a:rPr>
              <a:t>Ensure Trust &amp; Credibility</a:t>
            </a:r>
            <a:r>
              <a:rPr lang="en-US" dirty="0">
                <a:latin typeface="Times New Roman" panose="02020603050405020304" pitchFamily="18" charset="0"/>
                <a:cs typeface="Times New Roman" panose="02020603050405020304" pitchFamily="18" charset="0"/>
              </a:rPr>
              <a:t> – Collaborate with legal experts, government agencies, and NGOs to provide accurate and verified legal information.</a:t>
            </a:r>
          </a:p>
          <a:p>
            <a:pPr lvl="0"/>
            <a:r>
              <a:rPr lang="en-US" b="1" dirty="0">
                <a:latin typeface="Times New Roman" panose="02020603050405020304" pitchFamily="18" charset="0"/>
                <a:cs typeface="Times New Roman" panose="02020603050405020304" pitchFamily="18" charset="0"/>
              </a:rPr>
              <a:t>Protect User Privacy &amp; Security</a:t>
            </a:r>
            <a:r>
              <a:rPr lang="en-US" dirty="0">
                <a:latin typeface="Times New Roman" panose="02020603050405020304" pitchFamily="18" charset="0"/>
                <a:cs typeface="Times New Roman" panose="02020603050405020304" pitchFamily="18" charset="0"/>
              </a:rPr>
              <a:t> – Implement strong data privacy measures to safeguard users' sensitive legal inquiries.</a:t>
            </a:r>
          </a:p>
          <a:p>
            <a:pPr marL="342900" lvl="0" indent="-190500" algn="just">
              <a:spcBef>
                <a:spcPts val="0"/>
              </a:spcBef>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39076535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Proposed Method</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lvl="0"/>
            <a:r>
              <a:rPr lang="en-US" b="1" dirty="0">
                <a:latin typeface="Times New Roman" panose="02020603050405020304" pitchFamily="18" charset="0"/>
                <a:cs typeface="Times New Roman" panose="02020603050405020304" pitchFamily="18" charset="0"/>
              </a:rPr>
              <a:t>AI Chatbot</a:t>
            </a:r>
            <a:r>
              <a:rPr lang="en-US" dirty="0">
                <a:latin typeface="Times New Roman" panose="02020603050405020304" pitchFamily="18" charset="0"/>
                <a:cs typeface="Times New Roman" panose="02020603050405020304" pitchFamily="18" charset="0"/>
              </a:rPr>
              <a:t> – Provide multilingual, AI-driven legal assistance.</a:t>
            </a:r>
          </a:p>
          <a:p>
            <a:pPr lvl="0"/>
            <a:r>
              <a:rPr lang="en-US" b="1" dirty="0">
                <a:latin typeface="Times New Roman" panose="02020603050405020304" pitchFamily="18" charset="0"/>
                <a:cs typeface="Times New Roman" panose="02020603050405020304" pitchFamily="18" charset="0"/>
              </a:rPr>
              <a:t>Voice &amp; Text Support</a:t>
            </a:r>
            <a:r>
              <a:rPr lang="en-US" dirty="0">
                <a:latin typeface="Times New Roman" panose="02020603050405020304" pitchFamily="18" charset="0"/>
                <a:cs typeface="Times New Roman" panose="02020603050405020304" pitchFamily="18" charset="0"/>
              </a:rPr>
              <a:t> – Enable voice and text-based interactions for accessibility.</a:t>
            </a:r>
          </a:p>
          <a:p>
            <a:pPr lvl="0"/>
            <a:r>
              <a:rPr lang="en-US" b="1" dirty="0">
                <a:latin typeface="Times New Roman" panose="02020603050405020304" pitchFamily="18" charset="0"/>
                <a:cs typeface="Times New Roman" panose="02020603050405020304" pitchFamily="18" charset="0"/>
              </a:rPr>
              <a:t>Offline &amp; SMS Access</a:t>
            </a:r>
            <a:r>
              <a:rPr lang="en-US" dirty="0">
                <a:latin typeface="Times New Roman" panose="02020603050405020304" pitchFamily="18" charset="0"/>
                <a:cs typeface="Times New Roman" panose="02020603050405020304" pitchFamily="18" charset="0"/>
              </a:rPr>
              <a:t> – Offer legal help via USSD and SMS for rural users.</a:t>
            </a:r>
          </a:p>
          <a:p>
            <a:pPr lvl="0"/>
            <a:r>
              <a:rPr lang="en-US" b="1" dirty="0">
                <a:latin typeface="Times New Roman" panose="02020603050405020304" pitchFamily="18" charset="0"/>
                <a:cs typeface="Times New Roman" panose="02020603050405020304" pitchFamily="18" charset="0"/>
              </a:rPr>
              <a:t>Legal Database Integration</a:t>
            </a:r>
            <a:r>
              <a:rPr lang="en-US" dirty="0">
                <a:latin typeface="Times New Roman" panose="02020603050405020304" pitchFamily="18" charset="0"/>
                <a:cs typeface="Times New Roman" panose="02020603050405020304" pitchFamily="18" charset="0"/>
              </a:rPr>
              <a:t> – Connect with government legal resources and helplines.</a:t>
            </a:r>
          </a:p>
          <a:p>
            <a:pPr lvl="0"/>
            <a:r>
              <a:rPr lang="en-US" b="1" dirty="0">
                <a:latin typeface="Times New Roman" panose="02020603050405020304" pitchFamily="18" charset="0"/>
                <a:cs typeface="Times New Roman" panose="02020603050405020304" pitchFamily="18" charset="0"/>
              </a:rPr>
              <a:t>Data Privacy</a:t>
            </a:r>
            <a:r>
              <a:rPr lang="en-US" dirty="0">
                <a:latin typeface="Times New Roman" panose="02020603050405020304" pitchFamily="18" charset="0"/>
                <a:cs typeface="Times New Roman" panose="02020603050405020304" pitchFamily="18" charset="0"/>
              </a:rPr>
              <a:t> – Ensure user confidentiality with encryption and compliance.</a:t>
            </a:r>
          </a:p>
          <a:p>
            <a:pPr marL="76200" indent="0">
              <a:buNone/>
            </a:pP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Architecture</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pic>
        <p:nvPicPr>
          <p:cNvPr id="6" name="Picture 5">
            <a:extLst>
              <a:ext uri="{FF2B5EF4-FFF2-40B4-BE49-F238E27FC236}">
                <a16:creationId xmlns:a16="http://schemas.microsoft.com/office/drawing/2014/main" id="{1670FD0D-BEF6-4754-B842-62ECDDE71DF0}"/>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124200" y="1216977"/>
            <a:ext cx="5943600" cy="4424045"/>
          </a:xfrm>
          <a:prstGeom prst="rect">
            <a:avLst/>
          </a:prstGeom>
        </p:spPr>
      </p:pic>
    </p:spTree>
    <p:extLst>
      <p:ext uri="{BB962C8B-B14F-4D97-AF65-F5344CB8AC3E}">
        <p14:creationId xmlns:p14="http://schemas.microsoft.com/office/powerpoint/2010/main" val="2024890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Methodology</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lvl="0"/>
            <a:r>
              <a:rPr lang="en-US" b="1" dirty="0">
                <a:latin typeface="Times New Roman" panose="02020603050405020304" pitchFamily="18" charset="0"/>
                <a:cs typeface="Times New Roman" panose="02020603050405020304" pitchFamily="18" charset="0"/>
              </a:rPr>
              <a:t>Data Collection</a:t>
            </a:r>
            <a:r>
              <a:rPr lang="en-US" dirty="0">
                <a:latin typeface="Times New Roman" panose="02020603050405020304" pitchFamily="18" charset="0"/>
                <a:cs typeface="Times New Roman" panose="02020603050405020304" pitchFamily="18" charset="0"/>
              </a:rPr>
              <a:t> – Gather legal information from verified sources.</a:t>
            </a:r>
          </a:p>
          <a:p>
            <a:pPr lvl="0"/>
            <a:r>
              <a:rPr lang="en-US" b="1" dirty="0">
                <a:latin typeface="Times New Roman" panose="02020603050405020304" pitchFamily="18" charset="0"/>
                <a:cs typeface="Times New Roman" panose="02020603050405020304" pitchFamily="18" charset="0"/>
              </a:rPr>
              <a:t>AI Development</a:t>
            </a:r>
            <a:r>
              <a:rPr lang="en-US" dirty="0">
                <a:latin typeface="Times New Roman" panose="02020603050405020304" pitchFamily="18" charset="0"/>
                <a:cs typeface="Times New Roman" panose="02020603050405020304" pitchFamily="18" charset="0"/>
              </a:rPr>
              <a:t> – Train an NLP-based chatbot for legal queries.</a:t>
            </a:r>
          </a:p>
          <a:p>
            <a:pPr lvl="0"/>
            <a:r>
              <a:rPr lang="en-US" b="1" dirty="0">
                <a:latin typeface="Times New Roman" panose="02020603050405020304" pitchFamily="18" charset="0"/>
                <a:cs typeface="Times New Roman" panose="02020603050405020304" pitchFamily="18" charset="0"/>
              </a:rPr>
              <a:t>User Interface</a:t>
            </a:r>
            <a:r>
              <a:rPr lang="en-US" dirty="0">
                <a:latin typeface="Times New Roman" panose="02020603050405020304" pitchFamily="18" charset="0"/>
                <a:cs typeface="Times New Roman" panose="02020603050405020304" pitchFamily="18" charset="0"/>
              </a:rPr>
              <a:t> – Enable voice and text-based interactions.</a:t>
            </a:r>
          </a:p>
          <a:p>
            <a:pPr lvl="0"/>
            <a:r>
              <a:rPr lang="en-US" b="1" dirty="0">
                <a:latin typeface="Times New Roman" panose="02020603050405020304" pitchFamily="18" charset="0"/>
                <a:cs typeface="Times New Roman" panose="02020603050405020304" pitchFamily="18" charset="0"/>
              </a:rPr>
              <a:t>Integration</a:t>
            </a:r>
            <a:r>
              <a:rPr lang="en-US" dirty="0">
                <a:latin typeface="Times New Roman" panose="02020603050405020304" pitchFamily="18" charset="0"/>
                <a:cs typeface="Times New Roman" panose="02020603050405020304" pitchFamily="18" charset="0"/>
              </a:rPr>
              <a:t> – Connect with legal helplines and government portals.</a:t>
            </a:r>
          </a:p>
          <a:p>
            <a:pPr lvl="0"/>
            <a:r>
              <a:rPr lang="en-US" b="1" dirty="0">
                <a:latin typeface="Times New Roman" panose="02020603050405020304" pitchFamily="18" charset="0"/>
                <a:cs typeface="Times New Roman" panose="02020603050405020304" pitchFamily="18" charset="0"/>
              </a:rPr>
              <a:t>Testing &amp; Feedback</a:t>
            </a:r>
            <a:r>
              <a:rPr lang="en-US" dirty="0">
                <a:latin typeface="Times New Roman" panose="02020603050405020304" pitchFamily="18" charset="0"/>
                <a:cs typeface="Times New Roman" panose="02020603050405020304" pitchFamily="18" charset="0"/>
              </a:rPr>
              <a:t> – Improve accuracy through user testing.</a:t>
            </a:r>
          </a:p>
          <a:p>
            <a:pPr lvl="0"/>
            <a:r>
              <a:rPr lang="en-US" b="1" dirty="0">
                <a:latin typeface="Times New Roman" panose="02020603050405020304" pitchFamily="18" charset="0"/>
                <a:cs typeface="Times New Roman" panose="02020603050405020304" pitchFamily="18" charset="0"/>
              </a:rPr>
              <a:t>Multilingual Support</a:t>
            </a:r>
            <a:r>
              <a:rPr lang="en-US" dirty="0">
                <a:latin typeface="Times New Roman" panose="02020603050405020304" pitchFamily="18" charset="0"/>
                <a:cs typeface="Times New Roman" panose="02020603050405020304" pitchFamily="18" charset="0"/>
              </a:rPr>
              <a:t> – Implement regional language support for wider accessibility.</a:t>
            </a:r>
          </a:p>
          <a:p>
            <a:pPr lvl="0"/>
            <a:r>
              <a:rPr lang="en-US" b="1" dirty="0">
                <a:latin typeface="Times New Roman" panose="02020603050405020304" pitchFamily="18" charset="0"/>
                <a:cs typeface="Times New Roman" panose="02020603050405020304" pitchFamily="18" charset="0"/>
              </a:rPr>
              <a:t>Security &amp; Privacy Measures</a:t>
            </a:r>
            <a:r>
              <a:rPr lang="en-US" dirty="0">
                <a:latin typeface="Times New Roman" panose="02020603050405020304" pitchFamily="18" charset="0"/>
                <a:cs typeface="Times New Roman" panose="02020603050405020304" pitchFamily="18" charset="0"/>
              </a:rPr>
              <a:t> – Ensure data encryption and compliance with legal privacy regulations.</a:t>
            </a:r>
          </a:p>
        </p:txBody>
      </p:sp>
    </p:spTree>
    <p:extLst>
      <p:ext uri="{BB962C8B-B14F-4D97-AF65-F5344CB8AC3E}">
        <p14:creationId xmlns:p14="http://schemas.microsoft.com/office/powerpoint/2010/main" val="3943904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r>
              <a:rPr lang="en-US" u="sng" dirty="0">
                <a:latin typeface="Times New Roman" panose="02020603050405020304" pitchFamily="18" charset="0"/>
                <a:cs typeface="Times New Roman" panose="02020603050405020304" pitchFamily="18" charset="0"/>
              </a:rPr>
              <a:t>Software Components</a:t>
            </a:r>
            <a:endParaRPr lang="en-US" dirty="0">
              <a:latin typeface="Times New Roman" panose="02020603050405020304" pitchFamily="18" charset="0"/>
              <a:cs typeface="Times New Roman" panose="020206030504050203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660400" y="2603362"/>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lang="en-US" dirty="0"/>
          </a:p>
        </p:txBody>
      </p:sp>
      <p:sp>
        <p:nvSpPr>
          <p:cNvPr id="2" name="Rectangle 1">
            <a:extLst>
              <a:ext uri="{FF2B5EF4-FFF2-40B4-BE49-F238E27FC236}">
                <a16:creationId xmlns:a16="http://schemas.microsoft.com/office/drawing/2014/main" id="{D96E95F4-EDBB-41BB-80BB-C117ADA82617}"/>
              </a:ext>
            </a:extLst>
          </p:cNvPr>
          <p:cNvSpPr>
            <a:spLocks noChangeArrowheads="1"/>
          </p:cNvSpPr>
          <p:nvPr/>
        </p:nvSpPr>
        <p:spPr bwMode="auto">
          <a:xfrm>
            <a:off x="609600" y="1295400"/>
            <a:ext cx="10769600"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(UI)</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part of the software that interacts with the user, including graphical elements like buttons, forms, and navigation.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Stores and manages data, allowing software to retrieve, manipulate, and store information.</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Middleware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Software that connects different applications or services, enabling communication and data exchange between systems.</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Application Logic</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Contains the core functionality and business rules of the software, processing inputs and generating outputs.</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 Components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Protects the software from unauthorized access, including authentication, encryption, and data protection mechanisms.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473564"/>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TotalTime>
  <Words>1571</Words>
  <Application>Microsoft Office PowerPoint</Application>
  <PresentationFormat>Widescreen</PresentationFormat>
  <Paragraphs>174</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Cambria</vt:lpstr>
      <vt:lpstr>Mangal</vt:lpstr>
      <vt:lpstr>Times New Roman</vt:lpstr>
      <vt:lpstr>Verdana</vt:lpstr>
      <vt:lpstr>Bioinformatics</vt:lpstr>
      <vt:lpstr>Digital Assistant for Legal Awareness and Designing a      KYR( Know-Your-Rights) framework in India</vt:lpstr>
      <vt:lpstr>Introduction </vt:lpstr>
      <vt:lpstr>Literature Review</vt:lpstr>
      <vt:lpstr>Existing Method Drawback</vt:lpstr>
      <vt:lpstr>Objectives</vt:lpstr>
      <vt:lpstr>Proposed Method</vt:lpstr>
      <vt:lpstr>Architecture</vt:lpstr>
      <vt:lpstr>Methodology</vt:lpstr>
      <vt:lpstr>Software Components</vt:lpstr>
      <vt:lpstr>Timeline of the Project (Gantt Chart)</vt:lpstr>
      <vt:lpstr>Expected Outcomes</vt:lpstr>
      <vt:lpstr>Conclusion</vt:lpstr>
      <vt:lpstr>References</vt:lpstr>
      <vt:lpstr>Project work mapping with SDG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acer</cp:lastModifiedBy>
  <cp:revision>47</cp:revision>
  <dcterms:modified xsi:type="dcterms:W3CDTF">2025-02-20T18:34:19Z</dcterms:modified>
</cp:coreProperties>
</file>