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69" r:id="rId2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p:cViewPr varScale="1">
        <p:scale>
          <a:sx n="62" d="100"/>
          <a:sy n="62" d="100"/>
        </p:scale>
        <p:origin x="7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AA75E67-FB3A-4ABD-9BCF-4FD3805C1DF0}" type="datetimeFigureOut">
              <a:rPr lang="en-IN" smtClean="0"/>
              <a:t>19-01-2025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6334906-EC82-4B75-B932-9FC7DB163F26}" type="slidenum">
              <a:rPr lang="en-IN" smtClean="0"/>
              <a:t>‹#›</a:t>
            </a:fld>
            <a:endParaRPr lang="en-IN"/>
          </a:p>
        </p:txBody>
      </p:sp>
    </p:spTree>
    <p:extLst>
      <p:ext uri="{BB962C8B-B14F-4D97-AF65-F5344CB8AC3E}">
        <p14:creationId xmlns:p14="http://schemas.microsoft.com/office/powerpoint/2010/main" val="1685164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334906-EC82-4B75-B932-9FC7DB163F26}" type="slidenum">
              <a:rPr lang="en-IN" smtClean="0"/>
              <a:t>4</a:t>
            </a:fld>
            <a:endParaRPr lang="en-IN"/>
          </a:p>
        </p:txBody>
      </p:sp>
    </p:spTree>
    <p:extLst>
      <p:ext uri="{BB962C8B-B14F-4D97-AF65-F5344CB8AC3E}">
        <p14:creationId xmlns:p14="http://schemas.microsoft.com/office/powerpoint/2010/main" val="3612988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5852159"/>
            <a:ext cx="12192000" cy="1005839"/>
          </a:xfrm>
          <a:prstGeom prst="rect">
            <a:avLst/>
          </a:prstGeom>
        </p:spPr>
      </p:pic>
      <p:sp>
        <p:nvSpPr>
          <p:cNvPr id="2" name="Holder 2"/>
          <p:cNvSpPr>
            <a:spLocks noGrp="1"/>
          </p:cNvSpPr>
          <p:nvPr>
            <p:ph type="title"/>
          </p:nvPr>
        </p:nvSpPr>
        <p:spPr>
          <a:xfrm>
            <a:off x="917575" y="275444"/>
            <a:ext cx="8938260" cy="105664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869950" y="1618361"/>
            <a:ext cx="10961370" cy="3937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1/19/2025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50582" y="3381771"/>
          <a:ext cx="4477385" cy="304800"/>
        </p:xfrm>
        <a:graphic>
          <a:graphicData uri="http://schemas.openxmlformats.org/drawingml/2006/table">
            <a:tbl>
              <a:tblPr firstRow="1" bandRow="1">
                <a:tableStyleId>{2D5ABB26-0587-4C30-8999-92F81FD0307C}</a:tableStyleId>
              </a:tblPr>
              <a:tblGrid>
                <a:gridCol w="2120900">
                  <a:extLst>
                    <a:ext uri="{9D8B030D-6E8A-4147-A177-3AD203B41FA5}">
                      <a16:colId xmlns:a16="http://schemas.microsoft.com/office/drawing/2014/main" val="20000"/>
                    </a:ext>
                  </a:extLst>
                </a:gridCol>
                <a:gridCol w="2356485">
                  <a:extLst>
                    <a:ext uri="{9D8B030D-6E8A-4147-A177-3AD203B41FA5}">
                      <a16:colId xmlns:a16="http://schemas.microsoft.com/office/drawing/2014/main" val="20001"/>
                    </a:ext>
                  </a:extLst>
                </a:gridCol>
              </a:tblGrid>
              <a:tr h="304800">
                <a:tc>
                  <a:txBody>
                    <a:bodyPr/>
                    <a:lstStyle/>
                    <a:p>
                      <a:pPr marL="31750">
                        <a:lnSpc>
                          <a:spcPts val="2280"/>
                        </a:lnSpc>
                      </a:pPr>
                      <a:r>
                        <a:rPr sz="2400" b="1" dirty="0">
                          <a:latin typeface="Calibri"/>
                          <a:cs typeface="Calibri"/>
                        </a:rPr>
                        <a:t>Roll</a:t>
                      </a:r>
                      <a:r>
                        <a:rPr sz="2400" b="1" spc="-100" dirty="0">
                          <a:latin typeface="Calibri"/>
                          <a:cs typeface="Calibri"/>
                        </a:rPr>
                        <a:t> </a:t>
                      </a:r>
                      <a:r>
                        <a:rPr sz="2400" b="1" spc="-10" dirty="0">
                          <a:latin typeface="Calibri"/>
                          <a:cs typeface="Calibri"/>
                        </a:rPr>
                        <a:t>Number</a:t>
                      </a:r>
                      <a:endParaRPr sz="2400">
                        <a:latin typeface="Calibri"/>
                        <a:cs typeface="Calibri"/>
                      </a:endParaRPr>
                    </a:p>
                  </a:txBody>
                  <a:tcPr marL="0" marR="0" marT="0" marB="0"/>
                </a:tc>
                <a:tc>
                  <a:txBody>
                    <a:bodyPr/>
                    <a:lstStyle/>
                    <a:p>
                      <a:pPr marL="504190">
                        <a:lnSpc>
                          <a:spcPts val="2280"/>
                        </a:lnSpc>
                      </a:pPr>
                      <a:r>
                        <a:rPr sz="2400" b="1" dirty="0">
                          <a:latin typeface="Calibri"/>
                          <a:cs typeface="Calibri"/>
                        </a:rPr>
                        <a:t>Student</a:t>
                      </a:r>
                      <a:r>
                        <a:rPr sz="2400" b="1" spc="-90" dirty="0">
                          <a:latin typeface="Calibri"/>
                          <a:cs typeface="Calibri"/>
                        </a:rPr>
                        <a:t> </a:t>
                      </a:r>
                      <a:r>
                        <a:rPr sz="2400" b="1" spc="-20" dirty="0">
                          <a:latin typeface="Calibri"/>
                          <a:cs typeface="Calibri"/>
                        </a:rPr>
                        <a:t>Name</a:t>
                      </a:r>
                      <a:endParaRPr sz="2400">
                        <a:latin typeface="Calibri"/>
                        <a:cs typeface="Calibri"/>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txBox="1"/>
          <p:nvPr/>
        </p:nvSpPr>
        <p:spPr>
          <a:xfrm>
            <a:off x="869950" y="1618361"/>
            <a:ext cx="10961370" cy="3145733"/>
          </a:xfrm>
          <a:prstGeom prst="rect">
            <a:avLst/>
          </a:prstGeom>
        </p:spPr>
        <p:txBody>
          <a:bodyPr vert="horz" wrap="square" lIns="0" tIns="16510" rIns="0" bIns="0" rtlCol="0">
            <a:spAutoFit/>
          </a:bodyPr>
          <a:lstStyle/>
          <a:p>
            <a:pPr marL="223520" marR="224790" algn="ctr">
              <a:spcBef>
                <a:spcPts val="305"/>
              </a:spcBef>
            </a:pPr>
            <a:r>
              <a:rPr lang="en-US" sz="3200" b="1" dirty="0">
                <a:effectLst/>
                <a:latin typeface="Verdana" panose="020B0604030504040204" pitchFamily="34" charset="0"/>
                <a:ea typeface="Verdana" panose="020B0604030504040204" pitchFamily="34" charset="0"/>
              </a:rPr>
              <a:t>PRECISION</a:t>
            </a:r>
            <a:r>
              <a:rPr lang="en-US" sz="3200" b="1" spc="-40" dirty="0">
                <a:effectLst/>
                <a:latin typeface="Verdana" panose="020B0604030504040204" pitchFamily="34" charset="0"/>
                <a:ea typeface="Verdana" panose="020B0604030504040204" pitchFamily="34" charset="0"/>
              </a:rPr>
              <a:t> </a:t>
            </a:r>
            <a:r>
              <a:rPr lang="en-US" sz="3200" b="1" dirty="0">
                <a:effectLst/>
                <a:latin typeface="Verdana" panose="020B0604030504040204" pitchFamily="34" charset="0"/>
                <a:ea typeface="Verdana" panose="020B0604030504040204" pitchFamily="34" charset="0"/>
              </a:rPr>
              <a:t>FERTILIZER</a:t>
            </a:r>
            <a:r>
              <a:rPr lang="en-US" sz="3200" b="1" spc="-10" dirty="0">
                <a:effectLst/>
                <a:latin typeface="Verdana" panose="020B0604030504040204" pitchFamily="34" charset="0"/>
                <a:ea typeface="Verdana" panose="020B0604030504040204" pitchFamily="34" charset="0"/>
              </a:rPr>
              <a:t> MANAGEMENT</a:t>
            </a:r>
            <a:endParaRPr lang="en-IN" sz="3200" b="1" dirty="0">
              <a:effectLst/>
              <a:latin typeface="Verdana" panose="020B0604030504040204" pitchFamily="34" charset="0"/>
              <a:ea typeface="Verdana" panose="020B0604030504040204" pitchFamily="34" charset="0"/>
            </a:endParaRPr>
          </a:p>
          <a:p>
            <a:pPr>
              <a:lnSpc>
                <a:spcPct val="100000"/>
              </a:lnSpc>
              <a:spcBef>
                <a:spcPts val="770"/>
              </a:spcBef>
            </a:pPr>
            <a:endParaRPr sz="3200" dirty="0">
              <a:latin typeface="Verdana"/>
              <a:cs typeface="Verdana"/>
            </a:endParaRPr>
          </a:p>
          <a:p>
            <a:pPr marL="12700">
              <a:lnSpc>
                <a:spcPct val="100000"/>
              </a:lnSpc>
            </a:pPr>
            <a:r>
              <a:rPr sz="2400" b="1" dirty="0">
                <a:latin typeface="Calibri"/>
                <a:cs typeface="Calibri"/>
              </a:rPr>
              <a:t>Batch</a:t>
            </a:r>
            <a:r>
              <a:rPr sz="2400" b="1" spc="-105" dirty="0">
                <a:latin typeface="Calibri"/>
                <a:cs typeface="Calibri"/>
              </a:rPr>
              <a:t> </a:t>
            </a:r>
            <a:r>
              <a:rPr sz="2400" b="1" spc="-10" dirty="0">
                <a:latin typeface="Calibri"/>
                <a:cs typeface="Calibri"/>
              </a:rPr>
              <a:t>Number:</a:t>
            </a:r>
            <a:r>
              <a:rPr lang="en-US" sz="2400" b="1" spc="-10" dirty="0">
                <a:latin typeface="Calibri"/>
                <a:cs typeface="Calibri"/>
              </a:rPr>
              <a:t> COM-10</a:t>
            </a:r>
            <a:endParaRPr sz="2400" dirty="0">
              <a:latin typeface="Calibri"/>
              <a:cs typeface="Calibri"/>
            </a:endParaRPr>
          </a:p>
          <a:p>
            <a:pPr algn="just">
              <a:lnSpc>
                <a:spcPct val="100000"/>
              </a:lnSpc>
              <a:spcBef>
                <a:spcPts val="425"/>
              </a:spcBef>
            </a:pPr>
            <a:endParaRPr sz="2000" dirty="0">
              <a:latin typeface="Verdana"/>
              <a:cs typeface="Verdana"/>
            </a:endParaRPr>
          </a:p>
          <a:p>
            <a:pPr marL="5681345" algn="just"/>
            <a:r>
              <a:rPr lang="en-US" sz="1800" b="1" dirty="0">
                <a:latin typeface="Verdana"/>
                <a:cs typeface="Verdana"/>
              </a:rPr>
              <a:t>Under</a:t>
            </a:r>
            <a:r>
              <a:rPr lang="en-US" sz="1800" b="1" spc="-10" dirty="0">
                <a:latin typeface="Verdana"/>
                <a:cs typeface="Verdana"/>
              </a:rPr>
              <a:t> </a:t>
            </a:r>
            <a:r>
              <a:rPr lang="en-US" sz="1800" b="1" dirty="0">
                <a:latin typeface="Verdana"/>
                <a:cs typeface="Verdana"/>
              </a:rPr>
              <a:t>the</a:t>
            </a:r>
            <a:r>
              <a:rPr lang="en-US" sz="1800" b="1" spc="-40" dirty="0">
                <a:latin typeface="Verdana"/>
                <a:cs typeface="Verdana"/>
              </a:rPr>
              <a:t> </a:t>
            </a:r>
            <a:r>
              <a:rPr lang="en-US" sz="1800" b="1" dirty="0">
                <a:latin typeface="Verdana"/>
                <a:cs typeface="Verdana"/>
              </a:rPr>
              <a:t>Supervision</a:t>
            </a:r>
            <a:r>
              <a:rPr lang="en-US" sz="1800" b="1" spc="-65" dirty="0">
                <a:latin typeface="Verdana"/>
                <a:cs typeface="Verdana"/>
              </a:rPr>
              <a:t> </a:t>
            </a:r>
            <a:r>
              <a:rPr lang="en-US" sz="1800" b="1" spc="-25" dirty="0">
                <a:latin typeface="Verdana"/>
                <a:cs typeface="Verdana"/>
              </a:rPr>
              <a:t>of,</a:t>
            </a:r>
            <a:endParaRPr lang="en-US" sz="1800" dirty="0">
              <a:latin typeface="Verdana"/>
              <a:cs typeface="Verdana"/>
            </a:endParaRPr>
          </a:p>
          <a:p>
            <a:pPr marL="5681345" algn="just">
              <a:lnSpc>
                <a:spcPct val="100000"/>
              </a:lnSpc>
            </a:pPr>
            <a:r>
              <a:rPr sz="1700" b="1" dirty="0">
                <a:latin typeface="Verdana"/>
                <a:cs typeface="Verdana"/>
              </a:rPr>
              <a:t>Dr.</a:t>
            </a:r>
            <a:r>
              <a:rPr sz="1700" b="1" spc="-5" dirty="0">
                <a:latin typeface="Verdana"/>
                <a:cs typeface="Verdana"/>
              </a:rPr>
              <a:t> </a:t>
            </a:r>
            <a:r>
              <a:rPr lang="en-US" sz="1700" b="1" spc="-5" dirty="0">
                <a:latin typeface="Verdana"/>
                <a:cs typeface="Verdana"/>
              </a:rPr>
              <a:t>P Sudha</a:t>
            </a:r>
          </a:p>
          <a:p>
            <a:pPr marL="5681345" algn="just">
              <a:lnSpc>
                <a:spcPct val="100000"/>
              </a:lnSpc>
            </a:pPr>
            <a:r>
              <a:rPr sz="1700" b="1" spc="-10" dirty="0">
                <a:latin typeface="Verdana"/>
                <a:cs typeface="Verdana"/>
              </a:rPr>
              <a:t>Assistant Professor</a:t>
            </a:r>
            <a:endParaRPr sz="1700" dirty="0">
              <a:latin typeface="Verdana"/>
              <a:cs typeface="Verdana"/>
            </a:endParaRPr>
          </a:p>
          <a:p>
            <a:pPr marL="5681345" marR="122555" algn="just">
              <a:lnSpc>
                <a:spcPts val="1800"/>
              </a:lnSpc>
              <a:spcBef>
                <a:spcPts val="434"/>
              </a:spcBef>
            </a:pPr>
            <a:r>
              <a:rPr sz="1700" b="1" dirty="0">
                <a:latin typeface="Verdana"/>
                <a:cs typeface="Verdana"/>
              </a:rPr>
              <a:t>School</a:t>
            </a:r>
            <a:r>
              <a:rPr sz="1700" b="1" spc="-70" dirty="0">
                <a:latin typeface="Verdana"/>
                <a:cs typeface="Verdana"/>
              </a:rPr>
              <a:t> </a:t>
            </a:r>
            <a:r>
              <a:rPr sz="1700" b="1" dirty="0">
                <a:latin typeface="Verdana"/>
                <a:cs typeface="Verdana"/>
              </a:rPr>
              <a:t>of</a:t>
            </a:r>
            <a:r>
              <a:rPr sz="1700" b="1" spc="-55" dirty="0">
                <a:latin typeface="Verdana"/>
                <a:cs typeface="Verdana"/>
              </a:rPr>
              <a:t> </a:t>
            </a:r>
            <a:r>
              <a:rPr sz="1700" b="1" dirty="0">
                <a:latin typeface="Verdana"/>
                <a:cs typeface="Verdana"/>
              </a:rPr>
              <a:t>Computer</a:t>
            </a:r>
            <a:r>
              <a:rPr sz="1700" b="1" spc="-40" dirty="0">
                <a:latin typeface="Verdana"/>
                <a:cs typeface="Verdana"/>
              </a:rPr>
              <a:t> </a:t>
            </a:r>
            <a:r>
              <a:rPr sz="1700" b="1" dirty="0">
                <a:latin typeface="Verdana"/>
                <a:cs typeface="Verdana"/>
              </a:rPr>
              <a:t>Science</a:t>
            </a:r>
            <a:r>
              <a:rPr sz="1700" b="1" spc="-95" dirty="0">
                <a:latin typeface="Verdana"/>
                <a:cs typeface="Verdana"/>
              </a:rPr>
              <a:t> </a:t>
            </a:r>
            <a:r>
              <a:rPr sz="1700" b="1" dirty="0">
                <a:latin typeface="Verdana"/>
                <a:cs typeface="Verdana"/>
              </a:rPr>
              <a:t>Engineering</a:t>
            </a:r>
            <a:r>
              <a:rPr sz="1700" b="1" spc="-80" dirty="0">
                <a:latin typeface="Verdana"/>
                <a:cs typeface="Verdana"/>
              </a:rPr>
              <a:t> </a:t>
            </a:r>
            <a:r>
              <a:rPr sz="1700" b="1" dirty="0">
                <a:latin typeface="Verdana"/>
                <a:cs typeface="Verdana"/>
              </a:rPr>
              <a:t>Presidency</a:t>
            </a:r>
            <a:r>
              <a:rPr sz="1700" b="1" spc="-95" dirty="0">
                <a:latin typeface="Verdana"/>
                <a:cs typeface="Verdana"/>
              </a:rPr>
              <a:t> </a:t>
            </a:r>
            <a:r>
              <a:rPr sz="1700" b="1" spc="-10" dirty="0">
                <a:latin typeface="Verdana"/>
                <a:cs typeface="Verdana"/>
              </a:rPr>
              <a:t>University</a:t>
            </a:r>
            <a:endParaRPr sz="1700" dirty="0">
              <a:latin typeface="Verdana"/>
              <a:cs typeface="Verdana"/>
            </a:endParaRPr>
          </a:p>
        </p:txBody>
      </p:sp>
      <p:sp>
        <p:nvSpPr>
          <p:cNvPr id="4" name="object 4"/>
          <p:cNvSpPr txBox="1">
            <a:spLocks noGrp="1"/>
          </p:cNvSpPr>
          <p:nvPr>
            <p:ph type="title"/>
          </p:nvPr>
        </p:nvSpPr>
        <p:spPr>
          <a:xfrm>
            <a:off x="917574" y="275444"/>
            <a:ext cx="10360025" cy="1053237"/>
          </a:xfrm>
          <a:prstGeom prst="rect">
            <a:avLst/>
          </a:prstGeom>
        </p:spPr>
        <p:txBody>
          <a:bodyPr vert="horz" wrap="square" lIns="0" tIns="12065" rIns="0" bIns="0" rtlCol="0">
            <a:spAutoFit/>
          </a:bodyPr>
          <a:lstStyle/>
          <a:p>
            <a:pPr marL="4098290" marR="5080" indent="-2574925" algn="l">
              <a:lnSpc>
                <a:spcPct val="122900"/>
              </a:lnSpc>
              <a:spcBef>
                <a:spcPts val="95"/>
              </a:spcBef>
            </a:pPr>
            <a:r>
              <a:rPr sz="2750" b="1" dirty="0">
                <a:latin typeface="Verdana"/>
                <a:cs typeface="Verdana"/>
              </a:rPr>
              <a:t>PIP</a:t>
            </a:r>
            <a:r>
              <a:rPr lang="en-US" sz="2750" b="1" dirty="0">
                <a:latin typeface="Verdana"/>
                <a:cs typeface="Verdana"/>
              </a:rPr>
              <a:t>2001- Capstone Project</a:t>
            </a:r>
            <a:br>
              <a:rPr lang="en-US" sz="2750" b="1" dirty="0">
                <a:latin typeface="Verdana"/>
                <a:cs typeface="Verdana"/>
              </a:rPr>
            </a:br>
            <a:r>
              <a:rPr sz="2750" b="1" dirty="0">
                <a:latin typeface="Verdana"/>
                <a:cs typeface="Verdana"/>
              </a:rPr>
              <a:t>VIVA-</a:t>
            </a:r>
            <a:r>
              <a:rPr sz="2750" b="1" spc="-20" dirty="0">
                <a:latin typeface="Verdana"/>
                <a:cs typeface="Verdana"/>
              </a:rPr>
              <a:t>VOCE</a:t>
            </a:r>
            <a:endParaRPr sz="2750" dirty="0">
              <a:latin typeface="Verdana"/>
              <a:cs typeface="Verdana"/>
            </a:endParaRPr>
          </a:p>
        </p:txBody>
      </p:sp>
      <p:graphicFrame>
        <p:nvGraphicFramePr>
          <p:cNvPr id="11" name="Table 10"/>
          <p:cNvGraphicFramePr>
            <a:graphicFrameLocks noGrp="1"/>
          </p:cNvGraphicFramePr>
          <p:nvPr>
            <p:extLst>
              <p:ext uri="{D42A27DB-BD31-4B8C-83A1-F6EECF244321}">
                <p14:modId xmlns:p14="http://schemas.microsoft.com/office/powerpoint/2010/main" val="1652826996"/>
              </p:ext>
            </p:extLst>
          </p:nvPr>
        </p:nvGraphicFramePr>
        <p:xfrm>
          <a:off x="869950" y="3276600"/>
          <a:ext cx="4845050" cy="1854200"/>
        </p:xfrm>
        <a:graphic>
          <a:graphicData uri="http://schemas.openxmlformats.org/drawingml/2006/table">
            <a:tbl>
              <a:tblPr firstRow="1" bandRow="1">
                <a:tableStyleId>{5C22544A-7EE6-4342-B048-85BDC9FD1C3A}</a:tableStyleId>
              </a:tblPr>
              <a:tblGrid>
                <a:gridCol w="2254250">
                  <a:extLst>
                    <a:ext uri="{9D8B030D-6E8A-4147-A177-3AD203B41FA5}">
                      <a16:colId xmlns:a16="http://schemas.microsoft.com/office/drawing/2014/main" val="2952833978"/>
                    </a:ext>
                  </a:extLst>
                </a:gridCol>
                <a:gridCol w="2590800">
                  <a:extLst>
                    <a:ext uri="{9D8B030D-6E8A-4147-A177-3AD203B41FA5}">
                      <a16:colId xmlns:a16="http://schemas.microsoft.com/office/drawing/2014/main" val="3281928377"/>
                    </a:ext>
                  </a:extLst>
                </a:gridCol>
              </a:tblGrid>
              <a:tr h="370840">
                <a:tc>
                  <a:txBody>
                    <a:bodyPr/>
                    <a:lstStyle/>
                    <a:p>
                      <a:r>
                        <a:rPr lang="en-US" dirty="0"/>
                        <a:t>Roll Number</a:t>
                      </a:r>
                    </a:p>
                  </a:txBody>
                  <a:tcPr/>
                </a:tc>
                <a:tc>
                  <a:txBody>
                    <a:bodyPr/>
                    <a:lstStyle/>
                    <a:p>
                      <a:r>
                        <a:rPr lang="en-US" dirty="0"/>
                        <a:t>Names</a:t>
                      </a:r>
                    </a:p>
                  </a:txBody>
                  <a:tcPr/>
                </a:tc>
                <a:extLst>
                  <a:ext uri="{0D108BD9-81ED-4DB2-BD59-A6C34878D82A}">
                    <a16:rowId xmlns:a16="http://schemas.microsoft.com/office/drawing/2014/main" val="4216536802"/>
                  </a:ext>
                </a:extLst>
              </a:tr>
              <a:tr h="370840">
                <a:tc>
                  <a:txBody>
                    <a:bodyPr/>
                    <a:lstStyle/>
                    <a:p>
                      <a:r>
                        <a:rPr lang="en-US" dirty="0"/>
                        <a:t>20211COM0071</a:t>
                      </a:r>
                    </a:p>
                  </a:txBody>
                  <a:tcPr/>
                </a:tc>
                <a:tc>
                  <a:txBody>
                    <a:bodyPr/>
                    <a:lstStyle/>
                    <a:p>
                      <a:r>
                        <a:rPr lang="en-US" dirty="0"/>
                        <a:t>P SAI TEJA</a:t>
                      </a:r>
                    </a:p>
                  </a:txBody>
                  <a:tcPr/>
                </a:tc>
                <a:extLst>
                  <a:ext uri="{0D108BD9-81ED-4DB2-BD59-A6C34878D82A}">
                    <a16:rowId xmlns:a16="http://schemas.microsoft.com/office/drawing/2014/main" val="90876724"/>
                  </a:ext>
                </a:extLst>
              </a:tr>
              <a:tr h="370840">
                <a:tc>
                  <a:txBody>
                    <a:bodyPr/>
                    <a:lstStyle/>
                    <a:p>
                      <a:r>
                        <a:rPr lang="en-US" dirty="0"/>
                        <a:t>20211COM0093</a:t>
                      </a:r>
                    </a:p>
                  </a:txBody>
                  <a:tcPr/>
                </a:tc>
                <a:tc>
                  <a:txBody>
                    <a:bodyPr/>
                    <a:lstStyle/>
                    <a:p>
                      <a:r>
                        <a:rPr lang="en-US" dirty="0"/>
                        <a:t>VISHNU PRIYA S</a:t>
                      </a:r>
                    </a:p>
                  </a:txBody>
                  <a:tcPr/>
                </a:tc>
                <a:extLst>
                  <a:ext uri="{0D108BD9-81ED-4DB2-BD59-A6C34878D82A}">
                    <a16:rowId xmlns:a16="http://schemas.microsoft.com/office/drawing/2014/main" val="4030027499"/>
                  </a:ext>
                </a:extLst>
              </a:tr>
              <a:tr h="370840">
                <a:tc>
                  <a:txBody>
                    <a:bodyPr/>
                    <a:lstStyle/>
                    <a:p>
                      <a:r>
                        <a:rPr lang="en-US" dirty="0"/>
                        <a:t>20211COM0074</a:t>
                      </a:r>
                    </a:p>
                  </a:txBody>
                  <a:tcPr/>
                </a:tc>
                <a:tc>
                  <a:txBody>
                    <a:bodyPr/>
                    <a:lstStyle/>
                    <a:p>
                      <a:r>
                        <a:rPr lang="en-US" dirty="0"/>
                        <a:t>VAISHNAVI A L</a:t>
                      </a:r>
                    </a:p>
                  </a:txBody>
                  <a:tcPr/>
                </a:tc>
                <a:extLst>
                  <a:ext uri="{0D108BD9-81ED-4DB2-BD59-A6C34878D82A}">
                    <a16:rowId xmlns:a16="http://schemas.microsoft.com/office/drawing/2014/main" val="3909958785"/>
                  </a:ext>
                </a:extLst>
              </a:tr>
              <a:tr h="370840">
                <a:tc>
                  <a:txBody>
                    <a:bodyPr/>
                    <a:lstStyle/>
                    <a:p>
                      <a:r>
                        <a:rPr lang="en-US" dirty="0"/>
                        <a:t>20211COM0096</a:t>
                      </a:r>
                    </a:p>
                  </a:txBody>
                  <a:tcPr/>
                </a:tc>
                <a:tc>
                  <a:txBody>
                    <a:bodyPr/>
                    <a:lstStyle/>
                    <a:p>
                      <a:r>
                        <a:rPr lang="en-US" dirty="0"/>
                        <a:t>SUJAN T</a:t>
                      </a:r>
                    </a:p>
                  </a:txBody>
                  <a:tcPr/>
                </a:tc>
                <a:extLst>
                  <a:ext uri="{0D108BD9-81ED-4DB2-BD59-A6C34878D82A}">
                    <a16:rowId xmlns:a16="http://schemas.microsoft.com/office/drawing/2014/main" val="95121169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spc="-30" dirty="0"/>
              <a:t>Timeline</a:t>
            </a:r>
            <a:r>
              <a:rPr lang="en-US" spc="-180" dirty="0"/>
              <a:t> </a:t>
            </a:r>
            <a:r>
              <a:rPr lang="en-US" dirty="0"/>
              <a:t>of</a:t>
            </a:r>
            <a:r>
              <a:rPr lang="en-US" spc="-135" dirty="0"/>
              <a:t> </a:t>
            </a:r>
            <a:r>
              <a:rPr lang="en-US" spc="-20" dirty="0"/>
              <a:t>Project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04719552"/>
              </p:ext>
            </p:extLst>
          </p:nvPr>
        </p:nvGraphicFramePr>
        <p:xfrm>
          <a:off x="869950" y="1097300"/>
          <a:ext cx="10179050" cy="5547340"/>
        </p:xfrm>
        <a:graphic>
          <a:graphicData uri="http://schemas.openxmlformats.org/drawingml/2006/table">
            <a:tbl>
              <a:tblPr firstRow="1" bandRow="1">
                <a:tableStyleId>{5C22544A-7EE6-4342-B048-85BDC9FD1C3A}</a:tableStyleId>
              </a:tblPr>
              <a:tblGrid>
                <a:gridCol w="2035810">
                  <a:extLst>
                    <a:ext uri="{9D8B030D-6E8A-4147-A177-3AD203B41FA5}">
                      <a16:colId xmlns:a16="http://schemas.microsoft.com/office/drawing/2014/main" val="3791235355"/>
                    </a:ext>
                  </a:extLst>
                </a:gridCol>
                <a:gridCol w="2035810">
                  <a:extLst>
                    <a:ext uri="{9D8B030D-6E8A-4147-A177-3AD203B41FA5}">
                      <a16:colId xmlns:a16="http://schemas.microsoft.com/office/drawing/2014/main" val="1673621260"/>
                    </a:ext>
                  </a:extLst>
                </a:gridCol>
                <a:gridCol w="2035810">
                  <a:extLst>
                    <a:ext uri="{9D8B030D-6E8A-4147-A177-3AD203B41FA5}">
                      <a16:colId xmlns:a16="http://schemas.microsoft.com/office/drawing/2014/main" val="4283763518"/>
                    </a:ext>
                  </a:extLst>
                </a:gridCol>
                <a:gridCol w="2035810">
                  <a:extLst>
                    <a:ext uri="{9D8B030D-6E8A-4147-A177-3AD203B41FA5}">
                      <a16:colId xmlns:a16="http://schemas.microsoft.com/office/drawing/2014/main" val="4049646364"/>
                    </a:ext>
                  </a:extLst>
                </a:gridCol>
                <a:gridCol w="2035810">
                  <a:extLst>
                    <a:ext uri="{9D8B030D-6E8A-4147-A177-3AD203B41FA5}">
                      <a16:colId xmlns:a16="http://schemas.microsoft.com/office/drawing/2014/main" val="1194475458"/>
                    </a:ext>
                  </a:extLst>
                </a:gridCol>
              </a:tblGrid>
              <a:tr h="604526">
                <a:tc>
                  <a:txBody>
                    <a:bodyPr/>
                    <a:lstStyle/>
                    <a:p>
                      <a:r>
                        <a:rPr lang="en-US" dirty="0"/>
                        <a:t>TASK</a:t>
                      </a:r>
                    </a:p>
                  </a:txBody>
                  <a:tcPr/>
                </a:tc>
                <a:tc>
                  <a:txBody>
                    <a:bodyPr/>
                    <a:lstStyle/>
                    <a:p>
                      <a:r>
                        <a:rPr lang="en-US" dirty="0"/>
                        <a:t>SEPTEMBER</a:t>
                      </a:r>
                      <a:r>
                        <a:rPr lang="en-US" baseline="0" dirty="0"/>
                        <a:t> </a:t>
                      </a:r>
                    </a:p>
                    <a:p>
                      <a:r>
                        <a:rPr lang="en-US" baseline="0" dirty="0"/>
                        <a:t>(week 1-4)</a:t>
                      </a:r>
                      <a:endParaRPr lang="en-US" dirty="0"/>
                    </a:p>
                  </a:txBody>
                  <a:tcPr/>
                </a:tc>
                <a:tc>
                  <a:txBody>
                    <a:bodyPr/>
                    <a:lstStyle/>
                    <a:p>
                      <a:r>
                        <a:rPr lang="en-US" dirty="0"/>
                        <a:t>OCTOBER</a:t>
                      </a:r>
                    </a:p>
                    <a:p>
                      <a:r>
                        <a:rPr lang="en-US" dirty="0"/>
                        <a:t>(week 5-8)</a:t>
                      </a:r>
                    </a:p>
                  </a:txBody>
                  <a:tcPr/>
                </a:tc>
                <a:tc>
                  <a:txBody>
                    <a:bodyPr/>
                    <a:lstStyle/>
                    <a:p>
                      <a:r>
                        <a:rPr lang="en-US" dirty="0"/>
                        <a:t>NOVEMBER</a:t>
                      </a:r>
                    </a:p>
                    <a:p>
                      <a:r>
                        <a:rPr lang="en-US" dirty="0"/>
                        <a:t>(week 9-12)</a:t>
                      </a:r>
                    </a:p>
                  </a:txBody>
                  <a:tcPr/>
                </a:tc>
                <a:tc>
                  <a:txBody>
                    <a:bodyPr/>
                    <a:lstStyle/>
                    <a:p>
                      <a:r>
                        <a:rPr lang="en-US" dirty="0"/>
                        <a:t>DECEMBER</a:t>
                      </a:r>
                    </a:p>
                    <a:p>
                      <a:r>
                        <a:rPr lang="en-US" dirty="0"/>
                        <a:t>(Week</a:t>
                      </a:r>
                      <a:r>
                        <a:rPr lang="en-US" baseline="0" dirty="0"/>
                        <a:t> 13-16)</a:t>
                      </a:r>
                      <a:endParaRPr lang="en-US" dirty="0"/>
                    </a:p>
                  </a:txBody>
                  <a:tcPr/>
                </a:tc>
                <a:extLst>
                  <a:ext uri="{0D108BD9-81ED-4DB2-BD59-A6C34878D82A}">
                    <a16:rowId xmlns:a16="http://schemas.microsoft.com/office/drawing/2014/main" val="4181847840"/>
                  </a:ext>
                </a:extLst>
              </a:tr>
              <a:tr h="772146">
                <a:tc>
                  <a:txBody>
                    <a:bodyPr/>
                    <a:lstStyle/>
                    <a:p>
                      <a:r>
                        <a:rPr lang="en-IN" dirty="0"/>
                        <a:t>Project Planning &amp; Requirement Gathering</a:t>
                      </a:r>
                    </a:p>
                  </a:txBody>
                  <a:tcPr/>
                </a:tc>
                <a:tc>
                  <a:txBody>
                    <a:bodyPr/>
                    <a:lstStyle/>
                    <a:p>
                      <a:endParaRPr lang="en-US" dirty="0">
                        <a:solidFill>
                          <a:schemeClr val="dk1"/>
                        </a:solidFill>
                        <a:latin typeface="+mn-lt"/>
                        <a:ea typeface="+mn-ea"/>
                        <a:cs typeface="+mn-cs"/>
                      </a:endParaRPr>
                    </a:p>
                  </a:txBody>
                  <a:tcPr>
                    <a:solidFill>
                      <a:srgbClr val="C00000"/>
                    </a:solidFill>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81694852"/>
                  </a:ext>
                </a:extLst>
              </a:tr>
              <a:tr h="44192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t>Data Collection &amp; Preprocessing, Algorithm Development</a:t>
                      </a:r>
                    </a:p>
                    <a:p>
                      <a:endParaRPr lang="en-IN" dirty="0"/>
                    </a:p>
                  </a:txBody>
                  <a:tcPr/>
                </a:tc>
                <a:tc>
                  <a:txBody>
                    <a:bodyPr/>
                    <a:lstStyle/>
                    <a:p>
                      <a:endParaRPr lang="en-US" dirty="0"/>
                    </a:p>
                  </a:txBody>
                  <a:tcPr/>
                </a:tc>
                <a:tc>
                  <a:txBody>
                    <a:bodyPr/>
                    <a:lstStyle/>
                    <a:p>
                      <a:endParaRPr lang="en-US" dirty="0"/>
                    </a:p>
                  </a:txBody>
                  <a:tcPr>
                    <a:solidFill>
                      <a:srgbClr val="C00000"/>
                    </a:solidFill>
                  </a:tcPr>
                </a:tc>
                <a:tc>
                  <a:txBody>
                    <a:bodyPr/>
                    <a:lstStyle/>
                    <a:p>
                      <a:endParaRPr lang="en-US"/>
                    </a:p>
                  </a:txBody>
                  <a:tcPr/>
                </a:tc>
                <a:tc>
                  <a:txBody>
                    <a:bodyPr/>
                    <a:lstStyle/>
                    <a:p>
                      <a:endParaRPr lang="en-US"/>
                    </a:p>
                  </a:txBody>
                  <a:tcPr/>
                </a:tc>
                <a:extLst>
                  <a:ext uri="{0D108BD9-81ED-4DB2-BD59-A6C34878D82A}">
                    <a16:rowId xmlns:a16="http://schemas.microsoft.com/office/drawing/2014/main" val="3702734406"/>
                  </a:ext>
                </a:extLst>
              </a:tr>
              <a:tr h="1066780">
                <a:tc>
                  <a:txBody>
                    <a:bodyPr/>
                    <a:lstStyle/>
                    <a:p>
                      <a:r>
                        <a:rPr lang="en-IN" dirty="0"/>
                        <a:t>UI Development</a:t>
                      </a:r>
                    </a:p>
                  </a:txBody>
                  <a:tcPr/>
                </a:tc>
                <a:tc>
                  <a:txBody>
                    <a:bodyPr/>
                    <a:lstStyle/>
                    <a:p>
                      <a:endParaRPr lang="en-US"/>
                    </a:p>
                  </a:txBody>
                  <a:tcPr/>
                </a:tc>
                <a:tc>
                  <a:txBody>
                    <a:bodyPr/>
                    <a:lstStyle/>
                    <a:p>
                      <a:endParaRPr lang="en-US"/>
                    </a:p>
                  </a:txBody>
                  <a:tcPr/>
                </a:tc>
                <a:tc>
                  <a:txBody>
                    <a:bodyPr/>
                    <a:lstStyle/>
                    <a:p>
                      <a:endParaRPr lang="en-US" dirty="0"/>
                    </a:p>
                  </a:txBody>
                  <a:tcPr>
                    <a:solidFill>
                      <a:srgbClr val="C00000"/>
                    </a:solidFill>
                  </a:tcPr>
                </a:tc>
                <a:tc>
                  <a:txBody>
                    <a:bodyPr/>
                    <a:lstStyle/>
                    <a:p>
                      <a:endParaRPr lang="en-US"/>
                    </a:p>
                  </a:txBody>
                  <a:tcPr/>
                </a:tc>
                <a:extLst>
                  <a:ext uri="{0D108BD9-81ED-4DB2-BD59-A6C34878D82A}">
                    <a16:rowId xmlns:a16="http://schemas.microsoft.com/office/drawing/2014/main" val="3446663627"/>
                  </a:ext>
                </a:extLst>
              </a:tr>
              <a:tr h="863608">
                <a:tc>
                  <a:txBody>
                    <a:bodyPr/>
                    <a:lstStyle/>
                    <a:p>
                      <a:r>
                        <a:rPr lang="en-US" sz="1800" dirty="0">
                          <a:solidFill>
                            <a:schemeClr val="dk1"/>
                          </a:solidFill>
                          <a:effectLst/>
                          <a:latin typeface="+mn-lt"/>
                          <a:ea typeface="Times New Roman" panose="02020603050405020304" pitchFamily="18" charset="0"/>
                          <a:cs typeface="Times New Roman" panose="02020603050405020304" pitchFamily="18" charset="0"/>
                        </a:rPr>
                        <a:t>Integration &amp; Testing,</a:t>
                      </a:r>
                      <a:r>
                        <a:rPr lang="en-US" sz="1800" dirty="0">
                          <a:solidFill>
                            <a:schemeClr val="dk1"/>
                          </a:solidFill>
                          <a:effectLst/>
                          <a:latin typeface="+mn-lt"/>
                          <a:ea typeface="+mn-ea"/>
                          <a:cs typeface="+mn-cs"/>
                        </a:rPr>
                        <a:t> Deployment &amp;</a:t>
                      </a:r>
                      <a:endParaRPr lang="en-IN" sz="1800" dirty="0">
                        <a:solidFill>
                          <a:schemeClr val="dk1"/>
                        </a:solidFill>
                        <a:effectLst/>
                        <a:latin typeface="+mn-lt"/>
                        <a:ea typeface="+mn-ea"/>
                        <a:cs typeface="+mn-cs"/>
                      </a:endParaRPr>
                    </a:p>
                    <a:p>
                      <a:r>
                        <a:rPr lang="en-US" sz="1800" dirty="0">
                          <a:solidFill>
                            <a:schemeClr val="dk1"/>
                          </a:solidFill>
                          <a:effectLst/>
                          <a:latin typeface="+mn-lt"/>
                          <a:ea typeface="+mn-ea"/>
                          <a:cs typeface="+mn-cs"/>
                        </a:rPr>
                        <a:t>Feedback</a:t>
                      </a:r>
                      <a:endParaRPr lang="en-IN" sz="1800" dirty="0">
                        <a:solidFill>
                          <a:schemeClr val="dk1"/>
                        </a:solidFill>
                        <a:effectLst/>
                        <a:latin typeface="+mn-lt"/>
                        <a:ea typeface="Times New Roman" panose="02020603050405020304" pitchFamily="18" charset="0"/>
                        <a:cs typeface="Times New Roman" panose="02020603050405020304" pitchFamily="18" charset="0"/>
                      </a:endParaRPr>
                    </a:p>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p>
                      <a:endParaRPr lang="en-US" dirty="0"/>
                    </a:p>
                  </a:txBody>
                  <a:tcPr>
                    <a:solidFill>
                      <a:srgbClr val="C00000"/>
                    </a:solidFill>
                  </a:tcPr>
                </a:tc>
                <a:extLst>
                  <a:ext uri="{0D108BD9-81ED-4DB2-BD59-A6C34878D82A}">
                    <a16:rowId xmlns:a16="http://schemas.microsoft.com/office/drawing/2014/main" val="355686163"/>
                  </a:ext>
                </a:extLst>
              </a:tr>
            </a:tbl>
          </a:graphicData>
        </a:graphic>
      </p:graphicFrame>
    </p:spTree>
    <p:extLst>
      <p:ext uri="{BB962C8B-B14F-4D97-AF65-F5344CB8AC3E}">
        <p14:creationId xmlns:p14="http://schemas.microsoft.com/office/powerpoint/2010/main" val="880777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spc="-35" dirty="0"/>
              <a:t>Results</a:t>
            </a:r>
            <a:r>
              <a:rPr lang="en-US" spc="-140" dirty="0"/>
              <a:t> </a:t>
            </a:r>
            <a:r>
              <a:rPr lang="en-US" spc="-10" dirty="0"/>
              <a:t>Obtained</a:t>
            </a:r>
            <a:endParaRPr lang="en-US" dirty="0"/>
          </a:p>
        </p:txBody>
      </p:sp>
      <p:sp>
        <p:nvSpPr>
          <p:cNvPr id="3" name="Text Placeholder 2"/>
          <p:cNvSpPr>
            <a:spLocks noGrp="1"/>
          </p:cNvSpPr>
          <p:nvPr>
            <p:ph type="body" idx="1"/>
          </p:nvPr>
        </p:nvSpPr>
        <p:spPr>
          <a:xfrm>
            <a:off x="917575" y="1219200"/>
            <a:ext cx="10961370" cy="5932393"/>
          </a:xfrm>
        </p:spPr>
        <p:txBody>
          <a:bodyPr/>
          <a:lstStyle/>
          <a:p>
            <a:r>
              <a:rPr lang="en-US" b="1" dirty="0"/>
              <a:t>1. High Prediction Accuracy with Machine Learning</a:t>
            </a:r>
            <a:endParaRPr lang="en-US" dirty="0"/>
          </a:p>
          <a:p>
            <a:r>
              <a:rPr lang="en-US" dirty="0"/>
              <a:t>The application of Random Forest Regression in predicting fertilizer requirements has demonstrated remarkable accuracy. For instance, a study focusing on crop yield predictions in Rajasthan's 3A agroclimatic zone achieved an accuracy of 92.3% using this method. This high precision is due to the model's capability to analyze multiple factors, including soil quality, weather conditions, and crop types, enabling effective fertilizer management strategies.</a:t>
            </a:r>
          </a:p>
          <a:p>
            <a:endParaRPr lang="en-US" dirty="0"/>
          </a:p>
          <a:p>
            <a:r>
              <a:rPr lang="en-US" b="1" dirty="0"/>
              <a:t>2. Enhanced Fertilizer Efficiency and Crop Yields</a:t>
            </a:r>
            <a:endParaRPr lang="en-US" dirty="0"/>
          </a:p>
          <a:p>
            <a:r>
              <a:rPr lang="en-US" dirty="0"/>
              <a:t>Precision agriculture technologies dynamically adjust fertilizer recommendations based on real-time environmental data, leading to improved fertilizer efficiency and increased crop yields. The USDA Agricultural Research Service notes that such technologies can enhance environmental sustainability by reducing the over-application of fertilizers, seeds, and herbicides. </a:t>
            </a:r>
          </a:p>
          <a:p>
            <a:endParaRPr lang="en-US" dirty="0"/>
          </a:p>
          <a:p>
            <a:r>
              <a:rPr lang="en-US" b="1" dirty="0"/>
              <a:t>3. User-Friendly Web Interface</a:t>
            </a:r>
            <a:endParaRPr lang="en-US" dirty="0"/>
          </a:p>
          <a:p>
            <a:r>
              <a:rPr lang="en-US" dirty="0"/>
              <a:t>Developing intuitive web interfaces is crucial for the adoption of precision agriculture technologies, especially among farmers with limited technical expertise. The U.S. Government Accountability Office (GAO) highlights that the complexity of these technologies can pose adoption challenges, emphasizing the need for user-friendly designs to facilitate straightforward data entry and deliver clear, actionable recommendations.</a:t>
            </a:r>
          </a:p>
          <a:p>
            <a:pPr lvl="0" algn="just" rtl="0">
              <a:spcBef>
                <a:spcPts val="340"/>
              </a:spcBef>
              <a:buClr>
                <a:schemeClr val="dk1"/>
              </a:buClr>
              <a:buSzPts val="1700"/>
            </a:pPr>
            <a:endParaRPr lang="en-US" dirty="0"/>
          </a:p>
          <a:p>
            <a:pPr lvl="0" algn="just" rtl="0">
              <a:spcBef>
                <a:spcPts val="340"/>
              </a:spcBef>
              <a:buClr>
                <a:schemeClr val="dk1"/>
              </a:buClr>
              <a:buSzPts val="1700"/>
            </a:pPr>
            <a:endParaRPr lang="en-US" dirty="0"/>
          </a:p>
          <a:p>
            <a:pPr lvl="0" algn="just" rtl="0">
              <a:spcBef>
                <a:spcPts val="340"/>
              </a:spcBef>
              <a:buClr>
                <a:schemeClr val="dk1"/>
              </a:buClr>
              <a:buSzPts val="1700"/>
            </a:pPr>
            <a:endParaRPr lang="en-US" dirty="0"/>
          </a:p>
          <a:p>
            <a:endParaRPr lang="en-US" dirty="0"/>
          </a:p>
        </p:txBody>
      </p:sp>
    </p:spTree>
    <p:extLst>
      <p:ext uri="{BB962C8B-B14F-4D97-AF65-F5344CB8AC3E}">
        <p14:creationId xmlns:p14="http://schemas.microsoft.com/office/powerpoint/2010/main" val="2985147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spc="-35" dirty="0"/>
              <a:t>Results</a:t>
            </a:r>
            <a:r>
              <a:rPr lang="en-US" spc="-140" dirty="0"/>
              <a:t> </a:t>
            </a:r>
            <a:r>
              <a:rPr lang="en-US" spc="-10" dirty="0"/>
              <a:t>Obtained(Continued)</a:t>
            </a:r>
            <a:endParaRPr lang="en-US" dirty="0"/>
          </a:p>
        </p:txBody>
      </p:sp>
      <p:sp>
        <p:nvSpPr>
          <p:cNvPr id="3" name="Text Placeholder 2"/>
          <p:cNvSpPr>
            <a:spLocks noGrp="1"/>
          </p:cNvSpPr>
          <p:nvPr>
            <p:ph type="body" idx="1"/>
          </p:nvPr>
        </p:nvSpPr>
        <p:spPr>
          <a:xfrm>
            <a:off x="917575" y="952552"/>
            <a:ext cx="10961370" cy="5405028"/>
          </a:xfrm>
        </p:spPr>
        <p:txBody>
          <a:bodyPr/>
          <a:lstStyle/>
          <a:p>
            <a:r>
              <a:rPr lang="en-US" b="1" dirty="0"/>
              <a:t>4. Scalability and Accessibility via Cloud Platforms</a:t>
            </a:r>
            <a:endParaRPr lang="en-US" dirty="0"/>
          </a:p>
          <a:p>
            <a:r>
              <a:rPr lang="en-US" dirty="0"/>
              <a:t>Hosting agricultural systems on cloud platforms ensures scalability and accessibility, allowing for the seamless processing of large datasets and providing instant recommendations, even in remote areas with limited bandwidth. The Nature Conservancy underscores the importance of scalable solutions, noting that precision agriculture can reduce water and fertilizer use by 20-40%, thereby promoting sustainable practices. </a:t>
            </a:r>
          </a:p>
          <a:p>
            <a:endParaRPr lang="en-US" dirty="0"/>
          </a:p>
          <a:p>
            <a:r>
              <a:rPr lang="en-US" b="1" dirty="0"/>
              <a:t>5. Positive Environmental Impact</a:t>
            </a:r>
            <a:endParaRPr lang="en-US" dirty="0"/>
          </a:p>
          <a:p>
            <a:r>
              <a:rPr lang="en-US" dirty="0"/>
              <a:t>The adoption of precision agriculture systems contributes to environmental sustainability by minimizing fertilizer overuse, which in turn reduces runoff into water bodies and promotes soil health. The USDA Agricultural Research Service indicates that these technologies can potentially improve environmental sustainability by reducing the over-application of fertilizers, seeds, and herbicides. </a:t>
            </a:r>
          </a:p>
          <a:p>
            <a:endParaRPr lang="en-US" dirty="0"/>
          </a:p>
          <a:p>
            <a:r>
              <a:rPr lang="en-US" b="1" dirty="0"/>
              <a:t>6. Challenges and Opportunities</a:t>
            </a:r>
            <a:endParaRPr lang="en-US" dirty="0"/>
          </a:p>
          <a:p>
            <a:r>
              <a:rPr lang="en-US" dirty="0"/>
              <a:t>Despite the benefits, challenges such as high upfront acquisition costs, lack of uniform standards, and data sharing concerns can hinder the broader adoption of precision agriculture technologies. The GAO identifies these issues and suggests that addressing them presents opportunities for future improvements, including developing policies to mitigate these challenges and enhance farmer engagement. </a:t>
            </a:r>
          </a:p>
          <a:p>
            <a:endParaRPr lang="en-US" dirty="0"/>
          </a:p>
        </p:txBody>
      </p:sp>
    </p:spTree>
    <p:extLst>
      <p:ext uri="{BB962C8B-B14F-4D97-AF65-F5344CB8AC3E}">
        <p14:creationId xmlns:p14="http://schemas.microsoft.com/office/powerpoint/2010/main" val="1352794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dirty="0"/>
              <a:t>Conclusion</a:t>
            </a:r>
          </a:p>
        </p:txBody>
      </p:sp>
      <p:sp>
        <p:nvSpPr>
          <p:cNvPr id="3" name="Text Placeholder 2"/>
          <p:cNvSpPr>
            <a:spLocks noGrp="1"/>
          </p:cNvSpPr>
          <p:nvPr>
            <p:ph type="body" idx="1"/>
          </p:nvPr>
        </p:nvSpPr>
        <p:spPr>
          <a:xfrm>
            <a:off x="917575" y="1295400"/>
            <a:ext cx="10131425" cy="2865528"/>
          </a:xfrm>
        </p:spPr>
        <p:txBody>
          <a:bodyPr/>
          <a:lstStyle/>
          <a:p>
            <a:r>
              <a:rPr lang="en-US" dirty="0"/>
              <a:t>The </a:t>
            </a:r>
            <a:r>
              <a:rPr lang="en-US" b="1" dirty="0"/>
              <a:t>Precision Fertilizer Management</a:t>
            </a:r>
            <a:r>
              <a:rPr lang="en-US" dirty="0"/>
              <a:t> project embodies a significant step towards transforming agricultural practices through the use of technology. By harnessing the power of machine learning, this initiative provides farmers with tailored fertilizer recommendations, enabling them to make informed decisions that enhance crop yields while protecting the environment. The integration of real-time and historical data allows for a more responsive approach to nutrient management, ultimately leading to sustainable farming practices. As we strive to bridge the gap between advanced agricultural technology and the everyday needs of farmers, this project holds the potential to not only improve agricultural productivity but also foster a healthier ecosystem for future generations. Together, we can pave the way for a greener, more sustainable future in agriculture.</a:t>
            </a:r>
            <a:endParaRPr lang="en-GB" dirty="0"/>
          </a:p>
          <a:p>
            <a:pPr>
              <a:lnSpc>
                <a:spcPct val="150000"/>
              </a:lnSpc>
            </a:pPr>
            <a:endParaRPr lang="en-US" dirty="0"/>
          </a:p>
        </p:txBody>
      </p:sp>
    </p:spTree>
    <p:extLst>
      <p:ext uri="{BB962C8B-B14F-4D97-AF65-F5344CB8AC3E}">
        <p14:creationId xmlns:p14="http://schemas.microsoft.com/office/powerpoint/2010/main" val="2337081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dirty="0"/>
              <a:t>References</a:t>
            </a:r>
          </a:p>
        </p:txBody>
      </p:sp>
      <p:sp>
        <p:nvSpPr>
          <p:cNvPr id="3" name="Text Placeholder 2"/>
          <p:cNvSpPr>
            <a:spLocks noGrp="1"/>
          </p:cNvSpPr>
          <p:nvPr>
            <p:ph type="body" idx="1"/>
          </p:nvPr>
        </p:nvSpPr>
        <p:spPr>
          <a:xfrm>
            <a:off x="917575" y="983033"/>
            <a:ext cx="10817225" cy="4678204"/>
          </a:xfrm>
        </p:spPr>
        <p:txBody>
          <a:bodyPr/>
          <a:lstStyle/>
          <a:p>
            <a:pPr marL="495300" indent="-342900">
              <a:spcBef>
                <a:spcPts val="0"/>
              </a:spcBef>
              <a:buAutoNum type="arabicPeriod"/>
            </a:pPr>
            <a:r>
              <a:rPr lang="en-US" sz="1600" b="1" dirty="0" err="1">
                <a:latin typeface="Arial" panose="020B0604020202020204" pitchFamily="34" charset="0"/>
                <a:ea typeface="Cambria" panose="02040503050406030204" pitchFamily="18" charset="0"/>
                <a:cs typeface="Arial" panose="020B0604020202020204" pitchFamily="34" charset="0"/>
              </a:rPr>
              <a:t>Hampannavar</a:t>
            </a:r>
            <a:r>
              <a:rPr lang="en-US" sz="1600" b="1" dirty="0">
                <a:latin typeface="Arial" panose="020B0604020202020204" pitchFamily="34" charset="0"/>
                <a:ea typeface="Cambria" panose="02040503050406030204" pitchFamily="18" charset="0"/>
                <a:cs typeface="Arial" panose="020B0604020202020204" pitchFamily="34" charset="0"/>
              </a:rPr>
              <a:t>, K., </a:t>
            </a:r>
            <a:r>
              <a:rPr lang="en-US" sz="1600" b="1" dirty="0" err="1">
                <a:latin typeface="Arial" panose="020B0604020202020204" pitchFamily="34" charset="0"/>
                <a:ea typeface="Cambria" panose="02040503050406030204" pitchFamily="18" charset="0"/>
                <a:cs typeface="Arial" panose="020B0604020202020204" pitchFamily="34" charset="0"/>
              </a:rPr>
              <a:t>Bhajantri</a:t>
            </a:r>
            <a:r>
              <a:rPr lang="en-US" sz="1600" b="1" dirty="0">
                <a:latin typeface="Arial" panose="020B0604020202020204" pitchFamily="34" charset="0"/>
                <a:ea typeface="Cambria" panose="02040503050406030204" pitchFamily="18" charset="0"/>
                <a:cs typeface="Arial" panose="020B0604020202020204" pitchFamily="34" charset="0"/>
              </a:rPr>
              <a:t>, V., &amp; </a:t>
            </a:r>
            <a:r>
              <a:rPr lang="en-US" sz="1600" b="1" dirty="0" err="1">
                <a:latin typeface="Arial" panose="020B0604020202020204" pitchFamily="34" charset="0"/>
                <a:ea typeface="Cambria" panose="02040503050406030204" pitchFamily="18" charset="0"/>
                <a:cs typeface="Arial" panose="020B0604020202020204" pitchFamily="34" charset="0"/>
              </a:rPr>
              <a:t>Totad</a:t>
            </a:r>
            <a:r>
              <a:rPr lang="en-US" sz="1600" b="1" dirty="0">
                <a:latin typeface="Arial" panose="020B0604020202020204" pitchFamily="34" charset="0"/>
                <a:ea typeface="Cambria" panose="02040503050406030204" pitchFamily="18" charset="0"/>
                <a:cs typeface="Arial" panose="020B0604020202020204" pitchFamily="34" charset="0"/>
              </a:rPr>
              <a:t>, S. G. (2018)</a:t>
            </a:r>
          </a:p>
          <a:p>
            <a:pPr marL="152400">
              <a:spcBef>
                <a:spcPts val="0"/>
              </a:spcBef>
            </a:pPr>
            <a:r>
              <a:rPr lang="en-US" sz="1600" dirty="0">
                <a:latin typeface="Cambria" panose="02040503050406030204" pitchFamily="18" charset="0"/>
                <a:ea typeface="Cambria" panose="02040503050406030204" pitchFamily="18" charset="0"/>
              </a:rPr>
              <a:t> </a:t>
            </a:r>
            <a:r>
              <a:rPr lang="en-US" sz="1600" dirty="0">
                <a:latin typeface="Arial" panose="020B0604020202020204" pitchFamily="34" charset="0"/>
                <a:ea typeface="Cambria" panose="02040503050406030204" pitchFamily="18" charset="0"/>
                <a:cs typeface="Arial" panose="020B0604020202020204" pitchFamily="34" charset="0"/>
              </a:rPr>
              <a:t>Prediction of crop fertilizer consumption. International Conference on Computational and Business Intelligence (ICCUBEA). https://doi.org/10.1109/ICCUBEA.2018.8697827.</a:t>
            </a:r>
          </a:p>
          <a:p>
            <a:pPr marL="152400" indent="0">
              <a:spcBef>
                <a:spcPts val="0"/>
              </a:spcBef>
              <a:buNone/>
            </a:pPr>
            <a:endParaRPr lang="en-US" sz="1600" dirty="0">
              <a:latin typeface="Cambria" panose="02040503050406030204" pitchFamily="18" charset="0"/>
              <a:ea typeface="Cambria" panose="02040503050406030204" pitchFamily="18" charset="0"/>
            </a:endParaRPr>
          </a:p>
          <a:p>
            <a:pPr marL="152400" indent="0">
              <a:spcBef>
                <a:spcPts val="0"/>
              </a:spcBef>
              <a:buNone/>
            </a:pPr>
            <a:r>
              <a:rPr lang="en-US" sz="1600" b="1" dirty="0">
                <a:latin typeface="Arial" panose="020B0604020202020204" pitchFamily="34" charset="0"/>
                <a:ea typeface="Cambria" panose="02040503050406030204" pitchFamily="18" charset="0"/>
                <a:cs typeface="Arial" panose="020B0604020202020204" pitchFamily="34" charset="0"/>
              </a:rPr>
              <a:t>2. </a:t>
            </a:r>
            <a:r>
              <a:rPr lang="en-US" sz="1600" b="1" dirty="0" err="1">
                <a:latin typeface="Arial" panose="020B0604020202020204" pitchFamily="34" charset="0"/>
                <a:ea typeface="Cambria" panose="02040503050406030204" pitchFamily="18" charset="0"/>
                <a:cs typeface="Arial" panose="020B0604020202020204" pitchFamily="34" charset="0"/>
              </a:rPr>
              <a:t>Prabakaran</a:t>
            </a:r>
            <a:r>
              <a:rPr lang="en-US" sz="1600" b="1" dirty="0">
                <a:latin typeface="Arial" panose="020B0604020202020204" pitchFamily="34" charset="0"/>
                <a:ea typeface="Cambria" panose="02040503050406030204" pitchFamily="18" charset="0"/>
                <a:cs typeface="Arial" panose="020B0604020202020204" pitchFamily="34" charset="0"/>
              </a:rPr>
              <a:t>, G., </a:t>
            </a:r>
            <a:r>
              <a:rPr lang="en-US" sz="1600" b="1" dirty="0" err="1">
                <a:latin typeface="Arial" panose="020B0604020202020204" pitchFamily="34" charset="0"/>
                <a:ea typeface="Cambria" panose="02040503050406030204" pitchFamily="18" charset="0"/>
                <a:cs typeface="Arial" panose="020B0604020202020204" pitchFamily="34" charset="0"/>
              </a:rPr>
              <a:t>Vaithiyanathan</a:t>
            </a:r>
            <a:r>
              <a:rPr lang="en-US" sz="1600" b="1" dirty="0">
                <a:latin typeface="Arial" panose="020B0604020202020204" pitchFamily="34" charset="0"/>
                <a:ea typeface="Cambria" panose="02040503050406030204" pitchFamily="18" charset="0"/>
                <a:cs typeface="Arial" panose="020B0604020202020204" pitchFamily="34" charset="0"/>
              </a:rPr>
              <a:t>, D., &amp; Ganesan, M. (2018)</a:t>
            </a:r>
          </a:p>
          <a:p>
            <a:pPr marL="152400" indent="0">
              <a:spcBef>
                <a:spcPts val="0"/>
              </a:spcBef>
              <a:buNone/>
            </a:pPr>
            <a:r>
              <a:rPr lang="en-US" sz="1600" dirty="0">
                <a:latin typeface="Arial" panose="020B0604020202020204" pitchFamily="34" charset="0"/>
                <a:ea typeface="Cambria" panose="02040503050406030204" pitchFamily="18" charset="0"/>
                <a:cs typeface="Arial" panose="020B0604020202020204" pitchFamily="34" charset="0"/>
              </a:rPr>
              <a:t>Fuzzy decision support system for improving the crop productivity and efficient use of fertilizers. Computers and Electronics in Agriculture, 145, 205-211. https://doi.org/10.1016/j.compag.2018.01.011.</a:t>
            </a:r>
          </a:p>
          <a:p>
            <a:pPr marL="152400" indent="0">
              <a:spcBef>
                <a:spcPts val="0"/>
              </a:spcBef>
              <a:buNone/>
            </a:pPr>
            <a:endParaRPr lang="en-US" sz="1600" dirty="0">
              <a:latin typeface="Cambria" panose="02040503050406030204" pitchFamily="18" charset="0"/>
              <a:ea typeface="Cambria" panose="02040503050406030204" pitchFamily="18" charset="0"/>
            </a:endParaRPr>
          </a:p>
          <a:p>
            <a:pPr marL="152400" indent="0">
              <a:spcBef>
                <a:spcPts val="0"/>
              </a:spcBef>
              <a:buNone/>
            </a:pPr>
            <a:r>
              <a:rPr lang="en-US" sz="1600" b="1" dirty="0">
                <a:latin typeface="Arial" panose="020B0604020202020204" pitchFamily="34" charset="0"/>
                <a:ea typeface="Cambria" panose="02040503050406030204" pitchFamily="18" charset="0"/>
                <a:cs typeface="Arial" panose="020B0604020202020204" pitchFamily="34" charset="0"/>
              </a:rPr>
              <a:t>3. Yin, Y., Ying, H., Zheng, H., Zhang, Q., Xue, Y., &amp; Cul, Z. (2019)</a:t>
            </a:r>
          </a:p>
          <a:p>
            <a:pPr marL="152400" indent="0">
              <a:spcBef>
                <a:spcPts val="0"/>
              </a:spcBef>
              <a:buNone/>
            </a:pPr>
            <a:r>
              <a:rPr lang="en-US" sz="1600" dirty="0">
                <a:latin typeface="Arial" panose="020B0604020202020204" pitchFamily="34" charset="0"/>
                <a:ea typeface="Cambria" panose="02040503050406030204" pitchFamily="18" charset="0"/>
                <a:cs typeface="Arial" panose="020B0604020202020204" pitchFamily="34" charset="0"/>
              </a:rPr>
              <a:t>Estimation of NPK requirements for rice production in diverse Chinese environments under optimal fertilization rates. Agricultural and Forest Meteorology, 263, 146-158. https://doi.org/10.1016/j.agrformet.2018.08.003</a:t>
            </a:r>
          </a:p>
          <a:p>
            <a:pPr marL="152400" indent="0">
              <a:spcBef>
                <a:spcPts val="0"/>
              </a:spcBef>
              <a:buNone/>
            </a:pPr>
            <a:endParaRPr lang="en-US" sz="1600" dirty="0">
              <a:latin typeface="Cambria" panose="02040503050406030204" pitchFamily="18" charset="0"/>
              <a:ea typeface="Cambria" panose="02040503050406030204" pitchFamily="18" charset="0"/>
            </a:endParaRPr>
          </a:p>
          <a:p>
            <a:pPr marL="152400" indent="0">
              <a:spcBef>
                <a:spcPts val="0"/>
              </a:spcBef>
              <a:buNone/>
            </a:pPr>
            <a:r>
              <a:rPr lang="en-US" sz="1600" b="1" dirty="0">
                <a:latin typeface="Arial" panose="020B0604020202020204" pitchFamily="34" charset="0"/>
                <a:ea typeface="Cambria" panose="02040503050406030204" pitchFamily="18" charset="0"/>
                <a:cs typeface="Arial" panose="020B0604020202020204" pitchFamily="34" charset="0"/>
              </a:rPr>
              <a:t>4. Hess, L. J. T., Hinckley, E. L. S., Robertson, G. P., &amp; Matson, P. A. (2020)</a:t>
            </a:r>
          </a:p>
          <a:p>
            <a:pPr marL="152400" indent="0">
              <a:spcBef>
                <a:spcPts val="0"/>
              </a:spcBef>
              <a:buNone/>
            </a:pPr>
            <a:r>
              <a:rPr lang="en-US" sz="1600" dirty="0">
                <a:latin typeface="Arial" panose="020B0604020202020204" pitchFamily="34" charset="0"/>
                <a:ea typeface="Cambria" panose="02040503050406030204" pitchFamily="18" charset="0"/>
                <a:cs typeface="Arial" panose="020B0604020202020204" pitchFamily="34" charset="0"/>
              </a:rPr>
              <a:t>Rainfall intensification increases nitrate leaching from tilled but not no-till cropping systems in the US Midwest. Agriculture, Ecosystems &amp; Environment, 293, 106841. https://doi.org/10.1016/j.agee.2020.106841</a:t>
            </a:r>
          </a:p>
          <a:p>
            <a:pPr marL="152400" indent="0">
              <a:spcBef>
                <a:spcPts val="0"/>
              </a:spcBef>
              <a:buNone/>
            </a:pPr>
            <a:endParaRPr lang="en-US" sz="1600" dirty="0">
              <a:latin typeface="Cambria" panose="02040503050406030204" pitchFamily="18" charset="0"/>
              <a:ea typeface="Cambria" panose="02040503050406030204" pitchFamily="18" charset="0"/>
            </a:endParaRPr>
          </a:p>
          <a:p>
            <a:pPr marL="152400" indent="0">
              <a:spcBef>
                <a:spcPts val="0"/>
              </a:spcBef>
              <a:buNone/>
            </a:pPr>
            <a:r>
              <a:rPr lang="en-US" sz="1600" b="1" dirty="0">
                <a:latin typeface="Arial" panose="020B0604020202020204" pitchFamily="34" charset="0"/>
                <a:ea typeface="Cambria" panose="02040503050406030204" pitchFamily="18" charset="0"/>
                <a:cs typeface="Arial" panose="020B0604020202020204" pitchFamily="34" charset="0"/>
              </a:rPr>
              <a:t>5. Nishant, P. S., Venkat, P. S., </a:t>
            </a:r>
            <a:r>
              <a:rPr lang="en-US" sz="1600" b="1" dirty="0" err="1">
                <a:latin typeface="Arial" panose="020B0604020202020204" pitchFamily="34" charset="0"/>
                <a:ea typeface="Cambria" panose="02040503050406030204" pitchFamily="18" charset="0"/>
                <a:cs typeface="Arial" panose="020B0604020202020204" pitchFamily="34" charset="0"/>
              </a:rPr>
              <a:t>Bollu</a:t>
            </a:r>
            <a:r>
              <a:rPr lang="en-US" sz="1600" b="1" dirty="0">
                <a:latin typeface="Arial" panose="020B0604020202020204" pitchFamily="34" charset="0"/>
                <a:ea typeface="Cambria" panose="02040503050406030204" pitchFamily="18" charset="0"/>
                <a:cs typeface="Arial" panose="020B0604020202020204" pitchFamily="34" charset="0"/>
              </a:rPr>
              <a:t>, L., &amp; Jabber, B. A. (2020)</a:t>
            </a:r>
          </a:p>
          <a:p>
            <a:pPr marL="152400" indent="0">
              <a:spcBef>
                <a:spcPts val="0"/>
              </a:spcBef>
              <a:buNone/>
            </a:pPr>
            <a:r>
              <a:rPr lang="en-US" sz="1600" dirty="0">
                <a:latin typeface="Arial" panose="020B0604020202020204" pitchFamily="34" charset="0"/>
                <a:ea typeface="Cambria" panose="02040503050406030204" pitchFamily="18" charset="0"/>
                <a:cs typeface="Arial" panose="020B0604020202020204" pitchFamily="34" charset="0"/>
              </a:rPr>
              <a:t>Crop yield prediction based on Indian agriculture using machine learning. 2020 International Conference for Emerging Technology (INCET). https://doi.org/10.1109/INCET49848.2020.9154125</a:t>
            </a:r>
          </a:p>
        </p:txBody>
      </p:sp>
    </p:spTree>
    <p:extLst>
      <p:ext uri="{BB962C8B-B14F-4D97-AF65-F5344CB8AC3E}">
        <p14:creationId xmlns:p14="http://schemas.microsoft.com/office/powerpoint/2010/main" val="1293739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dirty="0"/>
              <a:t>References(</a:t>
            </a:r>
            <a:r>
              <a:rPr lang="en-US" dirty="0" err="1"/>
              <a:t>Contined</a:t>
            </a:r>
            <a:r>
              <a:rPr lang="en-US" dirty="0"/>
              <a:t>)</a:t>
            </a:r>
          </a:p>
        </p:txBody>
      </p:sp>
      <p:sp>
        <p:nvSpPr>
          <p:cNvPr id="3" name="Text Placeholder 2"/>
          <p:cNvSpPr>
            <a:spLocks noGrp="1"/>
          </p:cNvSpPr>
          <p:nvPr>
            <p:ph type="body" idx="1"/>
          </p:nvPr>
        </p:nvSpPr>
        <p:spPr>
          <a:xfrm>
            <a:off x="917575" y="952552"/>
            <a:ext cx="10961370" cy="5262979"/>
          </a:xfrm>
        </p:spPr>
        <p:txBody>
          <a:bodyPr/>
          <a:lstStyle/>
          <a:p>
            <a:pPr marL="152400" indent="0">
              <a:spcBef>
                <a:spcPts val="0"/>
              </a:spcBef>
              <a:buNone/>
            </a:pPr>
            <a:r>
              <a:rPr lang="en-US" sz="1800" b="1" dirty="0">
                <a:latin typeface="Arial" panose="020B0604020202020204" pitchFamily="34" charset="0"/>
                <a:ea typeface="Cambria" panose="02040503050406030204" pitchFamily="18" charset="0"/>
                <a:cs typeface="Arial" panose="020B0604020202020204" pitchFamily="34" charset="0"/>
              </a:rPr>
              <a:t>6. Yang, T., Siddique, K. H. M., &amp; Liu, K. (2020)</a:t>
            </a:r>
          </a:p>
          <a:p>
            <a:pPr marL="152400" indent="0">
              <a:spcBef>
                <a:spcPts val="0"/>
              </a:spcBef>
              <a:buNone/>
            </a:pPr>
            <a:r>
              <a:rPr lang="en-US" sz="1800" dirty="0">
                <a:latin typeface="Arial" panose="020B0604020202020204" pitchFamily="34" charset="0"/>
                <a:ea typeface="Cambria" panose="02040503050406030204" pitchFamily="18" charset="0"/>
                <a:cs typeface="Arial" panose="020B0604020202020204" pitchFamily="34" charset="0"/>
              </a:rPr>
              <a:t>Cropping systems in agriculture and their impact on soil health. Global Ecology and Conservation, 24, e01230. https://doi.org/10.1016/j.gecco.2020.e01230</a:t>
            </a:r>
          </a:p>
          <a:p>
            <a:pPr marL="152400" indent="0">
              <a:spcBef>
                <a:spcPts val="0"/>
              </a:spcBef>
              <a:buNone/>
            </a:pPr>
            <a:endParaRPr lang="en-US" sz="1800" dirty="0">
              <a:latin typeface="Cambria" panose="02040503050406030204" pitchFamily="18" charset="0"/>
              <a:ea typeface="Cambria" panose="02040503050406030204" pitchFamily="18" charset="0"/>
            </a:endParaRPr>
          </a:p>
          <a:p>
            <a:pPr marL="152400" indent="0">
              <a:spcBef>
                <a:spcPts val="0"/>
              </a:spcBef>
              <a:buNone/>
            </a:pPr>
            <a:r>
              <a:rPr lang="en-US" sz="1800" b="1" dirty="0">
                <a:latin typeface="Arial" panose="020B0604020202020204" pitchFamily="34" charset="0"/>
                <a:ea typeface="Cambria" panose="02040503050406030204" pitchFamily="18" charset="0"/>
                <a:cs typeface="Arial" panose="020B0604020202020204" pitchFamily="34" charset="0"/>
              </a:rPr>
              <a:t>7. </a:t>
            </a:r>
            <a:r>
              <a:rPr lang="en-US" sz="1800" b="1" dirty="0" err="1">
                <a:latin typeface="Arial" panose="020B0604020202020204" pitchFamily="34" charset="0"/>
                <a:ea typeface="Cambria" panose="02040503050406030204" pitchFamily="18" charset="0"/>
                <a:cs typeface="Arial" panose="020B0604020202020204" pitchFamily="34" charset="0"/>
              </a:rPr>
              <a:t>Agrahari</a:t>
            </a:r>
            <a:r>
              <a:rPr lang="en-US" sz="1800" b="1" dirty="0">
                <a:latin typeface="Arial" panose="020B0604020202020204" pitchFamily="34" charset="0"/>
                <a:ea typeface="Cambria" panose="02040503050406030204" pitchFamily="18" charset="0"/>
                <a:cs typeface="Arial" panose="020B0604020202020204" pitchFamily="34" charset="0"/>
              </a:rPr>
              <a:t>, R. K., Kobayashi, Y., Tanaka, T. S., Panda, S. K., &amp; Koyama, H. (2021)</a:t>
            </a:r>
          </a:p>
          <a:p>
            <a:pPr marL="152400" indent="0">
              <a:spcBef>
                <a:spcPts val="0"/>
              </a:spcBef>
              <a:buNone/>
            </a:pPr>
            <a:r>
              <a:rPr lang="en-US" sz="1800" dirty="0">
                <a:latin typeface="Arial" panose="020B0604020202020204" pitchFamily="34" charset="0"/>
                <a:ea typeface="Cambria" panose="02040503050406030204" pitchFamily="18" charset="0"/>
                <a:cs typeface="Arial" panose="020B0604020202020204" pitchFamily="34" charset="0"/>
              </a:rPr>
              <a:t> Smart fertilizer management. Taylor &amp; Francis.</a:t>
            </a:r>
          </a:p>
          <a:p>
            <a:pPr marL="152400" indent="0">
              <a:spcBef>
                <a:spcPts val="0"/>
              </a:spcBef>
              <a:buNone/>
            </a:pPr>
            <a:endParaRPr lang="en-US" sz="1800" dirty="0">
              <a:latin typeface="Cambria" panose="02040503050406030204" pitchFamily="18" charset="0"/>
              <a:ea typeface="Cambria" panose="02040503050406030204" pitchFamily="18" charset="0"/>
            </a:endParaRPr>
          </a:p>
          <a:p>
            <a:pPr marL="152400" indent="0">
              <a:spcBef>
                <a:spcPts val="0"/>
              </a:spcBef>
              <a:buNone/>
            </a:pPr>
            <a:r>
              <a:rPr lang="en-US" sz="1800" b="1" dirty="0">
                <a:latin typeface="Arial" panose="020B0604020202020204" pitchFamily="34" charset="0"/>
                <a:ea typeface="Cambria" panose="02040503050406030204" pitchFamily="18" charset="0"/>
                <a:cs typeface="Arial" panose="020B0604020202020204" pitchFamily="34" charset="0"/>
              </a:rPr>
              <a:t>8. </a:t>
            </a:r>
            <a:r>
              <a:rPr lang="en-US" sz="1800" b="1" dirty="0" err="1">
                <a:latin typeface="Arial" panose="020B0604020202020204" pitchFamily="34" charset="0"/>
                <a:ea typeface="Cambria" panose="02040503050406030204" pitchFamily="18" charset="0"/>
                <a:cs typeface="Arial" panose="020B0604020202020204" pitchFamily="34" charset="0"/>
              </a:rPr>
              <a:t>Ather</a:t>
            </a:r>
            <a:r>
              <a:rPr lang="en-US" sz="1800" b="1" dirty="0">
                <a:latin typeface="Arial" panose="020B0604020202020204" pitchFamily="34" charset="0"/>
                <a:ea typeface="Cambria" panose="02040503050406030204" pitchFamily="18" charset="0"/>
                <a:cs typeface="Arial" panose="020B0604020202020204" pitchFamily="34" charset="0"/>
              </a:rPr>
              <a:t>, D., Madan, S., Nayak, M., Tripathi, R., Singh, S., &amp; Jain, K. R. (2022)</a:t>
            </a:r>
          </a:p>
          <a:p>
            <a:pPr marL="152400" indent="0">
              <a:spcBef>
                <a:spcPts val="0"/>
              </a:spcBef>
              <a:buNone/>
            </a:pPr>
            <a:r>
              <a:rPr lang="en-US" sz="1800" dirty="0">
                <a:latin typeface="Arial" panose="020B0604020202020204" pitchFamily="34" charset="0"/>
                <a:ea typeface="Cambria" panose="02040503050406030204" pitchFamily="18" charset="0"/>
                <a:cs typeface="Arial" panose="020B0604020202020204" pitchFamily="34" charset="0"/>
              </a:rPr>
              <a:t>Selection of smart manure composition for smart farming using artificial intelligence technique. Wiley Online Library.</a:t>
            </a:r>
          </a:p>
          <a:p>
            <a:pPr marL="152400" indent="0">
              <a:spcBef>
                <a:spcPts val="0"/>
              </a:spcBef>
              <a:buNone/>
            </a:pPr>
            <a:endParaRPr lang="en-US" sz="1800" dirty="0">
              <a:latin typeface="Cambria" panose="02040503050406030204" pitchFamily="18" charset="0"/>
              <a:ea typeface="Cambria" panose="02040503050406030204" pitchFamily="18" charset="0"/>
            </a:endParaRPr>
          </a:p>
          <a:p>
            <a:pPr marL="152400" indent="0">
              <a:spcBef>
                <a:spcPts val="0"/>
              </a:spcBef>
              <a:buNone/>
            </a:pPr>
            <a:r>
              <a:rPr lang="en-US" sz="1800" b="1" dirty="0">
                <a:latin typeface="Arial" panose="020B0604020202020204" pitchFamily="34" charset="0"/>
                <a:ea typeface="Cambria" panose="02040503050406030204" pitchFamily="18" charset="0"/>
                <a:cs typeface="Arial" panose="020B0604020202020204" pitchFamily="34" charset="0"/>
              </a:rPr>
              <a:t>9. Swaminathan, B., Palani, S., </a:t>
            </a:r>
            <a:r>
              <a:rPr lang="en-US" sz="1800" b="1" dirty="0" err="1">
                <a:latin typeface="Arial" panose="020B0604020202020204" pitchFamily="34" charset="0"/>
                <a:ea typeface="Cambria" panose="02040503050406030204" pitchFamily="18" charset="0"/>
                <a:cs typeface="Arial" panose="020B0604020202020204" pitchFamily="34" charset="0"/>
              </a:rPr>
              <a:t>Subramaniyaswamy</a:t>
            </a:r>
            <a:r>
              <a:rPr lang="en-US" sz="1800" b="1" dirty="0">
                <a:latin typeface="Arial" panose="020B0604020202020204" pitchFamily="34" charset="0"/>
                <a:ea typeface="Cambria" panose="02040503050406030204" pitchFamily="18" charset="0"/>
                <a:cs typeface="Arial" panose="020B0604020202020204" pitchFamily="34" charset="0"/>
              </a:rPr>
              <a:t>, S., &amp; </a:t>
            </a:r>
            <a:r>
              <a:rPr lang="en-US" sz="1800" b="1" dirty="0" err="1">
                <a:latin typeface="Arial" panose="020B0604020202020204" pitchFamily="34" charset="0"/>
                <a:ea typeface="Cambria" panose="02040503050406030204" pitchFamily="18" charset="0"/>
                <a:cs typeface="Arial" panose="020B0604020202020204" pitchFamily="34" charset="0"/>
              </a:rPr>
              <a:t>Vairavasundaram</a:t>
            </a:r>
            <a:r>
              <a:rPr lang="en-US" sz="1800" b="1" dirty="0">
                <a:latin typeface="Arial" panose="020B0604020202020204" pitchFamily="34" charset="0"/>
                <a:ea typeface="Cambria" panose="02040503050406030204" pitchFamily="18" charset="0"/>
                <a:cs typeface="Arial" panose="020B0604020202020204" pitchFamily="34" charset="0"/>
              </a:rPr>
              <a:t>, S. (2023)</a:t>
            </a:r>
          </a:p>
          <a:p>
            <a:pPr marL="152400" indent="0">
              <a:spcBef>
                <a:spcPts val="0"/>
              </a:spcBef>
              <a:buNone/>
            </a:pPr>
            <a:r>
              <a:rPr lang="en-US" sz="1800" dirty="0">
                <a:latin typeface="Arial" panose="020B0604020202020204" pitchFamily="34" charset="0"/>
                <a:ea typeface="Cambria" panose="02040503050406030204" pitchFamily="18" charset="0"/>
                <a:cs typeface="Arial" panose="020B0604020202020204" pitchFamily="34" charset="0"/>
              </a:rPr>
              <a:t>Deep neural collaborative filtering model for fertilizer prediction. Elsevier. https://doi.org/10.1016/j.future.2022.01.027</a:t>
            </a:r>
          </a:p>
          <a:p>
            <a:pPr marL="152400" indent="0">
              <a:spcBef>
                <a:spcPts val="0"/>
              </a:spcBef>
              <a:buNone/>
            </a:pPr>
            <a:endParaRPr lang="en-US" sz="1800" dirty="0">
              <a:latin typeface="Cambria" panose="02040503050406030204" pitchFamily="18" charset="0"/>
              <a:ea typeface="Cambria" panose="02040503050406030204" pitchFamily="18" charset="0"/>
            </a:endParaRPr>
          </a:p>
          <a:p>
            <a:pPr marL="152400" indent="0">
              <a:spcBef>
                <a:spcPts val="0"/>
              </a:spcBef>
              <a:buNone/>
            </a:pPr>
            <a:r>
              <a:rPr lang="en-US" sz="1800" b="1" dirty="0">
                <a:latin typeface="Arial" panose="020B0604020202020204" pitchFamily="34" charset="0"/>
                <a:ea typeface="Cambria" panose="02040503050406030204" pitchFamily="18" charset="0"/>
                <a:cs typeface="Arial" panose="020B0604020202020204" pitchFamily="34" charset="0"/>
              </a:rPr>
              <a:t>10. Gao, Y., Dong, K., &amp; Yue, Y. (2024)</a:t>
            </a:r>
          </a:p>
          <a:p>
            <a:pPr marL="152400" indent="0">
              <a:spcBef>
                <a:spcPts val="0"/>
              </a:spcBef>
              <a:buNone/>
            </a:pPr>
            <a:r>
              <a:rPr lang="en-US" sz="1800" dirty="0">
                <a:latin typeface="Arial" panose="020B0604020202020204" pitchFamily="34" charset="0"/>
                <a:ea typeface="Cambria" panose="02040503050406030204" pitchFamily="18" charset="0"/>
                <a:cs typeface="Arial" panose="020B0604020202020204" pitchFamily="34" charset="0"/>
              </a:rPr>
              <a:t>Projecting global fertilizer consumption under shared socioeconomic pathway (SSP). Elsevier. https://doi.org/10.1016/j.agsy.2023.103613</a:t>
            </a:r>
          </a:p>
          <a:p>
            <a:endParaRPr lang="en-US" dirty="0"/>
          </a:p>
        </p:txBody>
      </p:sp>
    </p:spTree>
    <p:extLst>
      <p:ext uri="{BB962C8B-B14F-4D97-AF65-F5344CB8AC3E}">
        <p14:creationId xmlns:p14="http://schemas.microsoft.com/office/powerpoint/2010/main" val="17277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dirty="0"/>
              <a:t>Project work mapping with SDG</a:t>
            </a:r>
          </a:p>
        </p:txBody>
      </p:sp>
      <p:sp>
        <p:nvSpPr>
          <p:cNvPr id="3" name="Text Placeholder 2"/>
          <p:cNvSpPr>
            <a:spLocks noGrp="1"/>
          </p:cNvSpPr>
          <p:nvPr>
            <p:ph type="body" idx="1"/>
          </p:nvPr>
        </p:nvSpPr>
        <p:spPr>
          <a:xfrm>
            <a:off x="869950" y="1618361"/>
            <a:ext cx="5454650" cy="3323987"/>
          </a:xfrm>
        </p:spPr>
        <p:txBody>
          <a:bodyPr/>
          <a:lstStyle/>
          <a:p>
            <a:pPr algn="just" rtl="0">
              <a:buClr>
                <a:schemeClr val="dk1"/>
              </a:buClr>
              <a:buSzPts val="2000"/>
            </a:pPr>
            <a:r>
              <a:rPr lang="en-US" b="1" dirty="0">
                <a:solidFill>
                  <a:schemeClr val="dk1"/>
                </a:solidFill>
                <a:latin typeface="Arial"/>
                <a:ea typeface="Arial"/>
                <a:cs typeface="Arial"/>
                <a:sym typeface="Arial"/>
              </a:rPr>
              <a:t>SDG 2 </a:t>
            </a:r>
            <a:r>
              <a:rPr lang="en-US" sz="1800" spc="0" dirty="0">
                <a:effectLst/>
                <a:latin typeface="Times New Roman" panose="02020603050405020304" pitchFamily="18" charset="0"/>
                <a:ea typeface="Courier New" panose="02070309020205020404" pitchFamily="49" charset="0"/>
              </a:rPr>
              <a:t>(Zero</a:t>
            </a:r>
            <a:r>
              <a:rPr lang="en-US" sz="1800" spc="-20" dirty="0">
                <a:effectLst/>
                <a:latin typeface="Times New Roman" panose="02020603050405020304" pitchFamily="18" charset="0"/>
                <a:ea typeface="Courier New" panose="02070309020205020404" pitchFamily="49" charset="0"/>
              </a:rPr>
              <a:t> </a:t>
            </a:r>
            <a:r>
              <a:rPr lang="en-US" sz="1800" spc="0" dirty="0">
                <a:effectLst/>
                <a:latin typeface="Times New Roman" panose="02020603050405020304" pitchFamily="18" charset="0"/>
                <a:ea typeface="Courier New" panose="02070309020205020404" pitchFamily="49" charset="0"/>
              </a:rPr>
              <a:t>Hunger):</a:t>
            </a:r>
            <a:r>
              <a:rPr lang="en-US" sz="1800" spc="-20" dirty="0">
                <a:effectLst/>
                <a:latin typeface="Times New Roman" panose="02020603050405020304" pitchFamily="18" charset="0"/>
                <a:ea typeface="Courier New" panose="02070309020205020404" pitchFamily="49" charset="0"/>
              </a:rPr>
              <a:t> </a:t>
            </a:r>
            <a:r>
              <a:rPr lang="en-US" sz="1800" spc="0" dirty="0">
                <a:effectLst/>
                <a:latin typeface="Arial" panose="020B0604020202020204" pitchFamily="34" charset="0"/>
                <a:ea typeface="Courier New" panose="02070309020205020404" pitchFamily="49" charset="0"/>
                <a:cs typeface="Arial" panose="020B0604020202020204" pitchFamily="34" charset="0"/>
              </a:rPr>
              <a:t>By</a:t>
            </a:r>
            <a:r>
              <a:rPr lang="en-US" sz="1800" spc="-20" dirty="0">
                <a:effectLst/>
                <a:latin typeface="Arial" panose="020B0604020202020204" pitchFamily="34" charset="0"/>
                <a:ea typeface="Courier New" panose="02070309020205020404" pitchFamily="49" charset="0"/>
                <a:cs typeface="Arial" panose="020B0604020202020204" pitchFamily="34" charset="0"/>
              </a:rPr>
              <a:t> </a:t>
            </a:r>
            <a:r>
              <a:rPr lang="en-US" sz="1800" spc="0" dirty="0">
                <a:effectLst/>
                <a:latin typeface="Arial" panose="020B0604020202020204" pitchFamily="34" charset="0"/>
                <a:ea typeface="Courier New" panose="02070309020205020404" pitchFamily="49" charset="0"/>
                <a:cs typeface="Arial" panose="020B0604020202020204" pitchFamily="34" charset="0"/>
              </a:rPr>
              <a:t>improving</a:t>
            </a:r>
            <a:r>
              <a:rPr lang="en-US" sz="1800" spc="-20" dirty="0">
                <a:effectLst/>
                <a:latin typeface="Arial" panose="020B0604020202020204" pitchFamily="34" charset="0"/>
                <a:ea typeface="Courier New" panose="02070309020205020404" pitchFamily="49" charset="0"/>
                <a:cs typeface="Arial" panose="020B0604020202020204" pitchFamily="34" charset="0"/>
              </a:rPr>
              <a:t> </a:t>
            </a:r>
            <a:r>
              <a:rPr lang="en-US" sz="1800" spc="0" dirty="0">
                <a:effectLst/>
                <a:latin typeface="Arial" panose="020B0604020202020204" pitchFamily="34" charset="0"/>
                <a:ea typeface="Courier New" panose="02070309020205020404" pitchFamily="49" charset="0"/>
                <a:cs typeface="Arial" panose="020B0604020202020204" pitchFamily="34" charset="0"/>
              </a:rPr>
              <a:t>crop</a:t>
            </a:r>
            <a:r>
              <a:rPr lang="en-US" sz="1800" spc="-20" dirty="0">
                <a:effectLst/>
                <a:latin typeface="Arial" panose="020B0604020202020204" pitchFamily="34" charset="0"/>
                <a:ea typeface="Courier New" panose="02070309020205020404" pitchFamily="49" charset="0"/>
                <a:cs typeface="Arial" panose="020B0604020202020204" pitchFamily="34" charset="0"/>
              </a:rPr>
              <a:t> </a:t>
            </a:r>
            <a:r>
              <a:rPr lang="en-US" sz="1800" spc="0" dirty="0">
                <a:effectLst/>
                <a:latin typeface="Arial" panose="020B0604020202020204" pitchFamily="34" charset="0"/>
                <a:ea typeface="Courier New" panose="02070309020205020404" pitchFamily="49" charset="0"/>
                <a:cs typeface="Arial" panose="020B0604020202020204" pitchFamily="34" charset="0"/>
              </a:rPr>
              <a:t>yield</a:t>
            </a:r>
            <a:r>
              <a:rPr lang="en-US" sz="1800" spc="-20" dirty="0">
                <a:effectLst/>
                <a:latin typeface="Arial" panose="020B0604020202020204" pitchFamily="34" charset="0"/>
                <a:ea typeface="Courier New" panose="02070309020205020404" pitchFamily="49" charset="0"/>
                <a:cs typeface="Arial" panose="020B0604020202020204" pitchFamily="34" charset="0"/>
              </a:rPr>
              <a:t> </a:t>
            </a:r>
            <a:r>
              <a:rPr lang="en-US" sz="1800" spc="0" dirty="0">
                <a:effectLst/>
                <a:latin typeface="Arial" panose="020B0604020202020204" pitchFamily="34" charset="0"/>
                <a:ea typeface="Courier New" panose="02070309020205020404" pitchFamily="49" charset="0"/>
                <a:cs typeface="Arial" panose="020B0604020202020204" pitchFamily="34" charset="0"/>
              </a:rPr>
              <a:t>through</a:t>
            </a:r>
            <a:r>
              <a:rPr lang="en-US" sz="1800" spc="-20" dirty="0">
                <a:effectLst/>
                <a:latin typeface="Arial" panose="020B0604020202020204" pitchFamily="34" charset="0"/>
                <a:ea typeface="Courier New" panose="02070309020205020404" pitchFamily="49" charset="0"/>
                <a:cs typeface="Arial" panose="020B0604020202020204" pitchFamily="34" charset="0"/>
              </a:rPr>
              <a:t> </a:t>
            </a:r>
            <a:r>
              <a:rPr lang="en-US" sz="1800" spc="0" dirty="0">
                <a:effectLst/>
                <a:latin typeface="Arial" panose="020B0604020202020204" pitchFamily="34" charset="0"/>
                <a:ea typeface="Courier New" panose="02070309020205020404" pitchFamily="49" charset="0"/>
                <a:cs typeface="Arial" panose="020B0604020202020204" pitchFamily="34" charset="0"/>
              </a:rPr>
              <a:t>optimized</a:t>
            </a:r>
            <a:r>
              <a:rPr lang="en-US" sz="1800" spc="-15" dirty="0">
                <a:effectLst/>
                <a:latin typeface="Arial" panose="020B0604020202020204" pitchFamily="34" charset="0"/>
                <a:ea typeface="Courier New" panose="02070309020205020404" pitchFamily="49" charset="0"/>
                <a:cs typeface="Arial" panose="020B0604020202020204" pitchFamily="34" charset="0"/>
              </a:rPr>
              <a:t> </a:t>
            </a:r>
            <a:r>
              <a:rPr lang="en-US" sz="1800" spc="0" dirty="0">
                <a:effectLst/>
                <a:latin typeface="Arial" panose="020B0604020202020204" pitchFamily="34" charset="0"/>
                <a:ea typeface="Courier New" panose="02070309020205020404" pitchFamily="49" charset="0"/>
                <a:cs typeface="Arial" panose="020B0604020202020204" pitchFamily="34" charset="0"/>
              </a:rPr>
              <a:t>fertilizer</a:t>
            </a:r>
            <a:r>
              <a:rPr lang="en-US" sz="1800" spc="-20" dirty="0">
                <a:effectLst/>
                <a:latin typeface="Arial" panose="020B0604020202020204" pitchFamily="34" charset="0"/>
                <a:ea typeface="Courier New" panose="02070309020205020404" pitchFamily="49" charset="0"/>
                <a:cs typeface="Arial" panose="020B0604020202020204" pitchFamily="34" charset="0"/>
              </a:rPr>
              <a:t> </a:t>
            </a:r>
            <a:r>
              <a:rPr lang="en-US" sz="1800" spc="0" dirty="0">
                <a:effectLst/>
                <a:latin typeface="Arial" panose="020B0604020202020204" pitchFamily="34" charset="0"/>
                <a:ea typeface="Courier New" panose="02070309020205020404" pitchFamily="49" charset="0"/>
                <a:cs typeface="Arial" panose="020B0604020202020204" pitchFamily="34" charset="0"/>
              </a:rPr>
              <a:t>use,</a:t>
            </a:r>
            <a:r>
              <a:rPr lang="en-US" sz="1800" spc="-20" dirty="0">
                <a:effectLst/>
                <a:latin typeface="Arial" panose="020B0604020202020204" pitchFamily="34" charset="0"/>
                <a:ea typeface="Courier New" panose="02070309020205020404" pitchFamily="49" charset="0"/>
                <a:cs typeface="Arial" panose="020B0604020202020204" pitchFamily="34" charset="0"/>
              </a:rPr>
              <a:t> </a:t>
            </a:r>
            <a:r>
              <a:rPr lang="en-US" sz="1800" spc="0" dirty="0">
                <a:effectLst/>
                <a:latin typeface="Arial" panose="020B0604020202020204" pitchFamily="34" charset="0"/>
                <a:ea typeface="Courier New" panose="02070309020205020404" pitchFamily="49" charset="0"/>
                <a:cs typeface="Arial" panose="020B0604020202020204" pitchFamily="34" charset="0"/>
              </a:rPr>
              <a:t>the project helps ensure food security.</a:t>
            </a:r>
            <a:endParaRPr lang="en-IN" sz="1800" spc="0" dirty="0">
              <a:effectLst/>
              <a:latin typeface="Arial" panose="020B0604020202020204" pitchFamily="34" charset="0"/>
              <a:ea typeface="Courier New" panose="02070309020205020404" pitchFamily="49" charset="0"/>
              <a:cs typeface="Arial" panose="020B0604020202020204" pitchFamily="34" charset="0"/>
            </a:endParaRPr>
          </a:p>
          <a:p>
            <a:pPr lvl="0" algn="just" rtl="0">
              <a:buClr>
                <a:schemeClr val="dk1"/>
              </a:buClr>
              <a:buSzPts val="2000"/>
            </a:pPr>
            <a:endParaRPr lang="en-US" dirty="0"/>
          </a:p>
          <a:p>
            <a:pPr lvl="0" algn="just" rtl="0">
              <a:buClr>
                <a:schemeClr val="dk1"/>
              </a:buClr>
              <a:buSzPts val="2000"/>
            </a:pPr>
            <a:r>
              <a:rPr lang="en-US" b="1" dirty="0">
                <a:solidFill>
                  <a:schemeClr val="dk1"/>
                </a:solidFill>
                <a:latin typeface="Arial"/>
                <a:ea typeface="Arial"/>
                <a:cs typeface="Arial"/>
                <a:sym typeface="Arial"/>
              </a:rPr>
              <a:t>SDG 12 </a:t>
            </a:r>
            <a:r>
              <a:rPr lang="en-US" dirty="0">
                <a:effectLst/>
                <a:latin typeface="Arial" panose="020B0604020202020204" pitchFamily="34" charset="0"/>
                <a:ea typeface="Times New Roman" panose="02020603050405020304" pitchFamily="18" charset="0"/>
                <a:cs typeface="Arial" panose="020B0604020202020204" pitchFamily="34" charset="0"/>
              </a:rPr>
              <a:t>(Responsible</a:t>
            </a:r>
            <a:r>
              <a:rPr lang="en-US" spc="-10" dirty="0">
                <a:effectLst/>
                <a:latin typeface="Arial" panose="020B0604020202020204" pitchFamily="34" charset="0"/>
                <a:ea typeface="Times New Roman" panose="02020603050405020304" pitchFamily="18" charset="0"/>
                <a:cs typeface="Arial" panose="020B0604020202020204" pitchFamily="34" charset="0"/>
              </a:rPr>
              <a:t> </a:t>
            </a:r>
            <a:r>
              <a:rPr lang="en-US" dirty="0">
                <a:effectLst/>
                <a:latin typeface="Arial" panose="020B0604020202020204" pitchFamily="34" charset="0"/>
                <a:ea typeface="Times New Roman" panose="02020603050405020304" pitchFamily="18" charset="0"/>
                <a:cs typeface="Arial" panose="020B0604020202020204" pitchFamily="34" charset="0"/>
              </a:rPr>
              <a:t>Consumption</a:t>
            </a:r>
            <a:r>
              <a:rPr lang="en-US" spc="-5" dirty="0">
                <a:effectLst/>
                <a:latin typeface="Arial" panose="020B0604020202020204" pitchFamily="34" charset="0"/>
                <a:ea typeface="Times New Roman" panose="02020603050405020304" pitchFamily="18" charset="0"/>
                <a:cs typeface="Arial" panose="020B0604020202020204" pitchFamily="34" charset="0"/>
              </a:rPr>
              <a:t> </a:t>
            </a:r>
            <a:r>
              <a:rPr lang="en-US" dirty="0">
                <a:effectLst/>
                <a:latin typeface="Arial" panose="020B0604020202020204" pitchFamily="34" charset="0"/>
                <a:ea typeface="Times New Roman" panose="02020603050405020304" pitchFamily="18" charset="0"/>
                <a:cs typeface="Arial" panose="020B0604020202020204" pitchFamily="34" charset="0"/>
              </a:rPr>
              <a:t>and</a:t>
            </a:r>
            <a:r>
              <a:rPr lang="en-US" spc="-10" dirty="0">
                <a:effectLst/>
                <a:latin typeface="Arial" panose="020B0604020202020204" pitchFamily="34" charset="0"/>
                <a:ea typeface="Times New Roman" panose="02020603050405020304" pitchFamily="18" charset="0"/>
                <a:cs typeface="Arial" panose="020B0604020202020204" pitchFamily="34" charset="0"/>
              </a:rPr>
              <a:t> </a:t>
            </a:r>
            <a:r>
              <a:rPr lang="en-US" dirty="0">
                <a:effectLst/>
                <a:latin typeface="Arial" panose="020B0604020202020204" pitchFamily="34" charset="0"/>
                <a:ea typeface="Times New Roman" panose="02020603050405020304" pitchFamily="18" charset="0"/>
                <a:cs typeface="Arial" panose="020B0604020202020204" pitchFamily="34" charset="0"/>
              </a:rPr>
              <a:t>Production):</a:t>
            </a:r>
            <a:r>
              <a:rPr lang="en-US" spc="-10" dirty="0">
                <a:effectLst/>
                <a:latin typeface="Arial" panose="020B0604020202020204" pitchFamily="34" charset="0"/>
                <a:ea typeface="Times New Roman" panose="02020603050405020304" pitchFamily="18" charset="0"/>
                <a:cs typeface="Arial" panose="020B0604020202020204" pitchFamily="34" charset="0"/>
              </a:rPr>
              <a:t> </a:t>
            </a:r>
            <a:r>
              <a:rPr lang="en-US" dirty="0">
                <a:effectLst/>
                <a:latin typeface="Arial" panose="020B0604020202020204" pitchFamily="34" charset="0"/>
                <a:ea typeface="Times New Roman" panose="02020603050405020304" pitchFamily="18" charset="0"/>
                <a:cs typeface="Arial" panose="020B0604020202020204" pitchFamily="34" charset="0"/>
              </a:rPr>
              <a:t>The</a:t>
            </a:r>
            <a:r>
              <a:rPr lang="en-US" spc="-30" dirty="0">
                <a:effectLst/>
                <a:latin typeface="Arial" panose="020B0604020202020204" pitchFamily="34" charset="0"/>
                <a:ea typeface="Times New Roman" panose="02020603050405020304" pitchFamily="18" charset="0"/>
                <a:cs typeface="Arial" panose="020B0604020202020204" pitchFamily="34" charset="0"/>
              </a:rPr>
              <a:t> </a:t>
            </a:r>
            <a:r>
              <a:rPr lang="en-US" dirty="0">
                <a:effectLst/>
                <a:latin typeface="Arial" panose="020B0604020202020204" pitchFamily="34" charset="0"/>
                <a:ea typeface="Times New Roman" panose="02020603050405020304" pitchFamily="18" charset="0"/>
                <a:cs typeface="Arial" panose="020B0604020202020204" pitchFamily="34" charset="0"/>
              </a:rPr>
              <a:t>project</a:t>
            </a:r>
            <a:r>
              <a:rPr lang="en-US" spc="-5" dirty="0">
                <a:effectLst/>
                <a:latin typeface="Arial" panose="020B0604020202020204" pitchFamily="34" charset="0"/>
                <a:ea typeface="Times New Roman" panose="02020603050405020304" pitchFamily="18" charset="0"/>
                <a:cs typeface="Arial" panose="020B0604020202020204" pitchFamily="34" charset="0"/>
              </a:rPr>
              <a:t> </a:t>
            </a:r>
            <a:r>
              <a:rPr lang="en-US" dirty="0">
                <a:effectLst/>
                <a:latin typeface="Arial" panose="020B0604020202020204" pitchFamily="34" charset="0"/>
                <a:ea typeface="Times New Roman" panose="02020603050405020304" pitchFamily="18" charset="0"/>
                <a:cs typeface="Arial" panose="020B0604020202020204" pitchFamily="34" charset="0"/>
              </a:rPr>
              <a:t>promotes efficient use of resources, reducing the environmental footprint of fertilizers and promoting sustainable agricultural practices</a:t>
            </a:r>
            <a:r>
              <a:rPr lang="en-US" dirty="0">
                <a:solidFill>
                  <a:schemeClr val="dk1"/>
                </a:solidFill>
                <a:latin typeface="Arial" panose="020B0604020202020204" pitchFamily="34" charset="0"/>
                <a:ea typeface="Arial"/>
                <a:cs typeface="Arial" panose="020B0604020202020204" pitchFamily="34" charset="0"/>
                <a:sym typeface="Arial"/>
              </a:rPr>
              <a:t>.</a:t>
            </a:r>
          </a:p>
          <a:p>
            <a:pPr lvl="0" algn="just" rtl="0">
              <a:buClr>
                <a:schemeClr val="dk1"/>
              </a:buClr>
              <a:buSzPts val="2000"/>
            </a:pPr>
            <a:endParaRPr lang="en-US" dirty="0">
              <a:latin typeface="Arial" panose="020B0604020202020204" pitchFamily="34" charset="0"/>
              <a:cs typeface="Arial" panose="020B0604020202020204" pitchFamily="34" charset="0"/>
            </a:endParaRPr>
          </a:p>
          <a:p>
            <a:pPr lvl="0" algn="just" rtl="0">
              <a:buClr>
                <a:schemeClr val="dk1"/>
              </a:buClr>
              <a:buSzPts val="2000"/>
            </a:pPr>
            <a:r>
              <a:rPr lang="en-US" b="1" dirty="0">
                <a:solidFill>
                  <a:schemeClr val="dk1"/>
                </a:solidFill>
                <a:latin typeface="Arial"/>
                <a:ea typeface="Arial"/>
                <a:cs typeface="Arial"/>
                <a:sym typeface="Arial"/>
              </a:rPr>
              <a:t>SDG 13 </a:t>
            </a:r>
            <a:r>
              <a:rPr lang="en-US" sz="1800" dirty="0">
                <a:effectLst/>
                <a:latin typeface="Arial" panose="020B0604020202020204" pitchFamily="34" charset="0"/>
                <a:ea typeface="Times New Roman" panose="02020603050405020304" pitchFamily="18" charset="0"/>
                <a:cs typeface="Arial" panose="020B0604020202020204" pitchFamily="34" charset="0"/>
              </a:rPr>
              <a:t>(Climate Action): By minimizing fertilizer runoff and optimizing use, the project contributes to reducing agriculture’s impact on climate change.</a:t>
            </a:r>
            <a:endParaRPr lang="en-US" dirty="0">
              <a:latin typeface="Arial" panose="020B0604020202020204" pitchFamily="34" charset="0"/>
              <a:cs typeface="Arial" panose="020B0604020202020204" pitchFamily="34" charset="0"/>
            </a:endParaRPr>
          </a:p>
        </p:txBody>
      </p:sp>
      <p:pic>
        <p:nvPicPr>
          <p:cNvPr id="4" name="Google Shape;208;p19"/>
          <p:cNvPicPr preferRelativeResize="0">
            <a:picLocks noGrp="1"/>
          </p:cNvPicPr>
          <p:nvPr>
            <p:ph type="body" idx="2"/>
          </p:nvPr>
        </p:nvPicPr>
        <p:blipFill rotWithShape="1">
          <a:blip r:embed="rId2">
            <a:alphaModFix/>
          </a:blip>
          <a:srcRect t="9669" b="30009"/>
          <a:stretch/>
        </p:blipFill>
        <p:spPr>
          <a:xfrm>
            <a:off x="6705600" y="1371600"/>
            <a:ext cx="5486400" cy="4038600"/>
          </a:xfrm>
          <a:prstGeom prst="rect">
            <a:avLst/>
          </a:prstGeom>
          <a:noFill/>
          <a:ln>
            <a:noFill/>
          </a:ln>
        </p:spPr>
      </p:pic>
    </p:spTree>
    <p:extLst>
      <p:ext uri="{BB962C8B-B14F-4D97-AF65-F5344CB8AC3E}">
        <p14:creationId xmlns:p14="http://schemas.microsoft.com/office/powerpoint/2010/main" val="3987993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dirty="0"/>
              <a:t>Publication Details</a:t>
            </a:r>
          </a:p>
        </p:txBody>
      </p:sp>
      <p:sp>
        <p:nvSpPr>
          <p:cNvPr id="3" name="Text Placeholder 2"/>
          <p:cNvSpPr>
            <a:spLocks noGrp="1"/>
          </p:cNvSpPr>
          <p:nvPr>
            <p:ph type="body" idx="1"/>
          </p:nvPr>
        </p:nvSpPr>
        <p:spPr>
          <a:xfrm>
            <a:off x="869950" y="1618361"/>
            <a:ext cx="10961370" cy="2034531"/>
          </a:xfrm>
        </p:spPr>
        <p:txBody>
          <a:bodyPr/>
          <a:lstStyle/>
          <a:p>
            <a:pPr>
              <a:lnSpc>
                <a:spcPct val="150000"/>
              </a:lnSpc>
            </a:pPr>
            <a:r>
              <a:rPr lang="en-US" dirty="0"/>
              <a:t>Title: Precision Fertilizer Management</a:t>
            </a:r>
          </a:p>
          <a:p>
            <a:pPr>
              <a:lnSpc>
                <a:spcPct val="150000"/>
              </a:lnSpc>
            </a:pPr>
            <a:r>
              <a:rPr lang="en-US" dirty="0"/>
              <a:t>Authors: P Sai Teja, Vishnu Priya S, Vaishnavi A L, Sujan T</a:t>
            </a:r>
          </a:p>
          <a:p>
            <a:pPr>
              <a:lnSpc>
                <a:spcPct val="150000"/>
              </a:lnSpc>
            </a:pPr>
            <a:r>
              <a:rPr lang="en-US" dirty="0"/>
              <a:t>Sr. No: IJRPR 123849-1</a:t>
            </a:r>
          </a:p>
          <a:p>
            <a:pPr>
              <a:lnSpc>
                <a:spcPct val="150000"/>
              </a:lnSpc>
            </a:pPr>
            <a:r>
              <a:rPr lang="en-US" dirty="0"/>
              <a:t>Published At: International Journal of Research Publications and Reviews</a:t>
            </a:r>
          </a:p>
          <a:p>
            <a:pPr>
              <a:lnSpc>
                <a:spcPct val="150000"/>
              </a:lnSpc>
            </a:pPr>
            <a:r>
              <a:rPr lang="en-US" dirty="0"/>
              <a:t>Date of Publications: 15-01-2025</a:t>
            </a:r>
          </a:p>
        </p:txBody>
      </p:sp>
    </p:spTree>
    <p:extLst>
      <p:ext uri="{BB962C8B-B14F-4D97-AF65-F5344CB8AC3E}">
        <p14:creationId xmlns:p14="http://schemas.microsoft.com/office/powerpoint/2010/main" val="3077282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9753600" cy="677108"/>
          </a:xfrm>
        </p:spPr>
        <p:txBody>
          <a:bodyPr/>
          <a:lstStyle/>
          <a:p>
            <a:r>
              <a:rPr lang="en-US" dirty="0"/>
              <a:t>Achievements - </a:t>
            </a:r>
            <a:r>
              <a:rPr lang="en-US" sz="4000" dirty="0"/>
              <a:t>(Published research paper)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l="1" t="2333" r="554" b="1042"/>
          <a:stretch/>
        </p:blipFill>
        <p:spPr>
          <a:xfrm>
            <a:off x="609600" y="1045396"/>
            <a:ext cx="11192410" cy="48220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04735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rcRect t="1155" r="807" b="688"/>
          <a:stretch/>
        </p:blipFill>
        <p:spPr>
          <a:xfrm>
            <a:off x="457200" y="76200"/>
            <a:ext cx="11277600" cy="5791200"/>
          </a:xfrm>
          <a:prstGeom prst="rect">
            <a:avLst/>
          </a:prstGeom>
        </p:spPr>
      </p:pic>
    </p:spTree>
    <p:extLst>
      <p:ext uri="{BB962C8B-B14F-4D97-AF65-F5344CB8AC3E}">
        <p14:creationId xmlns:p14="http://schemas.microsoft.com/office/powerpoint/2010/main" val="392952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dirty="0"/>
              <a:t>Introduction</a:t>
            </a:r>
          </a:p>
        </p:txBody>
      </p:sp>
      <p:sp>
        <p:nvSpPr>
          <p:cNvPr id="3" name="Text Placeholder 2"/>
          <p:cNvSpPr>
            <a:spLocks noGrp="1"/>
          </p:cNvSpPr>
          <p:nvPr>
            <p:ph type="body" idx="1"/>
          </p:nvPr>
        </p:nvSpPr>
        <p:spPr>
          <a:xfrm>
            <a:off x="896793" y="1219200"/>
            <a:ext cx="10457007" cy="3046988"/>
          </a:xfrm>
        </p:spPr>
        <p:txBody>
          <a:bodyPr/>
          <a:lstStyle/>
          <a:p>
            <a:r>
              <a:rPr lang="en-GB" sz="1800" dirty="0">
                <a:ea typeface="+mn-lt"/>
                <a:cs typeface="+mn-lt"/>
              </a:rPr>
              <a:t>Optimizing fertilizer use is crucial in modern farming to increase crop yields and minimize environmental harm. The " </a:t>
            </a:r>
            <a:r>
              <a:rPr lang="en-GB" sz="1800" dirty="0" err="1">
                <a:ea typeface="+mn-lt"/>
                <a:cs typeface="+mn-lt"/>
              </a:rPr>
              <a:t>Fertify</a:t>
            </a:r>
            <a:r>
              <a:rPr lang="en-GB" sz="1800" dirty="0">
                <a:ea typeface="+mn-lt"/>
                <a:cs typeface="+mn-lt"/>
              </a:rPr>
              <a:t> : Fertilizer Prediction" project uses Random Forest Regression to </a:t>
            </a:r>
            <a:r>
              <a:rPr lang="en-GB" sz="1800" dirty="0" err="1">
                <a:ea typeface="+mn-lt"/>
                <a:cs typeface="+mn-lt"/>
              </a:rPr>
              <a:t>analyze</a:t>
            </a:r>
            <a:r>
              <a:rPr lang="en-GB" sz="1800" dirty="0">
                <a:ea typeface="+mn-lt"/>
                <a:cs typeface="+mn-lt"/>
              </a:rPr>
              <a:t> past crop fertility and rainfall data. By considering factors like soil type and climate, </a:t>
            </a:r>
            <a:r>
              <a:rPr lang="en-GB" sz="1800" dirty="0" err="1">
                <a:ea typeface="+mn-lt"/>
                <a:cs typeface="+mn-lt"/>
              </a:rPr>
              <a:t>Fertify</a:t>
            </a:r>
            <a:r>
              <a:rPr lang="en-GB" sz="1800" dirty="0">
                <a:ea typeface="+mn-lt"/>
                <a:cs typeface="+mn-lt"/>
              </a:rPr>
              <a:t> offers tailored advice to reduce fertilizer waste and improve precision farming, aiming to change nutrient management in sustainable agriculture.</a:t>
            </a:r>
            <a:endParaRPr lang="en-GB" sz="1800" dirty="0"/>
          </a:p>
          <a:p>
            <a:endParaRPr lang="en-GB" sz="1800" dirty="0"/>
          </a:p>
          <a:p>
            <a:r>
              <a:rPr lang="en-GB" sz="1800" dirty="0">
                <a:ea typeface="+mn-lt"/>
                <a:cs typeface="+mn-lt"/>
              </a:rPr>
              <a:t>The program provides precise recommendations to make fertilizer use more efficient and reduce environmental impact. It suggests the optimal types, amounts, and timing of fertilizers to promote healthy plant growth. By leveraging modern methods like machine learning, the program helps farmers optimize production, reduce costs, and minimize environmental damage. Tailored recommendations based on a deep understanding of the local environment and crop management support sustainable and profitable farming practices while protecting natural resources.</a:t>
            </a:r>
            <a:endParaRPr lang="en-GB" sz="1800" dirty="0"/>
          </a:p>
        </p:txBody>
      </p:sp>
    </p:spTree>
    <p:extLst>
      <p:ext uri="{BB962C8B-B14F-4D97-AF65-F5344CB8AC3E}">
        <p14:creationId xmlns:p14="http://schemas.microsoft.com/office/powerpoint/2010/main" val="3566493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rcRect t="498" r="768" b="1610"/>
          <a:stretch/>
        </p:blipFill>
        <p:spPr>
          <a:xfrm>
            <a:off x="609600" y="152400"/>
            <a:ext cx="10744200" cy="5715000"/>
          </a:xfrm>
          <a:prstGeom prst="rect">
            <a:avLst/>
          </a:prstGeom>
        </p:spPr>
      </p:pic>
    </p:spTree>
    <p:extLst>
      <p:ext uri="{BB962C8B-B14F-4D97-AF65-F5344CB8AC3E}">
        <p14:creationId xmlns:p14="http://schemas.microsoft.com/office/powerpoint/2010/main" val="2433051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rcRect l="382" t="-6194" r="382" b="-2821"/>
          <a:stretch/>
        </p:blipFill>
        <p:spPr>
          <a:xfrm>
            <a:off x="1143000" y="-228600"/>
            <a:ext cx="10668000" cy="6248400"/>
          </a:xfrm>
          <a:prstGeom prst="rect">
            <a:avLst/>
          </a:prstGeom>
        </p:spPr>
      </p:pic>
    </p:spTree>
    <p:extLst>
      <p:ext uri="{BB962C8B-B14F-4D97-AF65-F5344CB8AC3E}">
        <p14:creationId xmlns:p14="http://schemas.microsoft.com/office/powerpoint/2010/main" val="4074048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36234" y="1883029"/>
            <a:ext cx="5104130" cy="1490980"/>
          </a:xfrm>
          <a:prstGeom prst="rect">
            <a:avLst/>
          </a:prstGeom>
        </p:spPr>
        <p:txBody>
          <a:bodyPr vert="horz" wrap="square" lIns="0" tIns="14605" rIns="0" bIns="0" rtlCol="0">
            <a:spAutoFit/>
          </a:bodyPr>
          <a:lstStyle/>
          <a:p>
            <a:pPr marL="12700">
              <a:lnSpc>
                <a:spcPct val="100000"/>
              </a:lnSpc>
              <a:spcBef>
                <a:spcPts val="115"/>
              </a:spcBef>
            </a:pPr>
            <a:r>
              <a:rPr sz="9600" b="0" dirty="0">
                <a:latin typeface="Calibri"/>
                <a:cs typeface="Calibri"/>
              </a:rPr>
              <a:t>Thank</a:t>
            </a:r>
            <a:r>
              <a:rPr sz="9600" b="0" spc="-10" dirty="0">
                <a:latin typeface="Calibri"/>
                <a:cs typeface="Calibri"/>
              </a:rPr>
              <a:t> </a:t>
            </a:r>
            <a:r>
              <a:rPr sz="9600" b="0" spc="-810" dirty="0">
                <a:latin typeface="Calibri"/>
                <a:cs typeface="Calibri"/>
              </a:rPr>
              <a:t>Y</a:t>
            </a:r>
            <a:r>
              <a:rPr sz="9600" b="0" dirty="0">
                <a:latin typeface="Calibri"/>
                <a:cs typeface="Calibri"/>
              </a:rPr>
              <a:t>o</a:t>
            </a:r>
            <a:r>
              <a:rPr sz="9600" b="0" spc="-25" dirty="0">
                <a:latin typeface="Calibri"/>
                <a:cs typeface="Calibri"/>
              </a:rPr>
              <a:t>u</a:t>
            </a:r>
            <a:endParaRPr sz="9600">
              <a:latin typeface="Calibri"/>
              <a:cs typeface="Calibri"/>
            </a:endParaRPr>
          </a:p>
        </p:txBody>
      </p:sp>
      <p:pic>
        <p:nvPicPr>
          <p:cNvPr id="3" name="object 3"/>
          <p:cNvPicPr/>
          <p:nvPr/>
        </p:nvPicPr>
        <p:blipFill>
          <a:blip r:embed="rId2" cstate="print"/>
          <a:stretch>
            <a:fillRect/>
          </a:stretch>
        </p:blipFill>
        <p:spPr>
          <a:xfrm>
            <a:off x="695325" y="1028700"/>
            <a:ext cx="4459833" cy="38576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spc="-50" dirty="0"/>
              <a:t>Literature</a:t>
            </a:r>
            <a:r>
              <a:rPr lang="en-US" spc="-165" dirty="0"/>
              <a:t> </a:t>
            </a:r>
            <a:r>
              <a:rPr lang="en-US" spc="-30" dirty="0"/>
              <a:t>Review</a:t>
            </a:r>
            <a:endParaRPr lang="en-US" dirty="0"/>
          </a:p>
        </p:txBody>
      </p:sp>
      <p:sp>
        <p:nvSpPr>
          <p:cNvPr id="3" name="Text Placeholder 2"/>
          <p:cNvSpPr>
            <a:spLocks noGrp="1"/>
          </p:cNvSpPr>
          <p:nvPr>
            <p:ph type="body" idx="1"/>
          </p:nvPr>
        </p:nvSpPr>
        <p:spPr>
          <a:xfrm>
            <a:off x="762000" y="1143000"/>
            <a:ext cx="10961370" cy="4678204"/>
          </a:xfrm>
        </p:spPr>
        <p:txBody>
          <a:bodyPr/>
          <a:lstStyle/>
          <a:p>
            <a:pPr lvl="0" algn="l">
              <a:lnSpc>
                <a:spcPct val="100000"/>
              </a:lnSpc>
              <a:spcBef>
                <a:spcPts val="0"/>
              </a:spcBef>
              <a:spcAft>
                <a:spcPts val="0"/>
              </a:spcAft>
              <a:buNone/>
            </a:pPr>
            <a:r>
              <a:rPr lang="en-US" sz="1600" b="1" dirty="0">
                <a:solidFill>
                  <a:schemeClr val="dk1"/>
                </a:solidFill>
                <a:latin typeface="Arial"/>
                <a:ea typeface="Arial"/>
                <a:cs typeface="Arial"/>
                <a:sym typeface="Arial"/>
              </a:rPr>
              <a:t>1. </a:t>
            </a:r>
            <a:r>
              <a:rPr lang="en-GB" sz="1600" b="1" i="0" u="none" strike="noStrike" noProof="0" dirty="0" err="1">
                <a:latin typeface="Arial" panose="020B0604020202020204" pitchFamily="34" charset="0"/>
                <a:cs typeface="Arial" panose="020B0604020202020204" pitchFamily="34" charset="0"/>
              </a:rPr>
              <a:t>Krutika</a:t>
            </a:r>
            <a:r>
              <a:rPr lang="en-GB" sz="1600" b="1" i="0" u="none" strike="noStrike" noProof="0" dirty="0">
                <a:latin typeface="Arial" panose="020B0604020202020204" pitchFamily="34" charset="0"/>
                <a:cs typeface="Arial" panose="020B0604020202020204" pitchFamily="34" charset="0"/>
              </a:rPr>
              <a:t> </a:t>
            </a:r>
            <a:r>
              <a:rPr lang="en-GB" sz="1600" b="1" i="0" u="none" strike="noStrike" noProof="0" dirty="0" err="1">
                <a:latin typeface="Arial" panose="020B0604020202020204" pitchFamily="34" charset="0"/>
                <a:cs typeface="Arial" panose="020B0604020202020204" pitchFamily="34" charset="0"/>
              </a:rPr>
              <a:t>Hampannavar</a:t>
            </a:r>
            <a:r>
              <a:rPr lang="en-GB" sz="1600" b="1" i="0" u="none" strike="noStrike" noProof="0" dirty="0">
                <a:latin typeface="Arial" panose="020B0604020202020204" pitchFamily="34" charset="0"/>
                <a:cs typeface="Arial" panose="020B0604020202020204" pitchFamily="34" charset="0"/>
              </a:rPr>
              <a:t>, Vijay </a:t>
            </a:r>
            <a:r>
              <a:rPr lang="en-GB" sz="1600" b="1" i="0" u="none" strike="noStrike" noProof="0" dirty="0" err="1">
                <a:latin typeface="Arial" panose="020B0604020202020204" pitchFamily="34" charset="0"/>
                <a:cs typeface="Arial" panose="020B0604020202020204" pitchFamily="34" charset="0"/>
              </a:rPr>
              <a:t>Bhajantri</a:t>
            </a:r>
            <a:r>
              <a:rPr lang="en-GB" sz="1600" b="1" i="0" u="none" strike="noStrike" noProof="0" dirty="0">
                <a:latin typeface="Arial" panose="020B0604020202020204" pitchFamily="34" charset="0"/>
                <a:cs typeface="Arial" panose="020B0604020202020204" pitchFamily="34" charset="0"/>
              </a:rPr>
              <a:t> Shashikumar G. </a:t>
            </a:r>
            <a:r>
              <a:rPr lang="en-GB" sz="1600" b="1" i="0" u="none" strike="noStrike" noProof="0" dirty="0" err="1">
                <a:latin typeface="Arial" panose="020B0604020202020204" pitchFamily="34" charset="0"/>
                <a:cs typeface="Arial" panose="020B0604020202020204" pitchFamily="34" charset="0"/>
              </a:rPr>
              <a:t>Totad</a:t>
            </a:r>
            <a:r>
              <a:rPr lang="en-US" sz="1600" b="1" dirty="0">
                <a:latin typeface="Arial" panose="020B0604020202020204" pitchFamily="34" charset="0"/>
                <a:ea typeface="Cambria" panose="02040503050406030204" pitchFamily="18" charset="0"/>
                <a:cs typeface="Arial" panose="020B0604020202020204" pitchFamily="34" charset="0"/>
              </a:rPr>
              <a:t> </a:t>
            </a:r>
            <a:r>
              <a:rPr lang="en-US" sz="1600" dirty="0">
                <a:latin typeface="Arial" panose="020B0604020202020204" pitchFamily="34" charset="0"/>
                <a:ea typeface="Cambria" panose="02040503050406030204" pitchFamily="18" charset="0"/>
                <a:cs typeface="Arial" panose="020B0604020202020204" pitchFamily="34" charset="0"/>
              </a:rPr>
              <a:t>(</a:t>
            </a:r>
            <a:r>
              <a:rPr lang="en-US" sz="1600" b="1" dirty="0">
                <a:latin typeface="Arial" panose="020B0604020202020204" pitchFamily="34" charset="0"/>
                <a:ea typeface="Cambria" panose="02040503050406030204" pitchFamily="18" charset="0"/>
                <a:cs typeface="Arial" panose="020B0604020202020204" pitchFamily="34" charset="0"/>
              </a:rPr>
              <a:t>2018)</a:t>
            </a:r>
            <a:r>
              <a:rPr lang="en-US" sz="1600" dirty="0">
                <a:latin typeface="Arial" panose="020B0604020202020204" pitchFamily="34" charset="0"/>
                <a:ea typeface="Cambria" panose="02040503050406030204" pitchFamily="18" charset="0"/>
                <a:cs typeface="Arial" panose="020B0604020202020204" pitchFamily="34" charset="0"/>
              </a:rPr>
              <a:t> </a:t>
            </a:r>
            <a:br>
              <a:rPr lang="en-US" sz="1600" dirty="0">
                <a:solidFill>
                  <a:schemeClr val="dk1"/>
                </a:solidFill>
                <a:latin typeface="Arial"/>
                <a:ea typeface="Arial"/>
                <a:cs typeface="Arial"/>
                <a:sym typeface="Arial"/>
              </a:rPr>
            </a:br>
            <a:r>
              <a:rPr lang="en-GB" sz="1600" b="0" i="0" u="none" strike="noStrike" noProof="0" dirty="0">
                <a:latin typeface="Arial" panose="020B0604020202020204" pitchFamily="34" charset="0"/>
                <a:cs typeface="Arial" panose="020B0604020202020204" pitchFamily="34" charset="0"/>
              </a:rPr>
              <a:t>Prediction of fertilizer consumption can prevent the toxicity and deficiency In plants to certain extent and this can help farmers to get proper </a:t>
            </a:r>
            <a:r>
              <a:rPr lang="en-GB" sz="1600" b="0" i="0" u="none" strike="noStrike" noProof="0" dirty="0" err="1">
                <a:latin typeface="Arial" panose="020B0604020202020204" pitchFamily="34" charset="0"/>
                <a:cs typeface="Arial" panose="020B0604020202020204" pitchFamily="34" charset="0"/>
              </a:rPr>
              <a:t>yeld</a:t>
            </a:r>
            <a:r>
              <a:rPr lang="en-GB" sz="1600" b="0" i="0" u="none" strike="noStrike" noProof="0" dirty="0">
                <a:latin typeface="Arial" panose="020B0604020202020204" pitchFamily="34" charset="0"/>
                <a:cs typeface="Arial" panose="020B0604020202020204" pitchFamily="34" charset="0"/>
              </a:rPr>
              <a:t> without much wastage.</a:t>
            </a:r>
            <a:endParaRPr lang="en-US" sz="1600" dirty="0">
              <a:latin typeface="Arial" panose="020B0604020202020204" pitchFamily="34" charset="0"/>
              <a:cs typeface="Arial" panose="020B0604020202020204" pitchFamily="34" charset="0"/>
            </a:endParaRPr>
          </a:p>
          <a:p>
            <a:pPr lvl="0" algn="l" rtl="0">
              <a:buClr>
                <a:schemeClr val="dk1"/>
              </a:buClr>
              <a:buSzPts val="1700"/>
            </a:pPr>
            <a:endParaRPr lang="en-US" sz="1600" dirty="0">
              <a:solidFill>
                <a:schemeClr val="dk1"/>
              </a:solidFill>
              <a:latin typeface="Arial"/>
              <a:ea typeface="Arial"/>
              <a:cs typeface="Arial"/>
              <a:sym typeface="Arial"/>
            </a:endParaRPr>
          </a:p>
          <a:p>
            <a:pPr algn="l" rtl="0">
              <a:buClr>
                <a:schemeClr val="dk1"/>
              </a:buClr>
              <a:buSzPts val="1700"/>
            </a:pPr>
            <a:r>
              <a:rPr lang="en-US" sz="1600" b="1" dirty="0">
                <a:solidFill>
                  <a:schemeClr val="dk1"/>
                </a:solidFill>
                <a:latin typeface="Arial"/>
                <a:ea typeface="Arial"/>
                <a:cs typeface="Arial"/>
                <a:sym typeface="Arial"/>
              </a:rPr>
              <a:t>2. </a:t>
            </a:r>
            <a:r>
              <a:rPr lang="en-GB" sz="1600" b="1" i="0" u="none" strike="noStrike" noProof="0" dirty="0">
                <a:latin typeface="Arial" panose="020B0604020202020204" pitchFamily="34" charset="0"/>
                <a:cs typeface="Arial" panose="020B0604020202020204" pitchFamily="34" charset="0"/>
              </a:rPr>
              <a:t>G. </a:t>
            </a:r>
            <a:r>
              <a:rPr lang="en-GB" sz="1600" b="1" i="0" u="none" strike="noStrike" noProof="0" dirty="0" err="1">
                <a:latin typeface="Arial" panose="020B0604020202020204" pitchFamily="34" charset="0"/>
                <a:cs typeface="Arial" panose="020B0604020202020204" pitchFamily="34" charset="0"/>
              </a:rPr>
              <a:t>Prabakaran</a:t>
            </a:r>
            <a:r>
              <a:rPr lang="en-GB" sz="1600" b="1" i="0" u="none" strike="noStrike" noProof="0" dirty="0">
                <a:latin typeface="Arial" panose="020B0604020202020204" pitchFamily="34" charset="0"/>
                <a:cs typeface="Arial" panose="020B0604020202020204" pitchFamily="34" charset="0"/>
              </a:rPr>
              <a:t>, </a:t>
            </a:r>
            <a:r>
              <a:rPr lang="en-GB" sz="1600" b="1" i="0" u="none" strike="noStrike" noProof="0" dirty="0" err="1">
                <a:latin typeface="Arial" panose="020B0604020202020204" pitchFamily="34" charset="0"/>
                <a:cs typeface="Arial" panose="020B0604020202020204" pitchFamily="34" charset="0"/>
              </a:rPr>
              <a:t>D.Vaithiyanathan,Madhavi</a:t>
            </a:r>
            <a:r>
              <a:rPr lang="en-GB" sz="1600" b="1" i="0" u="none" strike="noStrike" noProof="0" dirty="0">
                <a:latin typeface="Arial" panose="020B0604020202020204" pitchFamily="34" charset="0"/>
                <a:cs typeface="Arial" panose="020B0604020202020204" pitchFamily="34" charset="0"/>
              </a:rPr>
              <a:t> Ganesan </a:t>
            </a:r>
            <a:r>
              <a:rPr lang="en-US" sz="1600" b="1" dirty="0">
                <a:latin typeface="Arial" panose="020B0604020202020204" pitchFamily="34" charset="0"/>
                <a:ea typeface="Cambria" panose="02040503050406030204" pitchFamily="18" charset="0"/>
                <a:cs typeface="Arial" panose="020B0604020202020204" pitchFamily="34" charset="0"/>
              </a:rPr>
              <a:t>(2018)</a:t>
            </a:r>
            <a:br>
              <a:rPr lang="en-US" sz="1600" b="1" dirty="0">
                <a:solidFill>
                  <a:schemeClr val="dk1"/>
                </a:solidFill>
                <a:latin typeface="Arial" panose="020B0604020202020204" pitchFamily="34" charset="0"/>
                <a:ea typeface="Arial"/>
                <a:cs typeface="Arial" panose="020B0604020202020204" pitchFamily="34" charset="0"/>
                <a:sym typeface="Arial"/>
              </a:rPr>
            </a:br>
            <a:r>
              <a:rPr lang="en-GB" sz="1600" b="0" i="0" u="none" strike="noStrike" noProof="0" dirty="0">
                <a:latin typeface="Arial" panose="020B0604020202020204" pitchFamily="34" charset="0"/>
                <a:cs typeface="Arial" panose="020B0604020202020204" pitchFamily="34" charset="0"/>
              </a:rPr>
              <a:t>This paper explores the process of using fuzzy logic systems to reduce fertilizer consumption and improve crop productivity.</a:t>
            </a:r>
          </a:p>
          <a:p>
            <a:pPr algn="l" rtl="0">
              <a:buClr>
                <a:schemeClr val="dk1"/>
              </a:buClr>
              <a:buSzPts val="1700"/>
            </a:pPr>
            <a:endParaRPr lang="en-US" sz="1600" dirty="0">
              <a:solidFill>
                <a:schemeClr val="dk1"/>
              </a:solidFill>
              <a:latin typeface="Arial" panose="020B0604020202020204" pitchFamily="34" charset="0"/>
              <a:ea typeface="Arial"/>
              <a:cs typeface="Arial" panose="020B0604020202020204" pitchFamily="34" charset="0"/>
              <a:sym typeface="Arial"/>
            </a:endParaRPr>
          </a:p>
          <a:p>
            <a:pPr lvl="0" algn="l">
              <a:lnSpc>
                <a:spcPct val="100000"/>
              </a:lnSpc>
              <a:spcBef>
                <a:spcPts val="0"/>
              </a:spcBef>
              <a:spcAft>
                <a:spcPts val="0"/>
              </a:spcAft>
              <a:buNone/>
            </a:pPr>
            <a:r>
              <a:rPr lang="en-US" sz="1600" b="1" dirty="0">
                <a:solidFill>
                  <a:schemeClr val="dk1"/>
                </a:solidFill>
                <a:latin typeface="Arial"/>
                <a:ea typeface="Arial"/>
                <a:cs typeface="Arial"/>
                <a:sym typeface="Arial"/>
              </a:rPr>
              <a:t>3. </a:t>
            </a:r>
            <a:r>
              <a:rPr lang="en-GB" sz="1600" b="1" i="0" u="none" strike="noStrike" noProof="0" dirty="0">
                <a:latin typeface="Arial" panose="020B0604020202020204" pitchFamily="34" charset="0"/>
                <a:cs typeface="Arial" panose="020B0604020202020204" pitchFamily="34" charset="0"/>
              </a:rPr>
              <a:t>Yulong Yin, Hao Ying Huifang Zheng, </a:t>
            </a:r>
            <a:r>
              <a:rPr lang="en-GB" sz="1600" b="1" i="0" u="none" strike="noStrike" noProof="0" dirty="0" err="1">
                <a:latin typeface="Arial" panose="020B0604020202020204" pitchFamily="34" charset="0"/>
                <a:cs typeface="Arial" panose="020B0604020202020204" pitchFamily="34" charset="0"/>
              </a:rPr>
              <a:t>Qingsong</a:t>
            </a:r>
            <a:r>
              <a:rPr lang="en-GB" sz="1600" b="1" i="0" u="none" strike="noStrike" noProof="0" dirty="0">
                <a:latin typeface="Arial" panose="020B0604020202020204" pitchFamily="34" charset="0"/>
                <a:cs typeface="Arial" panose="020B0604020202020204" pitchFamily="34" charset="0"/>
              </a:rPr>
              <a:t> Zhang, </a:t>
            </a:r>
            <a:r>
              <a:rPr lang="en-GB" sz="1600" b="1" i="0" u="none" strike="noStrike" noProof="0" dirty="0" err="1">
                <a:latin typeface="Arial" panose="020B0604020202020204" pitchFamily="34" charset="0"/>
                <a:cs typeface="Arial" panose="020B0604020202020204" pitchFamily="34" charset="0"/>
              </a:rPr>
              <a:t>Yanfang</a:t>
            </a:r>
            <a:r>
              <a:rPr lang="en-GB" sz="1600" b="1" i="0" u="none" strike="noStrike" noProof="0" dirty="0">
                <a:latin typeface="Arial" panose="020B0604020202020204" pitchFamily="34" charset="0"/>
                <a:cs typeface="Arial" panose="020B0604020202020204" pitchFamily="34" charset="0"/>
              </a:rPr>
              <a:t> Xue, </a:t>
            </a:r>
            <a:r>
              <a:rPr lang="en-GB" sz="1600" b="1" i="0" u="none" strike="noStrike" noProof="0" dirty="0" err="1">
                <a:latin typeface="Arial" panose="020B0604020202020204" pitchFamily="34" charset="0"/>
                <a:cs typeface="Arial" panose="020B0604020202020204" pitchFamily="34" charset="0"/>
              </a:rPr>
              <a:t>Zhening</a:t>
            </a:r>
            <a:r>
              <a:rPr lang="en-GB" sz="1600" b="1" i="0" u="none" strike="noStrike" noProof="0" dirty="0">
                <a:latin typeface="Arial" panose="020B0604020202020204" pitchFamily="34" charset="0"/>
                <a:cs typeface="Arial" panose="020B0604020202020204" pitchFamily="34" charset="0"/>
              </a:rPr>
              <a:t> Cul</a:t>
            </a:r>
            <a:r>
              <a:rPr lang="en-US" sz="1600" b="1" dirty="0">
                <a:latin typeface="Arial" panose="020B0604020202020204" pitchFamily="34" charset="0"/>
                <a:ea typeface="Cambria" panose="02040503050406030204" pitchFamily="18" charset="0"/>
                <a:cs typeface="Arial" panose="020B0604020202020204" pitchFamily="34" charset="0"/>
              </a:rPr>
              <a:t>(2019)</a:t>
            </a:r>
            <a:br>
              <a:rPr lang="en-US" sz="1600" dirty="0">
                <a:solidFill>
                  <a:schemeClr val="dk1"/>
                </a:solidFill>
                <a:latin typeface="Arial"/>
                <a:ea typeface="Arial"/>
                <a:cs typeface="Arial"/>
                <a:sym typeface="Arial"/>
              </a:rPr>
            </a:br>
            <a:r>
              <a:rPr lang="en-GB" sz="1600" b="0" i="0" u="none" strike="noStrike" noProof="0" dirty="0">
                <a:latin typeface="Arial" panose="020B0604020202020204" pitchFamily="34" charset="0"/>
                <a:cs typeface="Arial" panose="020B0604020202020204" pitchFamily="34" charset="0"/>
              </a:rPr>
              <a:t>Objectives of this study </a:t>
            </a:r>
            <a:r>
              <a:rPr lang="en-GB" sz="1600" b="0" i="0" u="none" strike="noStrike" noProof="0" dirty="0" err="1">
                <a:latin typeface="Arial" panose="020B0604020202020204" pitchFamily="34" charset="0"/>
                <a:cs typeface="Arial" panose="020B0604020202020204" pitchFamily="34" charset="0"/>
              </a:rPr>
              <a:t>woro</a:t>
            </a:r>
            <a:r>
              <a:rPr lang="en-GB" sz="1600" b="0" i="0" u="none" strike="noStrike" noProof="0" dirty="0">
                <a:latin typeface="Arial" panose="020B0604020202020204" pitchFamily="34" charset="0"/>
                <a:cs typeface="Arial" panose="020B0604020202020204" pitchFamily="34" charset="0"/>
              </a:rPr>
              <a:t> to evaluate the relationship between nutrient requirements and </a:t>
            </a:r>
            <a:r>
              <a:rPr lang="en-GB" sz="1600" b="0" i="0" u="none" strike="noStrike" noProof="0" dirty="0" err="1">
                <a:latin typeface="Arial" panose="020B0604020202020204" pitchFamily="34" charset="0"/>
                <a:cs typeface="Arial" panose="020B0604020202020204" pitchFamily="34" charset="0"/>
              </a:rPr>
              <a:t>dimates</a:t>
            </a:r>
            <a:r>
              <a:rPr lang="en-GB" sz="1600" b="0" i="0" u="none" strike="noStrike" noProof="0" dirty="0">
                <a:latin typeface="Arial" panose="020B0604020202020204" pitchFamily="34" charset="0"/>
                <a:cs typeface="Arial" panose="020B0604020202020204" pitchFamily="34" charset="0"/>
              </a:rPr>
              <a:t> soil chemical properties.</a:t>
            </a:r>
            <a:endParaRPr lang="en-US" sz="1600" dirty="0">
              <a:latin typeface="Arial" panose="020B0604020202020204" pitchFamily="34" charset="0"/>
              <a:cs typeface="Arial" panose="020B0604020202020204" pitchFamily="34" charset="0"/>
            </a:endParaRPr>
          </a:p>
          <a:p>
            <a:pPr lvl="0" algn="l" rtl="0">
              <a:buClr>
                <a:schemeClr val="dk1"/>
              </a:buClr>
              <a:buSzPts val="1700"/>
            </a:pPr>
            <a:endParaRPr lang="en-US" sz="1600" dirty="0">
              <a:solidFill>
                <a:schemeClr val="dk1"/>
              </a:solidFill>
              <a:latin typeface="Arial"/>
              <a:ea typeface="Arial"/>
              <a:cs typeface="Arial"/>
              <a:sym typeface="Arial"/>
            </a:endParaRPr>
          </a:p>
          <a:p>
            <a:pPr lvl="0" algn="l">
              <a:lnSpc>
                <a:spcPct val="100000"/>
              </a:lnSpc>
              <a:spcBef>
                <a:spcPts val="0"/>
              </a:spcBef>
              <a:spcAft>
                <a:spcPts val="0"/>
              </a:spcAft>
              <a:buNone/>
            </a:pPr>
            <a:r>
              <a:rPr lang="en-US" sz="1600" b="1" dirty="0">
                <a:solidFill>
                  <a:schemeClr val="dk1"/>
                </a:solidFill>
                <a:latin typeface="Arial"/>
                <a:ea typeface="Arial"/>
                <a:cs typeface="Arial"/>
                <a:sym typeface="Arial"/>
              </a:rPr>
              <a:t>4.</a:t>
            </a:r>
            <a:r>
              <a:rPr lang="en-US" sz="1600" b="1" dirty="0">
                <a:solidFill>
                  <a:schemeClr val="dk1"/>
                </a:solidFill>
                <a:latin typeface="Arial" panose="020B0604020202020204" pitchFamily="34" charset="0"/>
                <a:ea typeface="Arial"/>
                <a:cs typeface="Arial" panose="020B0604020202020204" pitchFamily="34" charset="0"/>
                <a:sym typeface="Arial"/>
              </a:rPr>
              <a:t> </a:t>
            </a:r>
            <a:r>
              <a:rPr lang="en-GB" sz="1600" b="1" i="0" u="none" strike="noStrike" noProof="0" dirty="0">
                <a:latin typeface="Arial" panose="020B0604020202020204" pitchFamily="34" charset="0"/>
                <a:cs typeface="Arial" panose="020B0604020202020204" pitchFamily="34" charset="0"/>
              </a:rPr>
              <a:t>Laura J.T. Hess Eve-Lyn 5. Hinckley G. Philip Robertson Pamela A. Matson</a:t>
            </a:r>
            <a:r>
              <a:rPr lang="en-US" sz="1600" b="1" dirty="0">
                <a:latin typeface="Arial" panose="020B0604020202020204" pitchFamily="34" charset="0"/>
                <a:ea typeface="Cambria" panose="02040503050406030204" pitchFamily="18" charset="0"/>
                <a:cs typeface="Arial" panose="020B0604020202020204" pitchFamily="34" charset="0"/>
              </a:rPr>
              <a:t> (2020)</a:t>
            </a:r>
            <a:br>
              <a:rPr lang="en-US" sz="1600" dirty="0">
                <a:solidFill>
                  <a:schemeClr val="dk1"/>
                </a:solidFill>
                <a:latin typeface="Arial"/>
                <a:ea typeface="Arial"/>
                <a:cs typeface="Arial"/>
                <a:sym typeface="Arial"/>
              </a:rPr>
            </a:br>
            <a:r>
              <a:rPr lang="en-GB" sz="1600" b="0" i="0" u="none" strike="noStrike" noProof="0" dirty="0">
                <a:latin typeface="Arial" panose="020B0604020202020204" pitchFamily="34" charset="0"/>
                <a:cs typeface="Arial" panose="020B0604020202020204" pitchFamily="34" charset="0"/>
              </a:rPr>
              <a:t>Rainfall </a:t>
            </a:r>
            <a:r>
              <a:rPr lang="en-GB" sz="1600" b="0" i="0" u="none" strike="noStrike" noProof="0" dirty="0" err="1">
                <a:latin typeface="Arial" panose="020B0604020202020204" pitchFamily="34" charset="0"/>
                <a:cs typeface="Arial" panose="020B0604020202020204" pitchFamily="34" charset="0"/>
              </a:rPr>
              <a:t>interisification</a:t>
            </a:r>
            <a:r>
              <a:rPr lang="en-GB" sz="1600" b="0" i="0" u="none" strike="noStrike" noProof="0" dirty="0">
                <a:latin typeface="Arial" panose="020B0604020202020204" pitchFamily="34" charset="0"/>
                <a:cs typeface="Arial" panose="020B0604020202020204" pitchFamily="34" charset="0"/>
              </a:rPr>
              <a:t> may exacerbate leaching losses of reactive N from cropping </a:t>
            </a:r>
            <a:r>
              <a:rPr lang="en-GB" sz="1600" b="0" i="0" u="none" strike="noStrike" noProof="0" dirty="0" err="1">
                <a:latin typeface="Arial" panose="020B0604020202020204" pitchFamily="34" charset="0"/>
                <a:cs typeface="Arial" panose="020B0604020202020204" pitchFamily="34" charset="0"/>
              </a:rPr>
              <a:t>cropping</a:t>
            </a:r>
            <a:r>
              <a:rPr lang="en-GB" sz="1600" b="0" i="0" u="none" strike="noStrike" noProof="0" dirty="0">
                <a:latin typeface="Arial" panose="020B0604020202020204" pitchFamily="34" charset="0"/>
                <a:cs typeface="Arial" panose="020B0604020202020204" pitchFamily="34" charset="0"/>
              </a:rPr>
              <a:t> systems and that no-till management may buffer against these losses.</a:t>
            </a:r>
            <a:endParaRPr lang="en-US" sz="1600" dirty="0">
              <a:latin typeface="Arial" panose="020B0604020202020204" pitchFamily="34" charset="0"/>
              <a:cs typeface="Arial" panose="020B0604020202020204" pitchFamily="34" charset="0"/>
            </a:endParaRPr>
          </a:p>
          <a:p>
            <a:pPr lvl="0" algn="l" rtl="0">
              <a:buClr>
                <a:schemeClr val="dk1"/>
              </a:buClr>
              <a:buSzPts val="1700"/>
            </a:pPr>
            <a:endParaRPr lang="en-US" sz="1600" dirty="0">
              <a:latin typeface="Arial" panose="020B0604020202020204" pitchFamily="34" charset="0"/>
              <a:ea typeface="Arial"/>
              <a:cs typeface="Arial" panose="020B0604020202020204" pitchFamily="34" charset="0"/>
              <a:sym typeface="Arial"/>
            </a:endParaRPr>
          </a:p>
          <a:p>
            <a:pPr algn="l" rtl="0">
              <a:buClr>
                <a:schemeClr val="dk1"/>
              </a:buClr>
              <a:buSzPts val="1700"/>
            </a:pPr>
            <a:r>
              <a:rPr lang="en-US" sz="1600" b="1" dirty="0">
                <a:solidFill>
                  <a:schemeClr val="dk1"/>
                </a:solidFill>
                <a:latin typeface="Arial"/>
                <a:ea typeface="Arial"/>
                <a:cs typeface="Arial"/>
                <a:sym typeface="Arial"/>
              </a:rPr>
              <a:t>5.</a:t>
            </a:r>
            <a:r>
              <a:rPr lang="en-US" sz="1600" b="1" dirty="0">
                <a:solidFill>
                  <a:schemeClr val="dk1"/>
                </a:solidFill>
                <a:latin typeface="Arial" panose="020B0604020202020204" pitchFamily="34" charset="0"/>
                <a:ea typeface="Arial"/>
                <a:cs typeface="Arial" panose="020B0604020202020204" pitchFamily="34" charset="0"/>
                <a:sym typeface="Arial"/>
              </a:rPr>
              <a:t> </a:t>
            </a:r>
            <a:r>
              <a:rPr lang="en-GB" sz="1600" b="1" i="0" u="none" strike="noStrike" noProof="0" dirty="0" err="1">
                <a:latin typeface="Arial" panose="020B0604020202020204" pitchFamily="34" charset="0"/>
                <a:cs typeface="Arial" panose="020B0604020202020204" pitchFamily="34" charset="0"/>
              </a:rPr>
              <a:t>Potnuru</a:t>
            </a:r>
            <a:r>
              <a:rPr lang="en-GB" sz="1600" b="1" i="0" u="none" strike="noStrike" noProof="0" dirty="0">
                <a:latin typeface="Arial" panose="020B0604020202020204" pitchFamily="34" charset="0"/>
                <a:cs typeface="Arial" panose="020B0604020202020204" pitchFamily="34" charset="0"/>
              </a:rPr>
              <a:t> Sai Nishant </a:t>
            </a:r>
            <a:r>
              <a:rPr lang="en-GB" sz="1600" b="1" i="0" u="none" strike="noStrike" noProof="0" dirty="0" err="1">
                <a:latin typeface="Arial" panose="020B0604020202020204" pitchFamily="34" charset="0"/>
                <a:cs typeface="Arial" panose="020B0604020202020204" pitchFamily="34" charset="0"/>
              </a:rPr>
              <a:t>Pinapa</a:t>
            </a:r>
            <a:r>
              <a:rPr lang="en-GB" sz="1600" b="1" i="0" u="none" strike="noStrike" noProof="0" dirty="0">
                <a:latin typeface="Arial" panose="020B0604020202020204" pitchFamily="34" charset="0"/>
                <a:cs typeface="Arial" panose="020B0604020202020204" pitchFamily="34" charset="0"/>
              </a:rPr>
              <a:t> Sai Venkat </a:t>
            </a:r>
            <a:r>
              <a:rPr lang="en-GB" sz="1600" b="1" i="0" u="none" strike="noStrike" noProof="0" dirty="0" err="1">
                <a:latin typeface="Arial" panose="020B0604020202020204" pitchFamily="34" charset="0"/>
                <a:cs typeface="Arial" panose="020B0604020202020204" pitchFamily="34" charset="0"/>
              </a:rPr>
              <a:t>Bollu</a:t>
            </a:r>
            <a:r>
              <a:rPr lang="en-GB" sz="1600" b="1" i="0" u="none" strike="noStrike" noProof="0" dirty="0">
                <a:latin typeface="Arial" panose="020B0604020202020204" pitchFamily="34" charset="0"/>
                <a:cs typeface="Arial" panose="020B0604020202020204" pitchFamily="34" charset="0"/>
              </a:rPr>
              <a:t> Lakshmi Avinash B. Jabber</a:t>
            </a:r>
            <a:r>
              <a:rPr lang="en-US" sz="1600" b="1" dirty="0">
                <a:latin typeface="Arial" panose="020B0604020202020204" pitchFamily="34" charset="0"/>
                <a:ea typeface="Cambria" panose="02040503050406030204" pitchFamily="18" charset="0"/>
                <a:cs typeface="Arial" panose="020B0604020202020204" pitchFamily="34" charset="0"/>
              </a:rPr>
              <a:t>(2020)</a:t>
            </a:r>
            <a:br>
              <a:rPr lang="en-US" sz="1600" dirty="0">
                <a:solidFill>
                  <a:schemeClr val="dk1"/>
                </a:solidFill>
                <a:latin typeface="Arial"/>
                <a:ea typeface="Arial"/>
                <a:cs typeface="Arial"/>
                <a:sym typeface="Arial"/>
              </a:rPr>
            </a:br>
            <a:r>
              <a:rPr lang="en-GB" sz="1600" b="0" i="0" u="none" strike="noStrike" noProof="0" dirty="0">
                <a:latin typeface="Arial" panose="020B0604020202020204" pitchFamily="34" charset="0"/>
                <a:cs typeface="Arial" panose="020B0604020202020204" pitchFamily="34" charset="0"/>
              </a:rPr>
              <a:t>This paper predicts the yield of almost all kinds of crops in India. This script makes novel by usage of simple parameters like state, district, season, </a:t>
            </a:r>
            <a:r>
              <a:rPr lang="en-GB" sz="1600" b="0" i="0" u="none" strike="noStrike" noProof="0" dirty="0" err="1">
                <a:latin typeface="Arial" panose="020B0604020202020204" pitchFamily="34" charset="0"/>
                <a:cs typeface="Arial" panose="020B0604020202020204" pitchFamily="34" charset="0"/>
              </a:rPr>
              <a:t>arsa</a:t>
            </a:r>
            <a:r>
              <a:rPr lang="en-GB" sz="1600" b="0" i="0" u="none" strike="noStrike" noProof="0" dirty="0">
                <a:latin typeface="Arial" panose="020B0604020202020204" pitchFamily="34" charset="0"/>
                <a:cs typeface="Arial" panose="020B0604020202020204" pitchFamily="34" charset="0"/>
              </a:rPr>
              <a:t> and </a:t>
            </a:r>
            <a:r>
              <a:rPr lang="en-GB" sz="1600" b="0" i="0" u="none" strike="noStrike" noProof="0" dirty="0" err="1">
                <a:latin typeface="Arial" panose="020B0604020202020204" pitchFamily="34" charset="0"/>
                <a:cs typeface="Arial" panose="020B0604020202020204" pitchFamily="34" charset="0"/>
              </a:rPr>
              <a:t>Lser</a:t>
            </a:r>
            <a:r>
              <a:rPr lang="en-GB" sz="1600" b="0" i="0" u="none" strike="noStrike" noProof="0" dirty="0">
                <a:latin typeface="Arial" panose="020B0604020202020204" pitchFamily="34" charset="0"/>
                <a:cs typeface="Arial" panose="020B0604020202020204" pitchFamily="34" charset="0"/>
              </a:rPr>
              <a:t> can predict the yield of the crop in which year he or she wants to.</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7566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dirty="0"/>
              <a:t>Literature Review(Continued)</a:t>
            </a:r>
          </a:p>
        </p:txBody>
      </p:sp>
      <p:sp>
        <p:nvSpPr>
          <p:cNvPr id="3" name="Text Placeholder 2"/>
          <p:cNvSpPr>
            <a:spLocks noGrp="1"/>
          </p:cNvSpPr>
          <p:nvPr>
            <p:ph type="body" idx="1"/>
          </p:nvPr>
        </p:nvSpPr>
        <p:spPr>
          <a:xfrm>
            <a:off x="917574" y="1143001"/>
            <a:ext cx="10969625" cy="4953000"/>
          </a:xfrm>
        </p:spPr>
        <p:txBody>
          <a:bodyPr/>
          <a:lstStyle/>
          <a:p>
            <a:pPr lvl="0" algn="l">
              <a:lnSpc>
                <a:spcPct val="100000"/>
              </a:lnSpc>
              <a:spcBef>
                <a:spcPts val="0"/>
              </a:spcBef>
              <a:spcAft>
                <a:spcPts val="0"/>
              </a:spcAft>
              <a:buNone/>
            </a:pPr>
            <a:r>
              <a:rPr lang="en-US" sz="1400" b="1" dirty="0">
                <a:solidFill>
                  <a:schemeClr val="dk1"/>
                </a:solidFill>
                <a:latin typeface="Arial"/>
                <a:ea typeface="Arial"/>
                <a:cs typeface="Arial"/>
                <a:sym typeface="Arial"/>
              </a:rPr>
              <a:t>6. </a:t>
            </a:r>
            <a:r>
              <a:rPr lang="en-GB" sz="1400" b="1" i="0" u="none" strike="noStrike" noProof="0" dirty="0" err="1">
                <a:latin typeface="Arial" panose="020B0604020202020204" pitchFamily="34" charset="0"/>
                <a:cs typeface="Arial" panose="020B0604020202020204" pitchFamily="34" charset="0"/>
              </a:rPr>
              <a:t>TonyYang</a:t>
            </a:r>
            <a:r>
              <a:rPr lang="en-GB" sz="1400" b="1" i="0" u="none" strike="noStrike" noProof="0" dirty="0">
                <a:latin typeface="Arial" panose="020B0604020202020204" pitchFamily="34" charset="0"/>
                <a:cs typeface="Arial" panose="020B0604020202020204" pitchFamily="34" charset="0"/>
              </a:rPr>
              <a:t> </a:t>
            </a:r>
            <a:r>
              <a:rPr lang="en-GB" sz="1400" b="1" i="0" u="none" strike="noStrike" noProof="0" dirty="0" err="1">
                <a:latin typeface="Arial" panose="020B0604020202020204" pitchFamily="34" charset="0"/>
                <a:cs typeface="Arial" panose="020B0604020202020204" pitchFamily="34" charset="0"/>
              </a:rPr>
              <a:t>Kadambot</a:t>
            </a:r>
            <a:r>
              <a:rPr lang="en-GB" sz="1400" b="1" i="0" u="none" strike="noStrike" noProof="0" dirty="0">
                <a:latin typeface="Arial" panose="020B0604020202020204" pitchFamily="34" charset="0"/>
                <a:cs typeface="Arial" panose="020B0604020202020204" pitchFamily="34" charset="0"/>
              </a:rPr>
              <a:t> H.M. Siddique, Kui Liu </a:t>
            </a:r>
            <a:r>
              <a:rPr lang="en-US" sz="1400" b="1" dirty="0">
                <a:latin typeface="Arial" panose="020B0604020202020204" pitchFamily="34" charset="0"/>
                <a:ea typeface="Cambria" panose="02040503050406030204" pitchFamily="18" charset="0"/>
                <a:cs typeface="Arial" panose="020B0604020202020204" pitchFamily="34" charset="0"/>
              </a:rPr>
              <a:t>(2020)</a:t>
            </a:r>
            <a:br>
              <a:rPr lang="en-US" sz="1400" dirty="0">
                <a:solidFill>
                  <a:schemeClr val="dk1"/>
                </a:solidFill>
                <a:latin typeface="Arial"/>
                <a:ea typeface="Arial"/>
                <a:cs typeface="Arial"/>
                <a:sym typeface="Arial"/>
              </a:rPr>
            </a:br>
            <a:r>
              <a:rPr lang="en-GB" sz="1400" b="0" i="0" u="none" strike="noStrike" noProof="0" dirty="0">
                <a:latin typeface="Arial" panose="020B0604020202020204" pitchFamily="34" charset="0"/>
                <a:cs typeface="Arial" panose="020B0604020202020204" pitchFamily="34" charset="0"/>
              </a:rPr>
              <a:t>Significant achievements, including refine content of </a:t>
            </a:r>
            <a:r>
              <a:rPr lang="en-GB" sz="1400" b="0" i="0" u="none" strike="noStrike" noProof="0" dirty="0" err="1">
                <a:latin typeface="Arial" panose="020B0604020202020204" pitchFamily="34" charset="0"/>
                <a:cs typeface="Arial" panose="020B0604020202020204" pitchFamily="34" charset="0"/>
              </a:rPr>
              <a:t>fsoil</a:t>
            </a:r>
            <a:r>
              <a:rPr lang="en-GB" sz="1400" b="0" i="0" u="none" strike="noStrike" noProof="0" dirty="0">
                <a:latin typeface="Arial" panose="020B0604020202020204" pitchFamily="34" charset="0"/>
                <a:cs typeface="Arial" panose="020B0604020202020204" pitchFamily="34" charset="0"/>
              </a:rPr>
              <a:t> health and the development of new evaluation standards for soil health and quality.</a:t>
            </a:r>
            <a:endParaRPr lang="en-US" sz="1400" dirty="0">
              <a:latin typeface="Arial" panose="020B0604020202020204" pitchFamily="34" charset="0"/>
              <a:cs typeface="Arial" panose="020B0604020202020204" pitchFamily="34" charset="0"/>
            </a:endParaRPr>
          </a:p>
          <a:p>
            <a:pPr lvl="0" algn="l" rtl="0">
              <a:buClr>
                <a:schemeClr val="dk1"/>
              </a:buClr>
              <a:buSzPts val="1700"/>
            </a:pPr>
            <a:endParaRPr lang="en-US" sz="1400" dirty="0">
              <a:solidFill>
                <a:schemeClr val="dk1"/>
              </a:solidFill>
              <a:latin typeface="Arial" panose="020B0604020202020204" pitchFamily="34" charset="0"/>
              <a:ea typeface="Arial"/>
              <a:cs typeface="Arial" panose="020B0604020202020204" pitchFamily="34" charset="0"/>
              <a:sym typeface="Arial"/>
            </a:endParaRPr>
          </a:p>
          <a:p>
            <a:pPr lvl="0" algn="l">
              <a:lnSpc>
                <a:spcPct val="100000"/>
              </a:lnSpc>
              <a:spcBef>
                <a:spcPts val="0"/>
              </a:spcBef>
              <a:spcAft>
                <a:spcPts val="0"/>
              </a:spcAft>
              <a:buNone/>
            </a:pPr>
            <a:r>
              <a:rPr lang="en-US" sz="1400" b="1" dirty="0">
                <a:solidFill>
                  <a:schemeClr val="dk1"/>
                </a:solidFill>
                <a:latin typeface="Arial"/>
                <a:ea typeface="Arial"/>
                <a:cs typeface="Arial"/>
                <a:sym typeface="Arial"/>
              </a:rPr>
              <a:t>7. </a:t>
            </a:r>
            <a:r>
              <a:rPr lang="en-GB" sz="1400" b="1" i="0" u="none" strike="noStrike" noProof="0" dirty="0">
                <a:latin typeface="Arial" panose="020B0604020202020204" pitchFamily="34" charset="0"/>
                <a:cs typeface="Arial" panose="020B0604020202020204" pitchFamily="34" charset="0"/>
              </a:rPr>
              <a:t>Raj Kishan </a:t>
            </a:r>
            <a:r>
              <a:rPr lang="en-GB" sz="1400" b="1" i="0" u="none" strike="noStrike" noProof="0" dirty="0" err="1">
                <a:latin typeface="Arial" panose="020B0604020202020204" pitchFamily="34" charset="0"/>
                <a:cs typeface="Arial" panose="020B0604020202020204" pitchFamily="34" charset="0"/>
              </a:rPr>
              <a:t>Agrahari,Yuriko</a:t>
            </a:r>
            <a:r>
              <a:rPr lang="en-GB" sz="1400" b="1" i="0" u="none" strike="noStrike" noProof="0" dirty="0">
                <a:latin typeface="Arial" panose="020B0604020202020204" pitchFamily="34" charset="0"/>
                <a:cs typeface="Arial" panose="020B0604020202020204" pitchFamily="34" charset="0"/>
              </a:rPr>
              <a:t> </a:t>
            </a:r>
            <a:r>
              <a:rPr lang="en-GB" sz="1400" b="1" i="0" u="none" strike="noStrike" noProof="0" dirty="0" err="1">
                <a:latin typeface="Arial" panose="020B0604020202020204" pitchFamily="34" charset="0"/>
                <a:cs typeface="Arial" panose="020B0604020202020204" pitchFamily="34" charset="0"/>
              </a:rPr>
              <a:t>Kobayashi,Takashi</a:t>
            </a:r>
            <a:r>
              <a:rPr lang="en-GB" sz="1400" b="1" i="0" u="none" strike="noStrike" noProof="0" dirty="0">
                <a:latin typeface="Arial" panose="020B0604020202020204" pitchFamily="34" charset="0"/>
                <a:cs typeface="Arial" panose="020B0604020202020204" pitchFamily="34" charset="0"/>
              </a:rPr>
              <a:t> Sonam Tashi Tanaka, Sanjib Kumar Panda &amp;Hiroyuki Koyama</a:t>
            </a:r>
            <a:r>
              <a:rPr lang="en-US" sz="1400" b="1" dirty="0">
                <a:latin typeface="Arial" panose="020B0604020202020204" pitchFamily="34" charset="0"/>
                <a:ea typeface="Cambria" panose="02040503050406030204" pitchFamily="18" charset="0"/>
                <a:cs typeface="Arial" panose="020B0604020202020204" pitchFamily="34" charset="0"/>
              </a:rPr>
              <a:t>(2021)</a:t>
            </a:r>
            <a:br>
              <a:rPr lang="en-US" sz="1400" dirty="0">
                <a:solidFill>
                  <a:schemeClr val="dk1"/>
                </a:solidFill>
                <a:latin typeface="Arial"/>
                <a:ea typeface="Arial"/>
                <a:cs typeface="Arial"/>
                <a:sym typeface="Arial"/>
              </a:rPr>
            </a:br>
            <a:r>
              <a:rPr lang="en-GB" sz="1400" b="0" i="0" u="none" strike="noStrike" noProof="0" dirty="0">
                <a:latin typeface="Arial" panose="020B0604020202020204" pitchFamily="34" charset="0"/>
                <a:cs typeface="Arial" panose="020B0604020202020204" pitchFamily="34" charset="0"/>
              </a:rPr>
              <a:t>This review presents an overview of the current approaches to plant phenotyping by imaging/sensor- and plant biomarker-technologies, and to soil analysis by imaging/sensor technologies for smart fertilizer management.</a:t>
            </a:r>
            <a:endParaRPr lang="en-US" sz="1400" dirty="0">
              <a:latin typeface="Arial" panose="020B0604020202020204" pitchFamily="34" charset="0"/>
              <a:cs typeface="Arial" panose="020B0604020202020204" pitchFamily="34" charset="0"/>
            </a:endParaRPr>
          </a:p>
          <a:p>
            <a:pPr lvl="0" algn="l" rtl="0">
              <a:buClr>
                <a:schemeClr val="dk1"/>
              </a:buClr>
              <a:buSzPts val="1700"/>
            </a:pPr>
            <a:endParaRPr lang="en-US" sz="1400" dirty="0">
              <a:solidFill>
                <a:schemeClr val="dk1"/>
              </a:solidFill>
              <a:latin typeface="Arial"/>
              <a:ea typeface="Arial"/>
              <a:cs typeface="Arial"/>
              <a:sym typeface="Arial"/>
            </a:endParaRPr>
          </a:p>
          <a:p>
            <a:pPr lvl="0" algn="l">
              <a:lnSpc>
                <a:spcPct val="100000"/>
              </a:lnSpc>
              <a:spcBef>
                <a:spcPts val="0"/>
              </a:spcBef>
              <a:spcAft>
                <a:spcPts val="0"/>
              </a:spcAft>
              <a:buNone/>
            </a:pPr>
            <a:r>
              <a:rPr lang="en-US" sz="1400" b="1" dirty="0">
                <a:solidFill>
                  <a:schemeClr val="dk1"/>
                </a:solidFill>
                <a:latin typeface="Arial"/>
                <a:ea typeface="Arial"/>
                <a:cs typeface="Arial"/>
                <a:sym typeface="Arial"/>
              </a:rPr>
              <a:t>8. </a:t>
            </a:r>
            <a:r>
              <a:rPr lang="en-GB" sz="1400" b="1" i="0" u="none" strike="noStrike" noProof="0" dirty="0">
                <a:latin typeface="Arial" panose="020B0604020202020204" pitchFamily="34" charset="0"/>
                <a:cs typeface="Arial" panose="020B0604020202020204" pitchFamily="34" charset="0"/>
              </a:rPr>
              <a:t>Danish </a:t>
            </a:r>
            <a:r>
              <a:rPr lang="en-GB" sz="1400" b="1" i="0" u="none" strike="noStrike" noProof="0" dirty="0" err="1">
                <a:latin typeface="Arial" panose="020B0604020202020204" pitchFamily="34" charset="0"/>
                <a:cs typeface="Arial" panose="020B0604020202020204" pitchFamily="34" charset="0"/>
              </a:rPr>
              <a:t>Ather</a:t>
            </a:r>
            <a:r>
              <a:rPr lang="en-GB" sz="1400" b="1" i="0" u="none" strike="noStrike" noProof="0" dirty="0">
                <a:latin typeface="Arial" panose="020B0604020202020204" pitchFamily="34" charset="0"/>
                <a:cs typeface="Arial" panose="020B0604020202020204" pitchFamily="34" charset="0"/>
              </a:rPr>
              <a:t>, Suman Madan, Manjushree Nayak, Rohit Tripathi, Ravi Kant, Sapna Singh </a:t>
            </a:r>
            <a:r>
              <a:rPr lang="en-GB" sz="1400" b="1" i="0" u="none" strike="noStrike" noProof="0" dirty="0" err="1">
                <a:latin typeface="Arial" panose="020B0604020202020204" pitchFamily="34" charset="0"/>
                <a:cs typeface="Arial" panose="020B0604020202020204" pitchFamily="34" charset="0"/>
              </a:rPr>
              <a:t>Kshatri</a:t>
            </a:r>
            <a:r>
              <a:rPr lang="en-GB" sz="1400" b="1" i="0" u="none" strike="noStrike" noProof="0" dirty="0">
                <a:latin typeface="Arial" panose="020B0604020202020204" pitchFamily="34" charset="0"/>
                <a:cs typeface="Arial" panose="020B0604020202020204" pitchFamily="34" charset="0"/>
              </a:rPr>
              <a:t>, Rituraj Jain</a:t>
            </a:r>
            <a:r>
              <a:rPr lang="en-US" sz="1400" b="1" dirty="0">
                <a:latin typeface="Arial" panose="020B0604020202020204" pitchFamily="34" charset="0"/>
                <a:ea typeface="Cambria" panose="02040503050406030204" pitchFamily="18" charset="0"/>
                <a:cs typeface="Arial" panose="020B0604020202020204" pitchFamily="34" charset="0"/>
              </a:rPr>
              <a:t>(2022)</a:t>
            </a:r>
            <a:br>
              <a:rPr lang="en-US" sz="1400" dirty="0">
                <a:solidFill>
                  <a:schemeClr val="dk1"/>
                </a:solidFill>
                <a:latin typeface="Arial"/>
                <a:ea typeface="Arial"/>
                <a:cs typeface="Arial"/>
                <a:sym typeface="Arial"/>
              </a:rPr>
            </a:br>
            <a:r>
              <a:rPr lang="en-GB" sz="1400" b="0" i="0" u="none" strike="noStrike" noProof="0" dirty="0">
                <a:latin typeface="Arial" panose="020B0604020202020204" pitchFamily="34" charset="0"/>
                <a:cs typeface="Arial" panose="020B0604020202020204" pitchFamily="34" charset="0"/>
              </a:rPr>
              <a:t>This paper explains why manure practices should be tailored to meet the needs of specific crops and regions while reducing environmental pollution from fertilizer and manure waste. Using climate estimates, an ANN can determine NPK supplement levels and recommend the appropriate fertilizer treatment and application timing.</a:t>
            </a:r>
            <a:endParaRPr lang="en-US" sz="1400" dirty="0">
              <a:latin typeface="Arial" panose="020B0604020202020204" pitchFamily="34" charset="0"/>
              <a:cs typeface="Arial" panose="020B0604020202020204" pitchFamily="34" charset="0"/>
            </a:endParaRPr>
          </a:p>
          <a:p>
            <a:pPr lvl="0" algn="l" rtl="0">
              <a:buClr>
                <a:schemeClr val="dk1"/>
              </a:buClr>
              <a:buSzPts val="1700"/>
            </a:pPr>
            <a:endParaRPr lang="en-US" sz="1400" dirty="0">
              <a:solidFill>
                <a:schemeClr val="dk1"/>
              </a:solidFill>
              <a:latin typeface="Arial"/>
              <a:ea typeface="Arial"/>
              <a:cs typeface="Arial"/>
              <a:sym typeface="Arial"/>
            </a:endParaRPr>
          </a:p>
          <a:p>
            <a:pPr lvl="0" algn="l">
              <a:lnSpc>
                <a:spcPct val="100000"/>
              </a:lnSpc>
              <a:spcBef>
                <a:spcPts val="0"/>
              </a:spcBef>
              <a:spcAft>
                <a:spcPts val="0"/>
              </a:spcAft>
              <a:buNone/>
            </a:pPr>
            <a:r>
              <a:rPr lang="en-US" sz="1400" b="1" dirty="0">
                <a:solidFill>
                  <a:schemeClr val="dk1"/>
                </a:solidFill>
                <a:latin typeface="Arial"/>
                <a:ea typeface="Arial"/>
                <a:cs typeface="Arial"/>
                <a:sym typeface="Arial"/>
              </a:rPr>
              <a:t>9. </a:t>
            </a:r>
            <a:r>
              <a:rPr lang="en-GB" sz="1400" b="1" i="0" u="none" strike="noStrike" noProof="0" dirty="0">
                <a:latin typeface="Arial" panose="020B0604020202020204" pitchFamily="34" charset="0"/>
                <a:cs typeface="Arial" panose="020B0604020202020204" pitchFamily="34" charset="0"/>
              </a:rPr>
              <a:t>Bhuvaneswari Swaminathan, Saravanan Palani, </a:t>
            </a:r>
            <a:r>
              <a:rPr lang="en-GB" sz="1400" b="1" i="0" u="none" strike="noStrike" noProof="0" dirty="0" err="1">
                <a:latin typeface="Arial" panose="020B0604020202020204" pitchFamily="34" charset="0"/>
                <a:cs typeface="Arial" panose="020B0604020202020204" pitchFamily="34" charset="0"/>
              </a:rPr>
              <a:t>Subramaniyaswamy,Vairavasundaram</a:t>
            </a:r>
            <a:r>
              <a:rPr lang="en-US" sz="1400" b="1" dirty="0">
                <a:latin typeface="Arial" panose="020B0604020202020204" pitchFamily="34" charset="0"/>
                <a:ea typeface="Cambria" panose="02040503050406030204" pitchFamily="18" charset="0"/>
                <a:cs typeface="Arial" panose="020B0604020202020204" pitchFamily="34" charset="0"/>
              </a:rPr>
              <a:t>(2023)</a:t>
            </a:r>
            <a:br>
              <a:rPr lang="en-US" sz="1400" dirty="0">
                <a:solidFill>
                  <a:schemeClr val="dk1"/>
                </a:solidFill>
                <a:latin typeface="Arial"/>
                <a:ea typeface="Arial"/>
                <a:cs typeface="Arial"/>
                <a:sym typeface="Arial"/>
              </a:rPr>
            </a:br>
            <a:r>
              <a:rPr lang="en-GB" sz="1400" b="0" i="0" u="none" strike="noStrike" noProof="0" dirty="0">
                <a:latin typeface="Arial" panose="020B0604020202020204" pitchFamily="34" charset="0"/>
                <a:cs typeface="Arial" panose="020B0604020202020204" pitchFamily="34" charset="0"/>
              </a:rPr>
              <a:t>This research proposes a Deep Neural Collaborative Filtering method using WMF and FC-MLP. A new Wide Matrix Factorization incorporates side features, allowing NDCF to capture the complex structure of Nutrients-Fertilizers with a Deep Network.</a:t>
            </a:r>
            <a:endParaRPr lang="en-GB" sz="1400" dirty="0">
              <a:latin typeface="Arial" panose="020B0604020202020204" pitchFamily="34" charset="0"/>
              <a:cs typeface="Arial" panose="020B0604020202020204" pitchFamily="34" charset="0"/>
            </a:endParaRPr>
          </a:p>
          <a:p>
            <a:pPr lvl="0" algn="l" rtl="0">
              <a:buClr>
                <a:schemeClr val="dk1"/>
              </a:buClr>
              <a:buSzPts val="1700"/>
            </a:pPr>
            <a:endParaRPr lang="en-US" sz="1400" dirty="0">
              <a:solidFill>
                <a:schemeClr val="dk1"/>
              </a:solidFill>
              <a:latin typeface="Arial"/>
              <a:ea typeface="Arial"/>
              <a:cs typeface="Arial"/>
              <a:sym typeface="Arial"/>
            </a:endParaRPr>
          </a:p>
          <a:p>
            <a:pPr algn="l" rtl="0">
              <a:buClr>
                <a:schemeClr val="dk1"/>
              </a:buClr>
              <a:buSzPts val="1700"/>
            </a:pPr>
            <a:r>
              <a:rPr lang="en-US" sz="1400" b="1" dirty="0">
                <a:solidFill>
                  <a:schemeClr val="dk1"/>
                </a:solidFill>
                <a:latin typeface="Arial"/>
                <a:ea typeface="Arial"/>
                <a:cs typeface="Arial"/>
                <a:sym typeface="Arial"/>
              </a:rPr>
              <a:t>10</a:t>
            </a:r>
            <a:r>
              <a:rPr lang="en-US" sz="1400" b="1" dirty="0">
                <a:solidFill>
                  <a:schemeClr val="dk1"/>
                </a:solidFill>
                <a:latin typeface="Arial" panose="020B0604020202020204" pitchFamily="34" charset="0"/>
                <a:ea typeface="Arial"/>
                <a:cs typeface="Arial" panose="020B0604020202020204" pitchFamily="34" charset="0"/>
                <a:sym typeface="Arial"/>
              </a:rPr>
              <a:t>. </a:t>
            </a:r>
            <a:r>
              <a:rPr lang="en-GB" sz="1400" b="1" i="0" u="none" strike="noStrike" noProof="0" dirty="0" err="1">
                <a:latin typeface="Arial" panose="020B0604020202020204" pitchFamily="34" charset="0"/>
                <a:cs typeface="Arial" panose="020B0604020202020204" pitchFamily="34" charset="0"/>
              </a:rPr>
              <a:t>Yulian</a:t>
            </a:r>
            <a:r>
              <a:rPr lang="en-GB" sz="1400" b="1" i="0" u="none" strike="noStrike" noProof="0" dirty="0">
                <a:latin typeface="Arial" panose="020B0604020202020204" pitchFamily="34" charset="0"/>
                <a:cs typeface="Arial" panose="020B0604020202020204" pitchFamily="34" charset="0"/>
              </a:rPr>
              <a:t> Gao, </a:t>
            </a:r>
            <a:r>
              <a:rPr lang="en-GB" sz="1400" b="1" i="0" u="none" strike="noStrike" noProof="0" dirty="0" err="1">
                <a:latin typeface="Arial" panose="020B0604020202020204" pitchFamily="34" charset="0"/>
                <a:cs typeface="Arial" panose="020B0604020202020204" pitchFamily="34" charset="0"/>
              </a:rPr>
              <a:t>Kecui</a:t>
            </a:r>
            <a:r>
              <a:rPr lang="en-GB" sz="1400" b="1" i="0" u="none" strike="noStrike" noProof="0" dirty="0">
                <a:latin typeface="Arial" panose="020B0604020202020204" pitchFamily="34" charset="0"/>
                <a:cs typeface="Arial" panose="020B0604020202020204" pitchFamily="34" charset="0"/>
              </a:rPr>
              <a:t> Dong, </a:t>
            </a:r>
            <a:r>
              <a:rPr lang="en-GB" sz="1400" b="1" i="0" u="none" strike="noStrike" noProof="0" dirty="0" err="1">
                <a:latin typeface="Arial" panose="020B0604020202020204" pitchFamily="34" charset="0"/>
                <a:cs typeface="Arial" panose="020B0604020202020204" pitchFamily="34" charset="0"/>
              </a:rPr>
              <a:t>Yaojie</a:t>
            </a:r>
            <a:r>
              <a:rPr lang="en-GB" sz="1400" b="1" i="0" u="none" strike="noStrike" noProof="0" dirty="0">
                <a:latin typeface="Arial" panose="020B0604020202020204" pitchFamily="34" charset="0"/>
                <a:cs typeface="Arial" panose="020B0604020202020204" pitchFamily="34" charset="0"/>
              </a:rPr>
              <a:t> Yue </a:t>
            </a:r>
            <a:r>
              <a:rPr lang="en-US" sz="1400" b="1" dirty="0">
                <a:latin typeface="Arial" panose="020B0604020202020204" pitchFamily="34" charset="0"/>
                <a:ea typeface="Cambria" panose="02040503050406030204" pitchFamily="18" charset="0"/>
                <a:cs typeface="Arial" panose="020B0604020202020204" pitchFamily="34" charset="0"/>
              </a:rPr>
              <a:t>(2024)</a:t>
            </a:r>
            <a:br>
              <a:rPr lang="en-US" sz="1400" dirty="0">
                <a:solidFill>
                  <a:schemeClr val="dk1"/>
                </a:solidFill>
                <a:latin typeface="Arial"/>
                <a:ea typeface="Arial"/>
                <a:cs typeface="Arial"/>
                <a:sym typeface="Arial"/>
              </a:rPr>
            </a:br>
            <a:r>
              <a:rPr lang="en-GB" sz="1400" b="0" i="0" u="none" strike="noStrike" noProof="0" dirty="0">
                <a:latin typeface="Arial" panose="020B0604020202020204" pitchFamily="34" charset="0"/>
                <a:cs typeface="Arial" panose="020B0604020202020204" pitchFamily="34" charset="0"/>
              </a:rPr>
              <a:t>The ensemble machine learning approach demonstrated its reliability for fertilizer consumption </a:t>
            </a:r>
            <a:r>
              <a:rPr lang="en-GB" sz="1400" b="0" i="0" u="none" strike="noStrike" noProof="0" dirty="0" err="1">
                <a:latin typeface="Arial" panose="020B0604020202020204" pitchFamily="34" charset="0"/>
                <a:cs typeface="Arial" panose="020B0604020202020204" pitchFamily="34" charset="0"/>
              </a:rPr>
              <a:t>prediction.The</a:t>
            </a:r>
            <a:r>
              <a:rPr lang="en-GB" sz="1400" b="0" i="0" u="none" strike="noStrike" noProof="0" dirty="0">
                <a:latin typeface="Arial" panose="020B0604020202020204" pitchFamily="34" charset="0"/>
                <a:cs typeface="Arial" panose="020B0604020202020204" pitchFamily="34" charset="0"/>
              </a:rPr>
              <a:t> global N and P fertilizer consumption may decrease from 2020 to 2100, while K fertilizer may buck the </a:t>
            </a:r>
            <a:r>
              <a:rPr lang="en-GB" sz="1400" b="0" i="0" u="none" strike="noStrike" noProof="0" dirty="0" err="1">
                <a:latin typeface="Arial" panose="020B0604020202020204" pitchFamily="34" charset="0"/>
                <a:cs typeface="Arial" panose="020B0604020202020204" pitchFamily="34" charset="0"/>
              </a:rPr>
              <a:t>trend.The</a:t>
            </a:r>
            <a:r>
              <a:rPr lang="en-GB" sz="1400" b="0" i="0" u="none" strike="noStrike" noProof="0" dirty="0">
                <a:latin typeface="Arial" panose="020B0604020202020204" pitchFamily="34" charset="0"/>
                <a:cs typeface="Arial" panose="020B0604020202020204" pitchFamily="34" charset="0"/>
              </a:rPr>
              <a:t> hotspots of N fertilizer consumption may shift from China to Latin America and the Caribbean.</a:t>
            </a:r>
            <a:endParaRPr lang="en-US" sz="1400" dirty="0">
              <a:latin typeface="Arial" panose="020B0604020202020204" pitchFamily="34" charset="0"/>
              <a:cs typeface="Arial" panose="020B0604020202020204" pitchFamily="34" charset="0"/>
            </a:endParaRPr>
          </a:p>
          <a:p>
            <a:pPr algn="l" rtl="0">
              <a:buClr>
                <a:schemeClr val="dk1"/>
              </a:buClr>
              <a:buSzPts val="1700"/>
            </a:pPr>
            <a:endParaRPr lang="en-US" sz="1600" dirty="0"/>
          </a:p>
        </p:txBody>
      </p:sp>
    </p:spTree>
    <p:extLst>
      <p:ext uri="{BB962C8B-B14F-4D97-AF65-F5344CB8AC3E}">
        <p14:creationId xmlns:p14="http://schemas.microsoft.com/office/powerpoint/2010/main" val="2225788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spc="-50" dirty="0"/>
              <a:t>Research</a:t>
            </a:r>
            <a:r>
              <a:rPr lang="en-US" spc="-200" dirty="0"/>
              <a:t> </a:t>
            </a:r>
            <a:r>
              <a:rPr lang="en-US" dirty="0"/>
              <a:t>Gaps</a:t>
            </a:r>
            <a:r>
              <a:rPr lang="en-US" spc="-175" dirty="0"/>
              <a:t> </a:t>
            </a:r>
            <a:r>
              <a:rPr lang="en-US" spc="-20" dirty="0"/>
              <a:t>Identified</a:t>
            </a:r>
            <a:endParaRPr lang="en-US" dirty="0"/>
          </a:p>
        </p:txBody>
      </p:sp>
      <p:sp>
        <p:nvSpPr>
          <p:cNvPr id="3" name="Text Placeholder 2"/>
          <p:cNvSpPr>
            <a:spLocks noGrp="1"/>
          </p:cNvSpPr>
          <p:nvPr>
            <p:ph type="body"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46669961"/>
              </p:ext>
            </p:extLst>
          </p:nvPr>
        </p:nvGraphicFramePr>
        <p:xfrm>
          <a:off x="360680" y="952553"/>
          <a:ext cx="11470640" cy="5568868"/>
        </p:xfrm>
        <a:graphic>
          <a:graphicData uri="http://schemas.openxmlformats.org/drawingml/2006/table">
            <a:tbl>
              <a:tblPr firstRow="1" bandRow="1">
                <a:tableStyleId>{5C22544A-7EE6-4342-B048-85BDC9FD1C3A}</a:tableStyleId>
              </a:tblPr>
              <a:tblGrid>
                <a:gridCol w="3373120">
                  <a:extLst>
                    <a:ext uri="{9D8B030D-6E8A-4147-A177-3AD203B41FA5}">
                      <a16:colId xmlns:a16="http://schemas.microsoft.com/office/drawing/2014/main" val="3611833883"/>
                    </a:ext>
                  </a:extLst>
                </a:gridCol>
                <a:gridCol w="8097520">
                  <a:extLst>
                    <a:ext uri="{9D8B030D-6E8A-4147-A177-3AD203B41FA5}">
                      <a16:colId xmlns:a16="http://schemas.microsoft.com/office/drawing/2014/main" val="161761595"/>
                    </a:ext>
                  </a:extLst>
                </a:gridCol>
              </a:tblGrid>
              <a:tr h="336244">
                <a:tc>
                  <a:txBody>
                    <a:bodyPr/>
                    <a:lstStyle/>
                    <a:p>
                      <a:r>
                        <a:rPr lang="en-US" dirty="0"/>
                        <a:t>PAPER</a:t>
                      </a:r>
                    </a:p>
                  </a:txBody>
                  <a:tcPr/>
                </a:tc>
                <a:tc>
                  <a:txBody>
                    <a:bodyPr/>
                    <a:lstStyle/>
                    <a:p>
                      <a:r>
                        <a:rPr lang="en-US" dirty="0"/>
                        <a:t>GAPS IDENTIFIED</a:t>
                      </a:r>
                    </a:p>
                  </a:txBody>
                  <a:tcPr/>
                </a:tc>
                <a:extLst>
                  <a:ext uri="{0D108BD9-81ED-4DB2-BD59-A6C34878D82A}">
                    <a16:rowId xmlns:a16="http://schemas.microsoft.com/office/drawing/2014/main" val="1986558660"/>
                  </a:ext>
                </a:extLst>
              </a:tr>
              <a:tr h="840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mn-lt"/>
                          <a:ea typeface="Cambria" panose="02040503050406030204" pitchFamily="18" charset="0"/>
                        </a:rPr>
                        <a:t>Hampannavar</a:t>
                      </a:r>
                      <a:r>
                        <a:rPr lang="en-US" sz="1800" dirty="0">
                          <a:latin typeface="+mn-lt"/>
                          <a:ea typeface="Cambria" panose="02040503050406030204" pitchFamily="18" charset="0"/>
                        </a:rPr>
                        <a:t>, K., </a:t>
                      </a:r>
                      <a:r>
                        <a:rPr lang="en-US" sz="1800" dirty="0" err="1">
                          <a:latin typeface="+mn-lt"/>
                          <a:ea typeface="Cambria" panose="02040503050406030204" pitchFamily="18" charset="0"/>
                        </a:rPr>
                        <a:t>Bhajantri</a:t>
                      </a:r>
                      <a:r>
                        <a:rPr lang="en-US" sz="1800" dirty="0">
                          <a:latin typeface="+mn-lt"/>
                          <a:ea typeface="Cambria" panose="02040503050406030204" pitchFamily="18" charset="0"/>
                        </a:rPr>
                        <a:t>, V., &amp; </a:t>
                      </a:r>
                      <a:r>
                        <a:rPr lang="en-US" sz="1800" dirty="0" err="1">
                          <a:latin typeface="+mn-lt"/>
                          <a:ea typeface="Cambria" panose="02040503050406030204" pitchFamily="18" charset="0"/>
                        </a:rPr>
                        <a:t>Totad</a:t>
                      </a:r>
                      <a:r>
                        <a:rPr lang="en-US" sz="1800" dirty="0">
                          <a:latin typeface="+mn-lt"/>
                          <a:ea typeface="Cambria" panose="02040503050406030204" pitchFamily="18" charset="0"/>
                        </a:rPr>
                        <a:t>, S. G. (2018)</a:t>
                      </a:r>
                      <a:endParaRPr lang="en-US" dirty="0">
                        <a:latin typeface="+mn-lt"/>
                      </a:endParaRPr>
                    </a:p>
                    <a:p>
                      <a:endParaRPr lang="en-US" dirty="0"/>
                    </a:p>
                  </a:txBody>
                  <a:tcPr/>
                </a:tc>
                <a:tc>
                  <a:txBody>
                    <a:bodyPr/>
                    <a:lstStyle/>
                    <a:p>
                      <a:pPr marL="0" marR="0" lvl="0" indent="0" algn="l" rtl="0">
                        <a:spcBef>
                          <a:spcPts val="0"/>
                        </a:spcBef>
                        <a:spcAft>
                          <a:spcPts val="0"/>
                        </a:spcAft>
                        <a:buNone/>
                      </a:pPr>
                      <a:r>
                        <a:rPr lang="en-US" sz="1800" dirty="0">
                          <a:latin typeface="Cambria" panose="02040503050406030204" pitchFamily="18" charset="0"/>
                          <a:ea typeface="Cambria" panose="02040503050406030204" pitchFamily="18" charset="0"/>
                        </a:rPr>
                        <a:t>Prediction of crop fertilizer consumption. International Conference on Computational and Business Intelligence (ICCUBEA). </a:t>
                      </a:r>
                      <a:endParaRPr lang="en-US" sz="1800" dirty="0"/>
                    </a:p>
                  </a:txBody>
                  <a:tcPr/>
                </a:tc>
                <a:extLst>
                  <a:ext uri="{0D108BD9-81ED-4DB2-BD59-A6C34878D82A}">
                    <a16:rowId xmlns:a16="http://schemas.microsoft.com/office/drawing/2014/main" val="1896772375"/>
                  </a:ext>
                </a:extLst>
              </a:tr>
              <a:tr h="1092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ambria" panose="02040503050406030204" pitchFamily="18" charset="0"/>
                          <a:ea typeface="Cambria" panose="02040503050406030204" pitchFamily="18" charset="0"/>
                        </a:rPr>
                        <a:t>Prabakaran</a:t>
                      </a:r>
                      <a:r>
                        <a:rPr lang="en-US" sz="1800" dirty="0">
                          <a:latin typeface="Cambria" panose="02040503050406030204" pitchFamily="18" charset="0"/>
                          <a:ea typeface="Cambria" panose="02040503050406030204" pitchFamily="18" charset="0"/>
                        </a:rPr>
                        <a:t>, G., </a:t>
                      </a:r>
                      <a:r>
                        <a:rPr lang="en-US" sz="1800" dirty="0" err="1">
                          <a:latin typeface="Cambria" panose="02040503050406030204" pitchFamily="18" charset="0"/>
                          <a:ea typeface="Cambria" panose="02040503050406030204" pitchFamily="18" charset="0"/>
                        </a:rPr>
                        <a:t>Vaithiyanathan</a:t>
                      </a:r>
                      <a:r>
                        <a:rPr lang="en-US" sz="1800" dirty="0">
                          <a:latin typeface="Cambria" panose="02040503050406030204" pitchFamily="18" charset="0"/>
                          <a:ea typeface="Cambria" panose="02040503050406030204" pitchFamily="18" charset="0"/>
                        </a:rPr>
                        <a:t>, D., &amp; Ganesan, M. (2018)</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ambria" panose="02040503050406030204" pitchFamily="18" charset="0"/>
                          <a:ea typeface="Cambria" panose="02040503050406030204" pitchFamily="18" charset="0"/>
                        </a:rPr>
                        <a:t>Fuzzy decision support system for improving the crop productivity and efficient use of fertilizers. Computers and Electronics in Agriculture.</a:t>
                      </a:r>
                      <a:endParaRPr lang="en-US" dirty="0"/>
                    </a:p>
                  </a:txBody>
                  <a:tcPr/>
                </a:tc>
                <a:extLst>
                  <a:ext uri="{0D108BD9-81ED-4DB2-BD59-A6C34878D82A}">
                    <a16:rowId xmlns:a16="http://schemas.microsoft.com/office/drawing/2014/main" val="2866096577"/>
                  </a:ext>
                </a:extLst>
              </a:tr>
              <a:tr h="1092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ea typeface="Cambria" panose="02040503050406030204" pitchFamily="18" charset="0"/>
                        </a:rPr>
                        <a:t>Yin, Y., Ying, H., Zheng, H., Zhang, Q., Xue, Y., &amp; Cul, Z. (2019)</a:t>
                      </a:r>
                      <a:endParaRPr lang="en-US" dirty="0">
                        <a:latin typeface="+mn-lt"/>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ambria" panose="02040503050406030204" pitchFamily="18" charset="0"/>
                          <a:ea typeface="Cambria" panose="02040503050406030204" pitchFamily="18" charset="0"/>
                        </a:rPr>
                        <a:t>Estimation of NPK requirements for rice production in diverse Chinese environments under optimal fertilization rates. Agricultural and Forest Meteorology.</a:t>
                      </a:r>
                      <a:endParaRPr lang="en-US" dirty="0"/>
                    </a:p>
                  </a:txBody>
                  <a:tcPr/>
                </a:tc>
                <a:extLst>
                  <a:ext uri="{0D108BD9-81ED-4DB2-BD59-A6C34878D82A}">
                    <a16:rowId xmlns:a16="http://schemas.microsoft.com/office/drawing/2014/main" val="1089064120"/>
                  </a:ext>
                </a:extLst>
              </a:tr>
              <a:tr h="1092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ea typeface="Cambria" panose="02040503050406030204" pitchFamily="18" charset="0"/>
                        </a:rPr>
                        <a:t>Hess, L. J. T., Hinckley, E. L. S., Robertson, G. P., &amp; Matson, P. A. (2020)</a:t>
                      </a:r>
                      <a:endParaRPr lang="en-US" dirty="0">
                        <a:latin typeface="+mn-lt"/>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ambria" panose="02040503050406030204" pitchFamily="18" charset="0"/>
                          <a:ea typeface="Cambria" panose="02040503050406030204" pitchFamily="18" charset="0"/>
                        </a:rPr>
                        <a:t>Rainfall intensification increases nitrate leaching from tilled but not no-till cropping systems in the US Midwest. Agriculture, Ecosystems &amp; Environment</a:t>
                      </a:r>
                      <a:r>
                        <a:rPr lang="en-US" sz="1800" dirty="0"/>
                        <a:t>.</a:t>
                      </a:r>
                    </a:p>
                    <a:p>
                      <a:endParaRPr lang="en-US" dirty="0"/>
                    </a:p>
                  </a:txBody>
                  <a:tcPr/>
                </a:tc>
                <a:extLst>
                  <a:ext uri="{0D108BD9-81ED-4DB2-BD59-A6C34878D82A}">
                    <a16:rowId xmlns:a16="http://schemas.microsoft.com/office/drawing/2014/main" val="270402180"/>
                  </a:ext>
                </a:extLst>
              </a:tr>
              <a:tr h="840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ea typeface="Cambria" panose="02040503050406030204" pitchFamily="18" charset="0"/>
                        </a:rPr>
                        <a:t>Nishant, P. S., Venkat, P. S., </a:t>
                      </a:r>
                      <a:r>
                        <a:rPr lang="en-US" sz="1800" dirty="0" err="1">
                          <a:latin typeface="+mn-lt"/>
                          <a:ea typeface="Cambria" panose="02040503050406030204" pitchFamily="18" charset="0"/>
                        </a:rPr>
                        <a:t>Bollu</a:t>
                      </a:r>
                      <a:r>
                        <a:rPr lang="en-US" sz="1800" dirty="0">
                          <a:latin typeface="+mn-lt"/>
                          <a:ea typeface="Cambria" panose="02040503050406030204" pitchFamily="18" charset="0"/>
                        </a:rPr>
                        <a:t>, L., &amp; Jabber, B. A. (2020)</a:t>
                      </a:r>
                      <a:endParaRPr lang="en-US" dirty="0">
                        <a:latin typeface="+mn-lt"/>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ambria" panose="02040503050406030204" pitchFamily="18" charset="0"/>
                          <a:ea typeface="Cambria" panose="02040503050406030204" pitchFamily="18" charset="0"/>
                        </a:rPr>
                        <a:t>Crop yield prediction based on Indian agriculture using machine learning. 2020 International Conference for Emerging Technology (INCET)</a:t>
                      </a:r>
                      <a:r>
                        <a:rPr lang="en-US" sz="1800" dirty="0"/>
                        <a:t>.</a:t>
                      </a:r>
                    </a:p>
                    <a:p>
                      <a:endParaRPr lang="en-US" dirty="0"/>
                    </a:p>
                  </a:txBody>
                  <a:tcPr/>
                </a:tc>
                <a:extLst>
                  <a:ext uri="{0D108BD9-81ED-4DB2-BD59-A6C34878D82A}">
                    <a16:rowId xmlns:a16="http://schemas.microsoft.com/office/drawing/2014/main" val="2237169454"/>
                  </a:ext>
                </a:extLst>
              </a:tr>
            </a:tbl>
          </a:graphicData>
        </a:graphic>
      </p:graphicFrame>
    </p:spTree>
    <p:extLst>
      <p:ext uri="{BB962C8B-B14F-4D97-AF65-F5344CB8AC3E}">
        <p14:creationId xmlns:p14="http://schemas.microsoft.com/office/powerpoint/2010/main" val="2130521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spc="-50" dirty="0"/>
              <a:t>Research</a:t>
            </a:r>
            <a:r>
              <a:rPr lang="en-US" spc="-200" dirty="0"/>
              <a:t> </a:t>
            </a:r>
            <a:r>
              <a:rPr lang="en-US" dirty="0"/>
              <a:t>Gaps</a:t>
            </a:r>
            <a:r>
              <a:rPr lang="en-US" spc="-175" dirty="0"/>
              <a:t> </a:t>
            </a:r>
            <a:r>
              <a:rPr lang="en-US" spc="-20" dirty="0"/>
              <a:t>Identified(Continued)</a:t>
            </a:r>
            <a:endParaRPr lang="en-US" dirty="0"/>
          </a:p>
        </p:txBody>
      </p:sp>
      <p:sp>
        <p:nvSpPr>
          <p:cNvPr id="3" name="Text Placeholder 2"/>
          <p:cNvSpPr>
            <a:spLocks noGrp="1"/>
          </p:cNvSpPr>
          <p:nvPr>
            <p:ph type="body"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863557626"/>
              </p:ext>
            </p:extLst>
          </p:nvPr>
        </p:nvGraphicFramePr>
        <p:xfrm>
          <a:off x="457200" y="952552"/>
          <a:ext cx="11658600" cy="4972475"/>
        </p:xfrm>
        <a:graphic>
          <a:graphicData uri="http://schemas.openxmlformats.org/drawingml/2006/table">
            <a:tbl>
              <a:tblPr firstRow="1" bandRow="1">
                <a:tableStyleId>{5C22544A-7EE6-4342-B048-85BDC9FD1C3A}</a:tableStyleId>
              </a:tblPr>
              <a:tblGrid>
                <a:gridCol w="6586978">
                  <a:extLst>
                    <a:ext uri="{9D8B030D-6E8A-4147-A177-3AD203B41FA5}">
                      <a16:colId xmlns:a16="http://schemas.microsoft.com/office/drawing/2014/main" val="278626246"/>
                    </a:ext>
                  </a:extLst>
                </a:gridCol>
                <a:gridCol w="5071622">
                  <a:extLst>
                    <a:ext uri="{9D8B030D-6E8A-4147-A177-3AD203B41FA5}">
                      <a16:colId xmlns:a16="http://schemas.microsoft.com/office/drawing/2014/main" val="3637250755"/>
                    </a:ext>
                  </a:extLst>
                </a:gridCol>
              </a:tblGrid>
              <a:tr h="369147">
                <a:tc>
                  <a:txBody>
                    <a:bodyPr/>
                    <a:lstStyle/>
                    <a:p>
                      <a:r>
                        <a:rPr lang="en-US" dirty="0"/>
                        <a:t>PAPER</a:t>
                      </a:r>
                    </a:p>
                  </a:txBody>
                  <a:tcPr/>
                </a:tc>
                <a:tc>
                  <a:txBody>
                    <a:bodyPr/>
                    <a:lstStyle/>
                    <a:p>
                      <a:r>
                        <a:rPr lang="en-US" dirty="0"/>
                        <a:t>GAPS IDENTIFIED</a:t>
                      </a:r>
                    </a:p>
                  </a:txBody>
                  <a:tcPr/>
                </a:tc>
                <a:extLst>
                  <a:ext uri="{0D108BD9-81ED-4DB2-BD59-A6C34878D82A}">
                    <a16:rowId xmlns:a16="http://schemas.microsoft.com/office/drawing/2014/main" val="1192983342"/>
                  </a:ext>
                </a:extLst>
              </a:tr>
              <a:tr h="9228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ambria" panose="02040503050406030204" pitchFamily="18" charset="0"/>
                          <a:ea typeface="Cambria" panose="02040503050406030204" pitchFamily="18" charset="0"/>
                        </a:rPr>
                        <a:t>Y</a:t>
                      </a:r>
                      <a:r>
                        <a:rPr lang="en-US" sz="1800" dirty="0">
                          <a:latin typeface="+mn-lt"/>
                          <a:ea typeface="Cambria" panose="02040503050406030204" pitchFamily="18" charset="0"/>
                        </a:rPr>
                        <a:t>ang, T., Siddique, K. H. M., &amp; Liu, K. (2020)</a:t>
                      </a:r>
                      <a:endParaRPr lang="en-US"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ambria" panose="02040503050406030204" pitchFamily="18" charset="0"/>
                          <a:ea typeface="Cambria" panose="02040503050406030204" pitchFamily="18" charset="0"/>
                        </a:rPr>
                        <a:t>Cropping systems in agriculture and their impact on soil health. Global Ecology and Conservation</a:t>
                      </a:r>
                      <a:r>
                        <a:rPr lang="en-US" sz="1800" dirty="0"/>
                        <a:t>.</a:t>
                      </a:r>
                    </a:p>
                    <a:p>
                      <a:endParaRPr lang="en-US" dirty="0"/>
                    </a:p>
                  </a:txBody>
                  <a:tcPr/>
                </a:tc>
                <a:extLst>
                  <a:ext uri="{0D108BD9-81ED-4DB2-BD59-A6C34878D82A}">
                    <a16:rowId xmlns:a16="http://schemas.microsoft.com/office/drawing/2014/main" val="1587303955"/>
                  </a:ext>
                </a:extLst>
              </a:tr>
              <a:tr h="6460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mn-lt"/>
                          <a:ea typeface="Cambria" panose="02040503050406030204" pitchFamily="18" charset="0"/>
                        </a:rPr>
                        <a:t>Agrahari</a:t>
                      </a:r>
                      <a:r>
                        <a:rPr lang="en-US" sz="1800" dirty="0">
                          <a:latin typeface="+mn-lt"/>
                          <a:ea typeface="Cambria" panose="02040503050406030204" pitchFamily="18" charset="0"/>
                        </a:rPr>
                        <a:t>, R. K., Kobayashi, Y., Tanaka, T. S., Panda, S. K., &amp; Koyama, H. (2021)</a:t>
                      </a:r>
                      <a:endParaRPr lang="en-US"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ambria" panose="02040503050406030204" pitchFamily="18" charset="0"/>
                          <a:ea typeface="Cambria" panose="02040503050406030204" pitchFamily="18" charset="0"/>
                        </a:rPr>
                        <a:t>Smart fertilizer management. Taylor &amp; Francis.</a:t>
                      </a:r>
                    </a:p>
                    <a:p>
                      <a:pPr marL="0" marR="0" lvl="0" indent="0" algn="l" rtl="0">
                        <a:spcBef>
                          <a:spcPts val="0"/>
                        </a:spcBef>
                        <a:spcAft>
                          <a:spcPts val="0"/>
                        </a:spcAft>
                        <a:buNone/>
                      </a:pPr>
                      <a:endParaRPr lang="en-US" sz="1800" dirty="0"/>
                    </a:p>
                  </a:txBody>
                  <a:tcPr/>
                </a:tc>
                <a:extLst>
                  <a:ext uri="{0D108BD9-81ED-4DB2-BD59-A6C34878D82A}">
                    <a16:rowId xmlns:a16="http://schemas.microsoft.com/office/drawing/2014/main" val="3038008694"/>
                  </a:ext>
                </a:extLst>
              </a:tr>
              <a:tr h="9228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mn-lt"/>
                          <a:ea typeface="Cambria" panose="02040503050406030204" pitchFamily="18" charset="0"/>
                        </a:rPr>
                        <a:t>Ather</a:t>
                      </a:r>
                      <a:r>
                        <a:rPr lang="en-US" sz="1800" dirty="0">
                          <a:latin typeface="+mn-lt"/>
                          <a:ea typeface="Cambria" panose="02040503050406030204" pitchFamily="18" charset="0"/>
                        </a:rPr>
                        <a:t>, D., Madan, S., Nayak, M., Tripathi, R., Singh, S., &amp; Jain, K. R. (2022)</a:t>
                      </a:r>
                      <a:endParaRPr lang="en-US" dirty="0">
                        <a:latin typeface="+mn-lt"/>
                      </a:endParaRPr>
                    </a:p>
                  </a:txBody>
                  <a:tcPr/>
                </a:tc>
                <a:tc>
                  <a:txBody>
                    <a:bodyPr/>
                    <a:lstStyle/>
                    <a:p>
                      <a:pPr marL="152400" marR="0" lvl="0" indent="0" defTabSz="914400" eaLnBrk="1" fontAlgn="auto" latinLnBrk="0" hangingPunct="1">
                        <a:lnSpc>
                          <a:spcPct val="100000"/>
                        </a:lnSpc>
                        <a:spcBef>
                          <a:spcPts val="0"/>
                        </a:spcBef>
                        <a:spcAft>
                          <a:spcPts val="0"/>
                        </a:spcAft>
                        <a:buClrTx/>
                        <a:buSzTx/>
                        <a:buFontTx/>
                        <a:buNone/>
                        <a:tabLst/>
                        <a:defRPr/>
                      </a:pPr>
                      <a:r>
                        <a:rPr lang="en-US" sz="1800" dirty="0">
                          <a:latin typeface="Cambria" panose="02040503050406030204" pitchFamily="18" charset="0"/>
                          <a:ea typeface="Cambria" panose="02040503050406030204" pitchFamily="18" charset="0"/>
                        </a:rPr>
                        <a:t>Selection of smart manure composition for smart farming using artificial intelligence technique. Wiley Online Library.</a:t>
                      </a:r>
                    </a:p>
                    <a:p>
                      <a:endParaRPr lang="en-US" dirty="0"/>
                    </a:p>
                  </a:txBody>
                  <a:tcPr/>
                </a:tc>
                <a:extLst>
                  <a:ext uri="{0D108BD9-81ED-4DB2-BD59-A6C34878D82A}">
                    <a16:rowId xmlns:a16="http://schemas.microsoft.com/office/drawing/2014/main" val="2090594250"/>
                  </a:ext>
                </a:extLst>
              </a:tr>
              <a:tr h="9228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ea typeface="Cambria" panose="02040503050406030204" pitchFamily="18" charset="0"/>
                        </a:rPr>
                        <a:t>Swaminathan, B., Palani, S., </a:t>
                      </a:r>
                      <a:r>
                        <a:rPr lang="en-US" sz="1800" dirty="0" err="1">
                          <a:latin typeface="+mn-lt"/>
                          <a:ea typeface="Cambria" panose="02040503050406030204" pitchFamily="18" charset="0"/>
                        </a:rPr>
                        <a:t>Subramaniyaswamy</a:t>
                      </a:r>
                      <a:r>
                        <a:rPr lang="en-US" sz="1800" dirty="0">
                          <a:latin typeface="+mn-lt"/>
                          <a:ea typeface="Cambria" panose="02040503050406030204" pitchFamily="18" charset="0"/>
                        </a:rPr>
                        <a:t>, S., &amp; </a:t>
                      </a:r>
                      <a:r>
                        <a:rPr lang="en-US" sz="1800" dirty="0" err="1">
                          <a:latin typeface="+mn-lt"/>
                          <a:ea typeface="Cambria" panose="02040503050406030204" pitchFamily="18" charset="0"/>
                        </a:rPr>
                        <a:t>Vairavasundaram</a:t>
                      </a:r>
                      <a:r>
                        <a:rPr lang="en-US" sz="1800" dirty="0">
                          <a:latin typeface="+mn-lt"/>
                          <a:ea typeface="Cambria" panose="02040503050406030204" pitchFamily="18" charset="0"/>
                        </a:rPr>
                        <a:t>, S. (2023)</a:t>
                      </a:r>
                      <a:endParaRPr lang="en-US"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ambria" panose="02040503050406030204" pitchFamily="18" charset="0"/>
                          <a:ea typeface="Cambria" panose="02040503050406030204" pitchFamily="18" charset="0"/>
                        </a:rPr>
                        <a:t>Deep neural collaborative filtering model for fertilizer prediction.</a:t>
                      </a:r>
                      <a:endParaRPr lang="en-US" dirty="0"/>
                    </a:p>
                  </a:txBody>
                  <a:tcPr/>
                </a:tc>
                <a:extLst>
                  <a:ext uri="{0D108BD9-81ED-4DB2-BD59-A6C34878D82A}">
                    <a16:rowId xmlns:a16="http://schemas.microsoft.com/office/drawing/2014/main" val="74686417"/>
                  </a:ext>
                </a:extLst>
              </a:tr>
              <a:tr h="9228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ea typeface="Cambria" panose="02040503050406030204" pitchFamily="18" charset="0"/>
                        </a:rPr>
                        <a:t>Gao, Y., Dong, K., &amp; Yue, Y. (2024)</a:t>
                      </a:r>
                      <a:endParaRPr lang="en-US"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ambria" panose="02040503050406030204" pitchFamily="18" charset="0"/>
                          <a:ea typeface="Cambria" panose="02040503050406030204" pitchFamily="18" charset="0"/>
                        </a:rPr>
                        <a:t>Projecting global fertilizer consumption under shared socioeconomic pathway (SSP)</a:t>
                      </a:r>
                      <a:endParaRPr lang="en-US" dirty="0"/>
                    </a:p>
                  </a:txBody>
                  <a:tcPr/>
                </a:tc>
                <a:extLst>
                  <a:ext uri="{0D108BD9-81ED-4DB2-BD59-A6C34878D82A}">
                    <a16:rowId xmlns:a16="http://schemas.microsoft.com/office/drawing/2014/main" val="3616288512"/>
                  </a:ext>
                </a:extLst>
              </a:tr>
            </a:tbl>
          </a:graphicData>
        </a:graphic>
      </p:graphicFrame>
    </p:spTree>
    <p:extLst>
      <p:ext uri="{BB962C8B-B14F-4D97-AF65-F5344CB8AC3E}">
        <p14:creationId xmlns:p14="http://schemas.microsoft.com/office/powerpoint/2010/main" val="198232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spc="-45" dirty="0"/>
              <a:t>Proposed</a:t>
            </a:r>
            <a:r>
              <a:rPr lang="en-US" spc="-200" dirty="0"/>
              <a:t> </a:t>
            </a:r>
            <a:r>
              <a:rPr lang="en-US" spc="-35" dirty="0"/>
              <a:t>Methodology</a:t>
            </a:r>
            <a:endParaRPr lang="en-US" dirty="0"/>
          </a:p>
        </p:txBody>
      </p:sp>
      <p:sp>
        <p:nvSpPr>
          <p:cNvPr id="3" name="Text Placeholder 2"/>
          <p:cNvSpPr>
            <a:spLocks noGrp="1"/>
          </p:cNvSpPr>
          <p:nvPr>
            <p:ph type="body" idx="1"/>
          </p:nvPr>
        </p:nvSpPr>
        <p:spPr>
          <a:xfrm>
            <a:off x="917575" y="1143000"/>
            <a:ext cx="10961370" cy="3600986"/>
          </a:xfrm>
        </p:spPr>
        <p:txBody>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This project focuses on enhancing agricultural efficiency using machine learning techniques to provide precise fertilizer recommendations. The core method involves gathering soil, climate, and rainfall data from both historical and real-time sources. By applying the </a:t>
            </a:r>
            <a:r>
              <a:rPr lang="en-US" b="1" dirty="0">
                <a:latin typeface="Arial" panose="020B0604020202020204" pitchFamily="34" charset="0"/>
                <a:cs typeface="Arial" panose="020B0604020202020204" pitchFamily="34" charset="0"/>
              </a:rPr>
              <a:t>Random Forest Regression algorithm</a:t>
            </a:r>
            <a:r>
              <a:rPr lang="en-US" dirty="0">
                <a:latin typeface="Arial" panose="020B0604020202020204" pitchFamily="34" charset="0"/>
                <a:cs typeface="Arial" panose="020B0604020202020204" pitchFamily="34" charset="0"/>
              </a:rPr>
              <a:t>, the model predicts the specific nutrient needs of crops. This ensures optimal fertilizer use, reducing waste and environmental impact while maximizing crop yield.</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project progresses in phases, beginning with data collection and preprocessing, followed by algorithm development. A user-friendly interface will be created to allow farmers easy access to recommendations. Validation with agricultural stakeholders will refine the system to address gaps, ensuring practical usability. Continuous improvements and future enhancements will aim to make the solution accessible even in rural areas with limited connectivity.</a:t>
            </a:r>
          </a:p>
          <a:p>
            <a:pPr lvl="0" algn="just" rtl="0">
              <a:buClr>
                <a:schemeClr val="dk1"/>
              </a:buClr>
              <a:buSzPts val="1700"/>
            </a:pPr>
            <a:endParaRPr lang="en-US" dirty="0">
              <a:solidFill>
                <a:schemeClr val="dk1"/>
              </a:solidFill>
              <a:latin typeface="Arial"/>
              <a:ea typeface="Arial"/>
              <a:cs typeface="Arial"/>
              <a:sym typeface="Arial"/>
            </a:endParaRPr>
          </a:p>
          <a:p>
            <a:endParaRPr lang="en-US" dirty="0"/>
          </a:p>
        </p:txBody>
      </p:sp>
    </p:spTree>
    <p:extLst>
      <p:ext uri="{BB962C8B-B14F-4D97-AF65-F5344CB8AC3E}">
        <p14:creationId xmlns:p14="http://schemas.microsoft.com/office/powerpoint/2010/main" val="2095572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spc="-30" dirty="0"/>
              <a:t>Objectives</a:t>
            </a:r>
            <a:endParaRPr lang="en-US" dirty="0"/>
          </a:p>
        </p:txBody>
      </p:sp>
      <p:sp>
        <p:nvSpPr>
          <p:cNvPr id="3" name="Text Placeholder 2"/>
          <p:cNvSpPr>
            <a:spLocks noGrp="1"/>
          </p:cNvSpPr>
          <p:nvPr>
            <p:ph type="body" idx="1"/>
          </p:nvPr>
        </p:nvSpPr>
        <p:spPr>
          <a:xfrm>
            <a:off x="917575" y="1295400"/>
            <a:ext cx="10961370" cy="4185761"/>
          </a:xfrm>
        </p:spPr>
        <p:txBody>
          <a:bodyPr/>
          <a:lstStyle/>
          <a:p>
            <a:pPr>
              <a:buFont typeface="+mj-lt"/>
              <a:buAutoNum type="arabicPeriod"/>
            </a:pPr>
            <a:r>
              <a:rPr lang="en-US" sz="1700" b="1" dirty="0">
                <a:latin typeface="Arial" panose="020B0604020202020204" pitchFamily="34" charset="0"/>
                <a:cs typeface="Arial" panose="020B0604020202020204" pitchFamily="34" charset="0"/>
              </a:rPr>
              <a:t>Optimize Fertilizer Use</a:t>
            </a:r>
          </a:p>
          <a:p>
            <a:r>
              <a:rPr lang="en-US" sz="1700" dirty="0">
                <a:latin typeface="Arial" panose="020B0604020202020204" pitchFamily="34" charset="0"/>
                <a:cs typeface="Arial" panose="020B0604020202020204" pitchFamily="34" charset="0"/>
              </a:rPr>
              <a:t>Provide precise nutrient recommendations, ensuring farmers use just the right amount of fertilizer to improve crop yields without unnecessary waste.</a:t>
            </a:r>
          </a:p>
          <a:p>
            <a:endParaRPr lang="en-US" sz="1700" dirty="0">
              <a:latin typeface="Arial" panose="020B0604020202020204" pitchFamily="34" charset="0"/>
              <a:cs typeface="Arial" panose="020B0604020202020204" pitchFamily="34" charset="0"/>
            </a:endParaRPr>
          </a:p>
          <a:p>
            <a:r>
              <a:rPr lang="en-US" sz="1700" b="1" dirty="0">
                <a:latin typeface="Arial" panose="020B0604020202020204" pitchFamily="34" charset="0"/>
                <a:cs typeface="Arial" panose="020B0604020202020204" pitchFamily="34" charset="0"/>
              </a:rPr>
              <a:t>2.Incorporate Real-Time and Historical Data</a:t>
            </a:r>
          </a:p>
          <a:p>
            <a:r>
              <a:rPr lang="en-US" sz="1700" dirty="0">
                <a:latin typeface="Arial" panose="020B0604020202020204" pitchFamily="34" charset="0"/>
                <a:cs typeface="Arial" panose="020B0604020202020204" pitchFamily="34" charset="0"/>
              </a:rPr>
              <a:t>Combine weather forecasts, rainfall patterns, and soil quality data to deliver timely and accurate recommendations.</a:t>
            </a:r>
          </a:p>
          <a:p>
            <a:endParaRPr lang="en-US" sz="1700" dirty="0">
              <a:latin typeface="Arial" panose="020B0604020202020204" pitchFamily="34" charset="0"/>
              <a:cs typeface="Arial" panose="020B0604020202020204" pitchFamily="34" charset="0"/>
            </a:endParaRPr>
          </a:p>
          <a:p>
            <a:r>
              <a:rPr lang="en-US" sz="1700" b="1" dirty="0">
                <a:latin typeface="Arial" panose="020B0604020202020204" pitchFamily="34" charset="0"/>
                <a:cs typeface="Arial" panose="020B0604020202020204" pitchFamily="34" charset="0"/>
              </a:rPr>
              <a:t>3.Minimize Environmental Impact</a:t>
            </a:r>
          </a:p>
          <a:p>
            <a:r>
              <a:rPr lang="en-US" sz="1700" dirty="0">
                <a:latin typeface="Arial" panose="020B0604020202020204" pitchFamily="34" charset="0"/>
                <a:cs typeface="Arial" panose="020B0604020202020204" pitchFamily="34" charset="0"/>
              </a:rPr>
              <a:t>Reduce fertilizer runoff and pollution, promoting eco-friendly farming practices that protect the environment.</a:t>
            </a:r>
          </a:p>
          <a:p>
            <a:endParaRPr lang="en-US" sz="1700" dirty="0">
              <a:latin typeface="Arial" panose="020B0604020202020204" pitchFamily="34" charset="0"/>
              <a:cs typeface="Arial" panose="020B0604020202020204" pitchFamily="34" charset="0"/>
            </a:endParaRPr>
          </a:p>
          <a:p>
            <a:r>
              <a:rPr lang="en-US" sz="1700" b="1" dirty="0">
                <a:latin typeface="Arial" panose="020B0604020202020204" pitchFamily="34" charset="0"/>
                <a:cs typeface="Arial" panose="020B0604020202020204" pitchFamily="34" charset="0"/>
              </a:rPr>
              <a:t>4.Support Sustainable Farming</a:t>
            </a:r>
          </a:p>
          <a:p>
            <a:r>
              <a:rPr lang="en-US" sz="1700" dirty="0">
                <a:latin typeface="Arial" panose="020B0604020202020204" pitchFamily="34" charset="0"/>
                <a:cs typeface="Arial" panose="020B0604020202020204" pitchFamily="34" charset="0"/>
              </a:rPr>
              <a:t>Utilize machine learning models like Random Forest Regression to predict crop nutrient needs and promote sustainable agriculture.</a:t>
            </a:r>
          </a:p>
          <a:p>
            <a:r>
              <a:rPr lang="en-US" sz="1700" dirty="0">
                <a:latin typeface="Arial" panose="020B0604020202020204" pitchFamily="34" charset="0"/>
                <a:cs typeface="Arial" panose="020B0604020202020204" pitchFamily="34" charset="0"/>
              </a:rPr>
              <a:t>Ultimately, the project aims to bridge the gap between modern agricultural technology and practical farming needs, helping farmers reduce costs, boost productivity, and adopt environmentally responsible practices.</a:t>
            </a:r>
          </a:p>
        </p:txBody>
      </p:sp>
    </p:spTree>
    <p:extLst>
      <p:ext uri="{BB962C8B-B14F-4D97-AF65-F5344CB8AC3E}">
        <p14:creationId xmlns:p14="http://schemas.microsoft.com/office/powerpoint/2010/main" val="1925636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spc="-65" dirty="0"/>
              <a:t>System</a:t>
            </a:r>
            <a:r>
              <a:rPr lang="en-US" spc="-150" dirty="0"/>
              <a:t> </a:t>
            </a:r>
            <a:r>
              <a:rPr lang="en-US" spc="-25" dirty="0"/>
              <a:t>Design</a:t>
            </a:r>
            <a:endParaRPr lang="en-US" dirty="0"/>
          </a:p>
        </p:txBody>
      </p:sp>
      <p:pic>
        <p:nvPicPr>
          <p:cNvPr id="4" name="Google Shape;145;p9"/>
          <p:cNvPicPr preferRelativeResize="0">
            <a:picLocks noGrp="1"/>
          </p:cNvPicPr>
          <p:nvPr>
            <p:ph type="body" idx="1"/>
          </p:nvPr>
        </p:nvPicPr>
        <p:blipFill>
          <a:blip r:embed="rId2">
            <a:extLst>
              <a:ext uri="{28A0092B-C50C-407E-A947-70E740481C1C}">
                <a14:useLocalDpi xmlns:a14="http://schemas.microsoft.com/office/drawing/2010/main" val="0"/>
              </a:ext>
            </a:extLst>
          </a:blip>
          <a:srcRect/>
          <a:stretch/>
        </p:blipFill>
        <p:spPr>
          <a:xfrm>
            <a:off x="1905000" y="894942"/>
            <a:ext cx="7264400" cy="5068116"/>
          </a:xfrm>
          <a:prstGeom prst="rect">
            <a:avLst/>
          </a:prstGeom>
          <a:noFill/>
          <a:ln>
            <a:noFill/>
          </a:ln>
        </p:spPr>
      </p:pic>
    </p:spTree>
    <p:extLst>
      <p:ext uri="{BB962C8B-B14F-4D97-AF65-F5344CB8AC3E}">
        <p14:creationId xmlns:p14="http://schemas.microsoft.com/office/powerpoint/2010/main" val="749191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TotalTime>
  <Words>2672</Words>
  <Application>Microsoft Office PowerPoint</Application>
  <PresentationFormat>Widescreen</PresentationFormat>
  <Paragraphs>171</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Cambria</vt:lpstr>
      <vt:lpstr>Times New Roman</vt:lpstr>
      <vt:lpstr>Verdana</vt:lpstr>
      <vt:lpstr>Office Theme</vt:lpstr>
      <vt:lpstr>PIP2001- Capstone Project VIVA-VOCE</vt:lpstr>
      <vt:lpstr>Introduction</vt:lpstr>
      <vt:lpstr>Literature Review</vt:lpstr>
      <vt:lpstr>Literature Review(Continued)</vt:lpstr>
      <vt:lpstr>Research Gaps Identified</vt:lpstr>
      <vt:lpstr>Research Gaps Identified(Continued)</vt:lpstr>
      <vt:lpstr>Proposed Methodology</vt:lpstr>
      <vt:lpstr>Objectives</vt:lpstr>
      <vt:lpstr>System Design</vt:lpstr>
      <vt:lpstr>Timeline of Project</vt:lpstr>
      <vt:lpstr>Results Obtained</vt:lpstr>
      <vt:lpstr>Results Obtained(Continued)</vt:lpstr>
      <vt:lpstr>Conclusion</vt:lpstr>
      <vt:lpstr>References</vt:lpstr>
      <vt:lpstr>References(Contined)</vt:lpstr>
      <vt:lpstr>Project work mapping with SDG</vt:lpstr>
      <vt:lpstr>Publication Details</vt:lpstr>
      <vt:lpstr>Achievements - (Published research paper) </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PIP2001- Capstone Project VIVA-VOCE</dc:title>
  <cp:lastModifiedBy>vishnupriya s</cp:lastModifiedBy>
  <cp:revision>9</cp:revision>
  <dcterms:created xsi:type="dcterms:W3CDTF">2025-01-12T06:03:58Z</dcterms:created>
  <dcterms:modified xsi:type="dcterms:W3CDTF">2025-01-19T16:14:26Z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2025-01-09T00:00:00Z</vt:filetime>
  </property>
  <property fmtid="{D5CDD505-2E9C-101B-9397-08002B2CF9AE}" pid="3" name="LastSaved">
    <vt:filetime>2025-01-12T00:00:00Z</vt:filetime>
  </property>
</Properties>
</file>