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7" r:id="rId2"/>
    <p:sldId id="257" r:id="rId3"/>
    <p:sldId id="258" r:id="rId4"/>
    <p:sldId id="269" r:id="rId5"/>
    <p:sldId id="268" r:id="rId6"/>
    <p:sldId id="270"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DB16D-AE58-4A79-B026-45BADDF563FB}" type="datetimeFigureOut">
              <a:rPr lang="en-US" smtClean="0"/>
              <a:t>17-Oct-24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6CCF4-6E3C-407E-A159-8B460175B0A8}" type="slidenum">
              <a:rPr lang="en-US" smtClean="0"/>
              <a:t>‹#›</a:t>
            </a:fld>
            <a:endParaRPr lang="en-US"/>
          </a:p>
        </p:txBody>
      </p:sp>
    </p:spTree>
    <p:extLst>
      <p:ext uri="{BB962C8B-B14F-4D97-AF65-F5344CB8AC3E}">
        <p14:creationId xmlns:p14="http://schemas.microsoft.com/office/powerpoint/2010/main" val="2202352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76234" y="1148730"/>
            <a:ext cx="10639531" cy="77602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PRECISION FERTILIZER MANAGEMENT</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PSCS NEW</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20211COM0071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P SAITEJA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20211COM0093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VISHNU PRIYA S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20211COM0074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VAISHNAVI A L</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20211COM0096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SUJAN T</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SUDHA P </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035693" y="245099"/>
            <a:ext cx="6120614" cy="587141"/>
          </a:xfrm>
          <a:prstGeom prst="rect">
            <a:avLst/>
          </a:prstGeom>
          <a:noFill/>
          <a:ln>
            <a:noFill/>
          </a:ln>
        </p:spPr>
        <p:txBody>
          <a:bodyPr spcFirstLastPara="1" wrap="square" lIns="91425" tIns="45700" rIns="91425" bIns="45700" anchor="t" anchorCtr="0">
            <a:normAutofit fontScale="92500" lnSpcReduction="20000"/>
          </a:bodyPr>
          <a:lstStyle/>
          <a:p>
            <a:pPr algn="ctr"/>
            <a:r>
              <a:rPr lang="en-GB" sz="2000" dirty="0"/>
              <a:t>PIP104 University Project-II</a:t>
            </a:r>
          </a:p>
          <a:p>
            <a:pPr algn="ctr"/>
            <a:r>
              <a:rPr lang="en-GB" sz="2000" dirty="0"/>
              <a:t>Review-1</a:t>
            </a: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COMPUTER ENGINEERING</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Gopalkrishna Shyam </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GB"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Dr.</a:t>
            </a:r>
            <a:r>
              <a:rPr lang="en-GB"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SUDHA P </a:t>
            </a:r>
            <a:endParaRPr lang="en-GB" sz="2000" dirty="0">
              <a:solidFill>
                <a:schemeClr val="tx1"/>
              </a:solidFill>
              <a:latin typeface="Cambria" panose="02040503050406030204" pitchFamily="18" charset="0"/>
              <a:ea typeface="Cambria" panose="02040503050406030204" pitchFamily="18" charset="0"/>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dirty="0">
                <a:latin typeface="Cambria" panose="02040503050406030204" pitchFamily="18" charset="0"/>
                <a:ea typeface="Cambria" panose="02040503050406030204" pitchFamily="18" charset="0"/>
                <a:cs typeface="Calibri" panose="020F0502020204030204" pitchFamily="34" charset="0"/>
              </a:rPr>
              <a:t>Dr. Sampath A K Associate Professor (SG), Dr. Abdul Khadar A Associate Professor, Mr. MD ZIAUR RAHMAN </a:t>
            </a:r>
            <a:endParaRPr sz="2000" b="1" i="0" u="none" strike="noStrike" cap="none" dirty="0">
              <a:solidFill>
                <a:schemeClr val="tx1"/>
              </a:solidFill>
              <a:latin typeface="Cambria" panose="02040503050406030204" pitchFamily="18" charset="0"/>
              <a:ea typeface="Cambria" panose="02040503050406030204" pitchFamily="18" charset="0"/>
              <a:cs typeface="Calibri" panose="020F0502020204030204" pitchFamily="34" charset="0"/>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Table 3">
            <a:extLst>
              <a:ext uri="{FF2B5EF4-FFF2-40B4-BE49-F238E27FC236}">
                <a16:creationId xmlns:a16="http://schemas.microsoft.com/office/drawing/2014/main" id="{A7845F23-CC07-15A1-3ABF-1372260E6501}"/>
              </a:ext>
            </a:extLst>
          </p:cNvPr>
          <p:cNvGraphicFramePr>
            <a:graphicFrameLocks noGrp="1"/>
          </p:cNvGraphicFramePr>
          <p:nvPr>
            <p:extLst>
              <p:ext uri="{D42A27DB-BD31-4B8C-83A1-F6EECF244321}">
                <p14:modId xmlns:p14="http://schemas.microsoft.com/office/powerpoint/2010/main" val="2959978055"/>
              </p:ext>
            </p:extLst>
          </p:nvPr>
        </p:nvGraphicFramePr>
        <p:xfrm>
          <a:off x="812800" y="1139525"/>
          <a:ext cx="10668000" cy="4953267"/>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844307">
                <a:tc>
                  <a:txBody>
                    <a:bodyPr/>
                    <a:lstStyle/>
                    <a:p>
                      <a:r>
                        <a:rPr dirty="0"/>
                        <a:t>Task</a:t>
                      </a:r>
                    </a:p>
                  </a:txBody>
                  <a:tcPr/>
                </a:tc>
                <a:tc>
                  <a:txBody>
                    <a:bodyPr/>
                    <a:lstStyle/>
                    <a:p>
                      <a:r>
                        <a:rPr dirty="0"/>
                        <a:t>Week 1-2 (M1)</a:t>
                      </a:r>
                    </a:p>
                  </a:txBody>
                  <a:tcPr/>
                </a:tc>
                <a:tc>
                  <a:txBody>
                    <a:bodyPr/>
                    <a:lstStyle/>
                    <a:p>
                      <a:r>
                        <a:t>Week 3-4 (M1)</a:t>
                      </a:r>
                    </a:p>
                  </a:txBody>
                  <a:tcPr/>
                </a:tc>
                <a:tc>
                  <a:txBody>
                    <a:bodyPr/>
                    <a:lstStyle/>
                    <a:p>
                      <a:r>
                        <a:t>Week 1-2 (M2)</a:t>
                      </a:r>
                    </a:p>
                  </a:txBody>
                  <a:tcPr/>
                </a:tc>
                <a:tc>
                  <a:txBody>
                    <a:bodyPr/>
                    <a:lstStyle/>
                    <a:p>
                      <a:r>
                        <a:t>Week 3-4 (M2)</a:t>
                      </a:r>
                    </a:p>
                  </a:txBody>
                  <a:tcPr/>
                </a:tc>
                <a:extLst>
                  <a:ext uri="{0D108BD9-81ED-4DB2-BD59-A6C34878D82A}">
                    <a16:rowId xmlns:a16="http://schemas.microsoft.com/office/drawing/2014/main" val="10000"/>
                  </a:ext>
                </a:extLst>
              </a:tr>
              <a:tr h="1350891">
                <a:tc>
                  <a:txBody>
                    <a:bodyPr/>
                    <a:lstStyle/>
                    <a:p>
                      <a:r>
                        <a:t>Project Planning &amp; Requirement Gathering</a:t>
                      </a:r>
                    </a:p>
                  </a:txBody>
                  <a:tcPr/>
                </a:tc>
                <a:tc>
                  <a:txBody>
                    <a:bodyPr/>
                    <a:lstStyle/>
                    <a:p>
                      <a:endParaRPr dirty="0"/>
                    </a:p>
                  </a:txBody>
                  <a:tcPr>
                    <a:solidFill>
                      <a:schemeClr val="accent2">
                        <a:lumMod val="75000"/>
                      </a:schemeClr>
                    </a:solidFill>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956881">
                <a:tc>
                  <a:txBody>
                    <a:bodyPr/>
                    <a:lstStyle/>
                    <a:p>
                      <a:r>
                        <a:t>Data Collection &amp; Preprocessing</a:t>
                      </a:r>
                    </a:p>
                  </a:txBody>
                  <a:tcPr/>
                </a:tc>
                <a:tc>
                  <a:txBody>
                    <a:bodyPr/>
                    <a:lstStyle/>
                    <a:p>
                      <a:endParaRPr/>
                    </a:p>
                  </a:txBody>
                  <a:tcPr/>
                </a:tc>
                <a:tc>
                  <a:txBody>
                    <a:bodyPr/>
                    <a:lstStyle/>
                    <a:p>
                      <a:endParaRPr dirty="0"/>
                    </a:p>
                  </a:txBody>
                  <a:tcPr>
                    <a:solidFill>
                      <a:schemeClr val="accent2">
                        <a:lumMod val="75000"/>
                      </a:schemeClr>
                    </a:solidFill>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956881">
                <a:tc>
                  <a:txBody>
                    <a:bodyPr/>
                    <a:lstStyle/>
                    <a:p>
                      <a:r>
                        <a:t>Algorithm Development</a:t>
                      </a:r>
                    </a:p>
                  </a:txBody>
                  <a:tcPr/>
                </a:tc>
                <a:tc>
                  <a:txBody>
                    <a:bodyPr/>
                    <a:lstStyle/>
                    <a:p>
                      <a:endParaRPr/>
                    </a:p>
                  </a:txBody>
                  <a:tcPr/>
                </a:tc>
                <a:tc>
                  <a:txBody>
                    <a:bodyPr/>
                    <a:lstStyle/>
                    <a:p>
                      <a:endParaRPr/>
                    </a:p>
                  </a:txBody>
                  <a:tcPr/>
                </a:tc>
                <a:tc>
                  <a:txBody>
                    <a:bodyPr/>
                    <a:lstStyle/>
                    <a:p>
                      <a:endParaRPr dirty="0"/>
                    </a:p>
                  </a:txBody>
                  <a:tcPr>
                    <a:solidFill>
                      <a:schemeClr val="accent2">
                        <a:lumMod val="75000"/>
                      </a:schemeClr>
                    </a:solidFill>
                  </a:tcPr>
                </a:tc>
                <a:tc>
                  <a:txBody>
                    <a:bodyPr/>
                    <a:lstStyle/>
                    <a:p>
                      <a:endParaRPr/>
                    </a:p>
                  </a:txBody>
                  <a:tcPr/>
                </a:tc>
                <a:extLst>
                  <a:ext uri="{0D108BD9-81ED-4DB2-BD59-A6C34878D82A}">
                    <a16:rowId xmlns:a16="http://schemas.microsoft.com/office/drawing/2014/main" val="10003"/>
                  </a:ext>
                </a:extLst>
              </a:tr>
              <a:tr h="844307">
                <a:tc>
                  <a:txBody>
                    <a:bodyPr/>
                    <a:lstStyle/>
                    <a:p>
                      <a:r>
                        <a:rPr dirty="0"/>
                        <a:t>UI Development</a:t>
                      </a:r>
                    </a:p>
                  </a:txBody>
                  <a:tcPr/>
                </a:tc>
                <a:tc>
                  <a:txBody>
                    <a:bodyPr/>
                    <a:lstStyle/>
                    <a:p>
                      <a:endParaRPr/>
                    </a:p>
                  </a:txBody>
                  <a:tcPr/>
                </a:tc>
                <a:tc>
                  <a:txBody>
                    <a:bodyPr/>
                    <a:lstStyle/>
                    <a:p>
                      <a:endParaRPr/>
                    </a:p>
                  </a:txBody>
                  <a:tcPr/>
                </a:tc>
                <a:tc>
                  <a:txBody>
                    <a:bodyPr/>
                    <a:lstStyle/>
                    <a:p>
                      <a:endParaRPr dirty="0"/>
                    </a:p>
                  </a:txBody>
                  <a:tcPr/>
                </a:tc>
                <a:tc>
                  <a:txBody>
                    <a:bodyPr/>
                    <a:lstStyle/>
                    <a:p>
                      <a:endParaRPr dirty="0"/>
                    </a:p>
                  </a:txBody>
                  <a:tcPr>
                    <a:solidFill>
                      <a:schemeClr val="accent2">
                        <a:lumMod val="7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marL="0" indent="0">
              <a:buNone/>
            </a:pPr>
            <a:r>
              <a:rPr lang="en-US" dirty="0"/>
              <a:t>The outcome is to empower farmers with accurate, data-driven fertilizer recommendations that boost crop yields while minimizing environmental harm. By utilizing machine learning, farmers will be able to apply fertilizers more efficiently, reducing costs and preventing nutrient runoff that can pollute water sources. The system will also promote sustainable farming practices by helping users understand the ideal timing and quantity of fertilizer applications. In the long run, this solution aims to foster eco-friendly agriculture, enhance food security, and ensure that even farmers in remote regions can benefit from advanced agricultural insights through a user-friendly interface.</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a:bodyPr>
          <a:lstStyle/>
          <a:p>
            <a:r>
              <a:rPr lang="en-US" dirty="0"/>
              <a:t>In conclusion, the </a:t>
            </a:r>
            <a:r>
              <a:rPr lang="en-US" b="1" dirty="0"/>
              <a:t>Precision Fertilizer Management</a:t>
            </a:r>
            <a:r>
              <a:rPr lang="en-US" dirty="0"/>
              <a:t> project embodies a significant step towards transforming agricultural practices through the use of technology. By harnessing the power of machine learning, this initiative provides farmers with tailored fertilizer recommendations, enabling them to make informed decisions that enhance crop yields while protecting the environment. The integration of real-time and historical data allows for a more responsive approach to nutrient management, ultimately leading to sustainable farming practices. As we strive to bridge the gap between advanced agricultural technology and the everyday needs of farmers, this project holds the potential to not only improve agricultural productivity but also foster a healthier ecosystem for future generations. Together, we can pave the way for a greener, more sustainable future in agriculture.</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687672" y="1027498"/>
            <a:ext cx="11199528" cy="5334801"/>
          </a:xfrm>
        </p:spPr>
        <p:txBody>
          <a:bodyPr>
            <a:normAutofit fontScale="25000" lnSpcReduction="20000"/>
          </a:bodyPr>
          <a:lstStyle/>
          <a:p>
            <a:pPr marL="152400" indent="0">
              <a:spcBef>
                <a:spcPts val="0"/>
              </a:spcBef>
              <a:buNone/>
            </a:pPr>
            <a:r>
              <a:rPr lang="en-US" sz="5600" dirty="0">
                <a:latin typeface="Cambria" panose="02040503050406030204" pitchFamily="18" charset="0"/>
                <a:ea typeface="Cambria" panose="02040503050406030204" pitchFamily="18" charset="0"/>
              </a:rPr>
              <a:t>1. </a:t>
            </a:r>
            <a:r>
              <a:rPr lang="en-US" sz="5600" dirty="0" err="1">
                <a:latin typeface="Cambria" panose="02040503050406030204" pitchFamily="18" charset="0"/>
                <a:ea typeface="Cambria" panose="02040503050406030204" pitchFamily="18" charset="0"/>
              </a:rPr>
              <a:t>Hampannavar</a:t>
            </a:r>
            <a:r>
              <a:rPr lang="en-US" sz="5600" dirty="0">
                <a:latin typeface="Cambria" panose="02040503050406030204" pitchFamily="18" charset="0"/>
                <a:ea typeface="Cambria" panose="02040503050406030204" pitchFamily="18" charset="0"/>
              </a:rPr>
              <a:t>, K., </a:t>
            </a:r>
            <a:r>
              <a:rPr lang="en-US" sz="5600" dirty="0" err="1">
                <a:latin typeface="Cambria" panose="02040503050406030204" pitchFamily="18" charset="0"/>
                <a:ea typeface="Cambria" panose="02040503050406030204" pitchFamily="18" charset="0"/>
              </a:rPr>
              <a:t>Bhajantri</a:t>
            </a:r>
            <a:r>
              <a:rPr lang="en-US" sz="5600" dirty="0">
                <a:latin typeface="Cambria" panose="02040503050406030204" pitchFamily="18" charset="0"/>
                <a:ea typeface="Cambria" panose="02040503050406030204" pitchFamily="18" charset="0"/>
              </a:rPr>
              <a:t>, V., &amp; </a:t>
            </a:r>
            <a:r>
              <a:rPr lang="en-US" sz="5600" dirty="0" err="1">
                <a:latin typeface="Cambria" panose="02040503050406030204" pitchFamily="18" charset="0"/>
                <a:ea typeface="Cambria" panose="02040503050406030204" pitchFamily="18" charset="0"/>
              </a:rPr>
              <a:t>Totad</a:t>
            </a:r>
            <a:r>
              <a:rPr lang="en-US" sz="5600" dirty="0">
                <a:latin typeface="Cambria" panose="02040503050406030204" pitchFamily="18" charset="0"/>
                <a:ea typeface="Cambria" panose="02040503050406030204" pitchFamily="18" charset="0"/>
              </a:rPr>
              <a:t>, S. G. (2018). Prediction of crop fertilizer consumption. International Conference on Computational and Business Intelligence (ICCUBEA). https://doi.org/10.1109/ICCUBEA.2018.8697827</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2. </a:t>
            </a:r>
            <a:r>
              <a:rPr lang="en-US" sz="5600" dirty="0" err="1">
                <a:latin typeface="Cambria" panose="02040503050406030204" pitchFamily="18" charset="0"/>
                <a:ea typeface="Cambria" panose="02040503050406030204" pitchFamily="18" charset="0"/>
              </a:rPr>
              <a:t>Prabakaran</a:t>
            </a:r>
            <a:r>
              <a:rPr lang="en-US" sz="5600" dirty="0">
                <a:latin typeface="Cambria" panose="02040503050406030204" pitchFamily="18" charset="0"/>
                <a:ea typeface="Cambria" panose="02040503050406030204" pitchFamily="18" charset="0"/>
              </a:rPr>
              <a:t>, G., </a:t>
            </a:r>
            <a:r>
              <a:rPr lang="en-US" sz="5600" dirty="0" err="1">
                <a:latin typeface="Cambria" panose="02040503050406030204" pitchFamily="18" charset="0"/>
                <a:ea typeface="Cambria" panose="02040503050406030204" pitchFamily="18" charset="0"/>
              </a:rPr>
              <a:t>Vaithiyanathan</a:t>
            </a:r>
            <a:r>
              <a:rPr lang="en-US" sz="5600" dirty="0">
                <a:latin typeface="Cambria" panose="02040503050406030204" pitchFamily="18" charset="0"/>
                <a:ea typeface="Cambria" panose="02040503050406030204" pitchFamily="18" charset="0"/>
              </a:rPr>
              <a:t>, D., &amp; Ganesan, M. (2018). Fuzzy decision support system for improving the crop productivity and efficient use of fertilizers. Computers and Electronics in Agriculture, 145, 205-211. https://doi.org/10.1016/j.compag.2018.01.011</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3. Yin, Y., Ying, H., Zheng, H., Zhang, Q., Xue, Y., &amp; </a:t>
            </a:r>
            <a:r>
              <a:rPr lang="en-US" sz="5600" dirty="0" err="1">
                <a:latin typeface="Cambria" panose="02040503050406030204" pitchFamily="18" charset="0"/>
                <a:ea typeface="Cambria" panose="02040503050406030204" pitchFamily="18" charset="0"/>
              </a:rPr>
              <a:t>Cul</a:t>
            </a:r>
            <a:r>
              <a:rPr lang="en-US" sz="5600" dirty="0">
                <a:latin typeface="Cambria" panose="02040503050406030204" pitchFamily="18" charset="0"/>
                <a:ea typeface="Cambria" panose="02040503050406030204" pitchFamily="18" charset="0"/>
              </a:rPr>
              <a:t>, Z. (2019). Estimation of NPK requirements for rice production in diverse Chinese environments under optimal fertilization rates. Agricultural and Forest Meteorology, 263, 146-158. https://doi.org/10.1016/j.agrformet.2018.08.003</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4. Hess, L. J. T., Hinckley, E. L. S., Robertson, G. P., &amp; Matson, P. A. (2020). Rainfall intensification increases nitrate leaching from tilled but not no-till cropping systems in the US Midwest. Agriculture, Ecosystems &amp; Environment, 293, 106841. https://doi.org/10.1016/j.agee.2020.106841</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5. Nishant, P. S., Venkat, P. S., </a:t>
            </a:r>
            <a:r>
              <a:rPr lang="en-US" sz="5600" dirty="0" err="1">
                <a:latin typeface="Cambria" panose="02040503050406030204" pitchFamily="18" charset="0"/>
                <a:ea typeface="Cambria" panose="02040503050406030204" pitchFamily="18" charset="0"/>
              </a:rPr>
              <a:t>Bollu</a:t>
            </a:r>
            <a:r>
              <a:rPr lang="en-US" sz="5600" dirty="0">
                <a:latin typeface="Cambria" panose="02040503050406030204" pitchFamily="18" charset="0"/>
                <a:ea typeface="Cambria" panose="02040503050406030204" pitchFamily="18" charset="0"/>
              </a:rPr>
              <a:t>, L., &amp; Jabber, B. A. (2020). Crop yield prediction based on Indian agriculture using machine learning. 2020 International Conference for Emerging Technology (INCET). https://doi.org/10.1109/INCET49848.2020.9154125</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6. Yang, T., Siddique, K. H. M., &amp; Liu, K. (2020). Cropping systems in agriculture and their impact on soil health. Global Ecology and Conservation, 24, e01230. https://doi.org/10.1016/j.gecco.2020.e01230</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7. </a:t>
            </a:r>
            <a:r>
              <a:rPr lang="en-US" sz="5600" dirty="0" err="1">
                <a:latin typeface="Cambria" panose="02040503050406030204" pitchFamily="18" charset="0"/>
                <a:ea typeface="Cambria" panose="02040503050406030204" pitchFamily="18" charset="0"/>
              </a:rPr>
              <a:t>Agrahari</a:t>
            </a:r>
            <a:r>
              <a:rPr lang="en-US" sz="5600" dirty="0">
                <a:latin typeface="Cambria" panose="02040503050406030204" pitchFamily="18" charset="0"/>
                <a:ea typeface="Cambria" panose="02040503050406030204" pitchFamily="18" charset="0"/>
              </a:rPr>
              <a:t>, R. K., Kobayashi, Y., Tanaka, T. S., Panda, S. K., &amp; Koyama, H. (2021). Smart fertilizer management. Taylor &amp; Francis.</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8. </a:t>
            </a:r>
            <a:r>
              <a:rPr lang="en-US" sz="5600" dirty="0" err="1">
                <a:latin typeface="Cambria" panose="02040503050406030204" pitchFamily="18" charset="0"/>
                <a:ea typeface="Cambria" panose="02040503050406030204" pitchFamily="18" charset="0"/>
              </a:rPr>
              <a:t>Ather</a:t>
            </a:r>
            <a:r>
              <a:rPr lang="en-US" sz="5600" dirty="0">
                <a:latin typeface="Cambria" panose="02040503050406030204" pitchFamily="18" charset="0"/>
                <a:ea typeface="Cambria" panose="02040503050406030204" pitchFamily="18" charset="0"/>
              </a:rPr>
              <a:t>, D., Madan, S., Nayak, M., Tripathi, R., Singh, S., &amp; Jain, K. R. (2022). Selection of smart manure composition for smart farming using artificial intelligence technique. Wiley Online Library.</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9. Swaminathan, B., Palani, S., </a:t>
            </a:r>
            <a:r>
              <a:rPr lang="en-US" sz="5600" dirty="0" err="1">
                <a:latin typeface="Cambria" panose="02040503050406030204" pitchFamily="18" charset="0"/>
                <a:ea typeface="Cambria" panose="02040503050406030204" pitchFamily="18" charset="0"/>
              </a:rPr>
              <a:t>Subramaniyaswamy</a:t>
            </a:r>
            <a:r>
              <a:rPr lang="en-US" sz="5600" dirty="0">
                <a:latin typeface="Cambria" panose="02040503050406030204" pitchFamily="18" charset="0"/>
                <a:ea typeface="Cambria" panose="02040503050406030204" pitchFamily="18" charset="0"/>
              </a:rPr>
              <a:t>, S., &amp; </a:t>
            </a:r>
            <a:r>
              <a:rPr lang="en-US" sz="5600" dirty="0" err="1">
                <a:latin typeface="Cambria" panose="02040503050406030204" pitchFamily="18" charset="0"/>
                <a:ea typeface="Cambria" panose="02040503050406030204" pitchFamily="18" charset="0"/>
              </a:rPr>
              <a:t>Vairavasundaram</a:t>
            </a:r>
            <a:r>
              <a:rPr lang="en-US" sz="5600" dirty="0">
                <a:latin typeface="Cambria" panose="02040503050406030204" pitchFamily="18" charset="0"/>
                <a:ea typeface="Cambria" panose="02040503050406030204" pitchFamily="18" charset="0"/>
              </a:rPr>
              <a:t>, S. (2023). Deep neural collaborative filtering model for fertilizer prediction. Elsevier. https://doi.org/10.1016/j.future.2022.01.027</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10. Gao, Y., Dong, K., &amp; Yue, Y. (2024). Projecting global fertilizer consumption under shared socioeconomic pathway (SSP). Elsevier. https://doi.org/10.1016/j.agsy.2023.103613</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20000"/>
          </a:bodyPr>
          <a:lstStyle/>
          <a:p>
            <a:r>
              <a:rPr lang="en-GB" sz="2400" dirty="0">
                <a:ea typeface="+mn-lt"/>
                <a:cs typeface="+mn-lt"/>
              </a:rPr>
              <a:t>Optimizing fertilizer use is crucial in modern farming to increase crop yields and minimize environmental harm. The " </a:t>
            </a:r>
            <a:r>
              <a:rPr lang="en-GB" sz="2400" dirty="0" err="1">
                <a:ea typeface="+mn-lt"/>
                <a:cs typeface="+mn-lt"/>
              </a:rPr>
              <a:t>Fertify</a:t>
            </a:r>
            <a:r>
              <a:rPr lang="en-GB" sz="2400" dirty="0">
                <a:ea typeface="+mn-lt"/>
                <a:cs typeface="+mn-lt"/>
              </a:rPr>
              <a:t> : Fertilizer Prediction" project uses Random Forest Regression to </a:t>
            </a:r>
            <a:r>
              <a:rPr lang="en-GB" sz="2400" dirty="0" err="1">
                <a:ea typeface="+mn-lt"/>
                <a:cs typeface="+mn-lt"/>
              </a:rPr>
              <a:t>analyze</a:t>
            </a:r>
            <a:r>
              <a:rPr lang="en-GB" sz="2400" dirty="0">
                <a:ea typeface="+mn-lt"/>
                <a:cs typeface="+mn-lt"/>
              </a:rPr>
              <a:t> past crop fertility and rainfall data. By considering factors like soil type and climate, </a:t>
            </a:r>
            <a:r>
              <a:rPr lang="en-GB" sz="2400" dirty="0" err="1">
                <a:ea typeface="+mn-lt"/>
                <a:cs typeface="+mn-lt"/>
              </a:rPr>
              <a:t>Fertify</a:t>
            </a:r>
            <a:r>
              <a:rPr lang="en-GB" sz="2400" dirty="0">
                <a:ea typeface="+mn-lt"/>
                <a:cs typeface="+mn-lt"/>
              </a:rPr>
              <a:t> offers tailored advice to reduce fertilizer waste and improve precision farming, aiming to change nutrient management in sustainable agriculture.</a:t>
            </a:r>
            <a:endParaRPr lang="en-GB" sz="2400" dirty="0"/>
          </a:p>
          <a:p>
            <a:endParaRPr lang="en-GB" sz="2400" dirty="0"/>
          </a:p>
          <a:p>
            <a:r>
              <a:rPr lang="en-GB" sz="2400" dirty="0">
                <a:ea typeface="+mn-lt"/>
                <a:cs typeface="+mn-lt"/>
              </a:rPr>
              <a:t>The program provides precise recommendations to make fertilizer use more efficient and reduce environmental impact. It suggests the optimal types, amounts, and timing of fertilizers to promote healthy plant growth. By leveraging modern methods like machine learning, the program helps farmers optimize production, reduce costs, and minimize environmental damage. Tailored recommendations based on a deep understanding of the local environment and crop management support sustainable and profitable farming practices while protecting natural resources.</a:t>
            </a:r>
            <a:endParaRPr lang="en-GB" sz="2400" dirty="0"/>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12871"/>
            <a:ext cx="10668000" cy="487362"/>
          </a:xfrm>
        </p:spPr>
        <p:txBody>
          <a:bodyPr/>
          <a:lstStyle/>
          <a:p>
            <a:r>
              <a:rPr lang="en-GB" dirty="0"/>
              <a:t>Literature Survey</a:t>
            </a:r>
          </a:p>
        </p:txBody>
      </p:sp>
      <p:graphicFrame>
        <p:nvGraphicFramePr>
          <p:cNvPr id="4" name="Content Placeholder 3">
            <a:extLst>
              <a:ext uri="{FF2B5EF4-FFF2-40B4-BE49-F238E27FC236}">
                <a16:creationId xmlns:a16="http://schemas.microsoft.com/office/drawing/2014/main" id="{433CA560-4D6B-E213-C75D-22F033A6B8A2}"/>
              </a:ext>
            </a:extLst>
          </p:cNvPr>
          <p:cNvGraphicFramePr>
            <a:graphicFrameLocks noGrp="1"/>
          </p:cNvGraphicFramePr>
          <p:nvPr>
            <p:ph idx="1"/>
            <p:extLst>
              <p:ext uri="{D42A27DB-BD31-4B8C-83A1-F6EECF244321}">
                <p14:modId xmlns:p14="http://schemas.microsoft.com/office/powerpoint/2010/main" val="3462775173"/>
              </p:ext>
            </p:extLst>
          </p:nvPr>
        </p:nvGraphicFramePr>
        <p:xfrm>
          <a:off x="854867" y="1046748"/>
          <a:ext cx="10482265" cy="4944031"/>
        </p:xfrm>
        <a:graphic>
          <a:graphicData uri="http://schemas.openxmlformats.org/drawingml/2006/table">
            <a:tbl>
              <a:tblPr firstRow="1" bandRow="1">
                <a:tableStyleId>{5C22544A-7EE6-4342-B048-85BDC9FD1C3A}</a:tableStyleId>
              </a:tblPr>
              <a:tblGrid>
                <a:gridCol w="620753">
                  <a:extLst>
                    <a:ext uri="{9D8B030D-6E8A-4147-A177-3AD203B41FA5}">
                      <a16:colId xmlns:a16="http://schemas.microsoft.com/office/drawing/2014/main" val="2977473845"/>
                    </a:ext>
                  </a:extLst>
                </a:gridCol>
                <a:gridCol w="728961">
                  <a:extLst>
                    <a:ext uri="{9D8B030D-6E8A-4147-A177-3AD203B41FA5}">
                      <a16:colId xmlns:a16="http://schemas.microsoft.com/office/drawing/2014/main" val="2529995830"/>
                    </a:ext>
                  </a:extLst>
                </a:gridCol>
                <a:gridCol w="2441683">
                  <a:extLst>
                    <a:ext uri="{9D8B030D-6E8A-4147-A177-3AD203B41FA5}">
                      <a16:colId xmlns:a16="http://schemas.microsoft.com/office/drawing/2014/main" val="3389734674"/>
                    </a:ext>
                  </a:extLst>
                </a:gridCol>
                <a:gridCol w="1664069">
                  <a:extLst>
                    <a:ext uri="{9D8B030D-6E8A-4147-A177-3AD203B41FA5}">
                      <a16:colId xmlns:a16="http://schemas.microsoft.com/office/drawing/2014/main" val="3211807020"/>
                    </a:ext>
                  </a:extLst>
                </a:gridCol>
                <a:gridCol w="1763908">
                  <a:extLst>
                    <a:ext uri="{9D8B030D-6E8A-4147-A177-3AD203B41FA5}">
                      <a16:colId xmlns:a16="http://schemas.microsoft.com/office/drawing/2014/main" val="3265730007"/>
                    </a:ext>
                  </a:extLst>
                </a:gridCol>
                <a:gridCol w="3262891">
                  <a:extLst>
                    <a:ext uri="{9D8B030D-6E8A-4147-A177-3AD203B41FA5}">
                      <a16:colId xmlns:a16="http://schemas.microsoft.com/office/drawing/2014/main" val="844001001"/>
                    </a:ext>
                  </a:extLst>
                </a:gridCol>
              </a:tblGrid>
              <a:tr h="676055">
                <a:tc>
                  <a:txBody>
                    <a:bodyPr/>
                    <a:lstStyle/>
                    <a:p>
                      <a:r>
                        <a:rPr lang="en-GB" sz="1300" dirty="0"/>
                        <a:t>Ref No.</a:t>
                      </a:r>
                    </a:p>
                  </a:txBody>
                  <a:tcPr marL="67839" marR="67839" marT="33919" marB="33919"/>
                </a:tc>
                <a:tc>
                  <a:txBody>
                    <a:bodyPr/>
                    <a:lstStyle/>
                    <a:p>
                      <a:r>
                        <a:rPr lang="en-GB" sz="1300" dirty="0"/>
                        <a:t>Year</a:t>
                      </a:r>
                    </a:p>
                  </a:txBody>
                  <a:tcPr marL="67839" marR="67839" marT="33919" marB="33919"/>
                </a:tc>
                <a:tc>
                  <a:txBody>
                    <a:bodyPr/>
                    <a:lstStyle/>
                    <a:p>
                      <a:r>
                        <a:rPr lang="en-GB" sz="1300" dirty="0"/>
                        <a:t>Title</a:t>
                      </a:r>
                    </a:p>
                  </a:txBody>
                  <a:tcPr marL="67839" marR="67839" marT="33919" marB="33919"/>
                </a:tc>
                <a:tc>
                  <a:txBody>
                    <a:bodyPr/>
                    <a:lstStyle/>
                    <a:p>
                      <a:r>
                        <a:rPr lang="en-GB" sz="1300" dirty="0"/>
                        <a:t>Author's Name</a:t>
                      </a:r>
                    </a:p>
                  </a:txBody>
                  <a:tcPr marL="67839" marR="67839" marT="33919" marB="33919"/>
                </a:tc>
                <a:tc>
                  <a:txBody>
                    <a:bodyPr/>
                    <a:lstStyle/>
                    <a:p>
                      <a:r>
                        <a:rPr lang="en-GB" sz="1300" dirty="0"/>
                        <a:t>Journal</a:t>
                      </a:r>
                    </a:p>
                  </a:txBody>
                  <a:tcPr marL="67839" marR="67839" marT="33919" marB="33919"/>
                </a:tc>
                <a:tc>
                  <a:txBody>
                    <a:bodyPr/>
                    <a:lstStyle/>
                    <a:p>
                      <a:r>
                        <a:rPr lang="en-GB" sz="1300" dirty="0"/>
                        <a:t>Description</a:t>
                      </a:r>
                    </a:p>
                  </a:txBody>
                  <a:tcPr marL="67839" marR="67839" marT="33919" marB="33919"/>
                </a:tc>
                <a:extLst>
                  <a:ext uri="{0D108BD9-81ED-4DB2-BD59-A6C34878D82A}">
                    <a16:rowId xmlns:a16="http://schemas.microsoft.com/office/drawing/2014/main" val="2559064972"/>
                  </a:ext>
                </a:extLst>
              </a:tr>
              <a:tr h="1309155">
                <a:tc>
                  <a:txBody>
                    <a:bodyPr/>
                    <a:lstStyle/>
                    <a:p>
                      <a:r>
                        <a:rPr lang="en-GB" sz="1200" dirty="0"/>
                        <a:t>1</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2018</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Prediction of Crop Fertilizer Consumption</a:t>
                      </a:r>
                      <a:endParaRPr lang="en-US" sz="1200" dirty="0"/>
                    </a:p>
                    <a:p>
                      <a:pPr lvl="0" algn="l">
                        <a:lnSpc>
                          <a:spcPct val="100000"/>
                        </a:lnSpc>
                        <a:spcBef>
                          <a:spcPts val="0"/>
                        </a:spcBef>
                        <a:spcAft>
                          <a:spcPts val="0"/>
                        </a:spcAft>
                        <a:buNone/>
                      </a:pPr>
                      <a:endParaRPr lang="en-GB" sz="1200" dirty="0"/>
                    </a:p>
                    <a:p>
                      <a:pPr lvl="0">
                        <a:buNone/>
                      </a:pPr>
                      <a:endParaRPr lang="en-GB"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Krutika </a:t>
                      </a:r>
                      <a:r>
                        <a:rPr lang="en-GB" sz="1200" b="0" i="0" u="none" strike="noStrike" noProof="0" dirty="0" err="1">
                          <a:latin typeface="Century Schoolbook"/>
                        </a:rPr>
                        <a:t>Hampannavar</a:t>
                      </a:r>
                      <a:r>
                        <a:rPr lang="en-GB" sz="1200" b="0" i="0" u="none" strike="noStrike" noProof="0" dirty="0">
                          <a:latin typeface="Century Schoolbook"/>
                        </a:rPr>
                        <a:t>, Vijay </a:t>
                      </a:r>
                      <a:r>
                        <a:rPr lang="en-GB" sz="1200" b="0" i="0" u="none" strike="noStrike" noProof="0" dirty="0" err="1">
                          <a:latin typeface="Century Schoolbook"/>
                        </a:rPr>
                        <a:t>Bhajantri</a:t>
                      </a:r>
                      <a:r>
                        <a:rPr lang="en-GB" sz="1200" b="0" i="0" u="none" strike="noStrike" noProof="0" dirty="0">
                          <a:latin typeface="Century Schoolbook"/>
                        </a:rPr>
                        <a:t> Shashikumar G. </a:t>
                      </a:r>
                      <a:r>
                        <a:rPr lang="en-GB" sz="1200" b="0" i="0" u="none" strike="noStrike" noProof="0" dirty="0" err="1">
                          <a:latin typeface="Century Schoolbook"/>
                        </a:rPr>
                        <a:t>Totad</a:t>
                      </a:r>
                      <a:endParaRPr lang="en-US" sz="1200" dirty="0"/>
                    </a:p>
                    <a:p>
                      <a:pPr lvl="0">
                        <a:buNone/>
                      </a:pPr>
                      <a:endParaRPr lang="en-GB"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DOI:10.1109/ICCUB ΕΑ.2018.8697827</a:t>
                      </a:r>
                      <a:endParaRPr lang="en-US" sz="1200" dirty="0"/>
                    </a:p>
                    <a:p>
                      <a:pPr lvl="0">
                        <a:buNone/>
                      </a:pPr>
                      <a:endParaRPr lang="en-GB"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Prediction of fertilizer consumption can prevent the toxicity and deficiency In plants to certain extent and this can help farmers to get proper </a:t>
                      </a:r>
                      <a:r>
                        <a:rPr lang="en-GB" sz="1200" b="0" i="0" u="none" strike="noStrike" noProof="0" dirty="0" err="1">
                          <a:latin typeface="Century Schoolbook"/>
                        </a:rPr>
                        <a:t>yeld</a:t>
                      </a:r>
                      <a:r>
                        <a:rPr lang="en-GB" sz="1200" b="0" i="0" u="none" strike="noStrike" noProof="0" dirty="0">
                          <a:latin typeface="Century Schoolbook"/>
                        </a:rPr>
                        <a:t> without much wastage.</a:t>
                      </a:r>
                      <a:endParaRPr lang="en-US" sz="1200" dirty="0"/>
                    </a:p>
                    <a:p>
                      <a:pPr lvl="0" algn="l">
                        <a:lnSpc>
                          <a:spcPct val="100000"/>
                        </a:lnSpc>
                        <a:spcBef>
                          <a:spcPts val="0"/>
                        </a:spcBef>
                        <a:spcAft>
                          <a:spcPts val="0"/>
                        </a:spcAft>
                        <a:buNone/>
                      </a:pPr>
                      <a:endParaRPr lang="en-GB" sz="1200" dirty="0"/>
                    </a:p>
                    <a:p>
                      <a:pPr lvl="0">
                        <a:buNone/>
                      </a:pPr>
                      <a:endParaRPr lang="en-GB" sz="1200" dirty="0"/>
                    </a:p>
                  </a:txBody>
                  <a:tcPr marL="67839" marR="67839" marT="33919" marB="33919"/>
                </a:tc>
                <a:extLst>
                  <a:ext uri="{0D108BD9-81ED-4DB2-BD59-A6C34878D82A}">
                    <a16:rowId xmlns:a16="http://schemas.microsoft.com/office/drawing/2014/main" val="3696677809"/>
                  </a:ext>
                </a:extLst>
              </a:tr>
              <a:tr h="1299410">
                <a:tc>
                  <a:txBody>
                    <a:bodyPr/>
                    <a:lstStyle/>
                    <a:p>
                      <a:r>
                        <a:rPr lang="en-GB" sz="1200" dirty="0"/>
                        <a:t>2</a:t>
                      </a:r>
                    </a:p>
                  </a:txBody>
                  <a:tcPr marL="67839" marR="67839" marT="33919" marB="33919"/>
                </a:tc>
                <a:tc>
                  <a:txBody>
                    <a:bodyPr/>
                    <a:lstStyle/>
                    <a:p>
                      <a:r>
                        <a:rPr lang="en-GB" sz="1200" dirty="0"/>
                        <a:t>2018</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Fuzzy decision support system for improving the crop productivity and efficient use of fertilizers</a:t>
                      </a:r>
                      <a:endParaRPr lang="en-US"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G. Prabakaran, </a:t>
                      </a:r>
                      <a:r>
                        <a:rPr lang="en-GB" sz="1200" b="0" i="0" u="none" strike="noStrike" noProof="0" dirty="0" err="1">
                          <a:latin typeface="Century Schoolbook"/>
                        </a:rPr>
                        <a:t>D.Vaithiyanathan,Madhavi</a:t>
                      </a:r>
                      <a:r>
                        <a:rPr lang="en-GB" sz="1200" b="0" i="0" u="none" strike="noStrike" noProof="0" dirty="0">
                          <a:latin typeface="Century Schoolbook"/>
                        </a:rPr>
                        <a:t> Ganesan</a:t>
                      </a:r>
                      <a:endParaRPr lang="en-US" sz="1200" dirty="0"/>
                    </a:p>
                    <a:p>
                      <a:pPr lvl="0" algn="l">
                        <a:lnSpc>
                          <a:spcPct val="100000"/>
                        </a:lnSpc>
                        <a:spcBef>
                          <a:spcPts val="0"/>
                        </a:spcBef>
                        <a:spcAft>
                          <a:spcPts val="0"/>
                        </a:spcAft>
                        <a:buNone/>
                      </a:pPr>
                      <a:endParaRPr lang="en-GB"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Computers and Electronics in Agriculture, ISSN: 0168-1699 (Elsevier)</a:t>
                      </a:r>
                      <a:endParaRPr lang="en-US" sz="1200" dirty="0"/>
                    </a:p>
                    <a:p>
                      <a:pPr lvl="0">
                        <a:buNone/>
                      </a:pPr>
                      <a:endParaRPr lang="en-GB"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This paper explores the process of using fuzzy logic systems to reduce fertilizer consumption and improve crop productivity.</a:t>
                      </a:r>
                      <a:endParaRPr lang="en-US" sz="1200" dirty="0"/>
                    </a:p>
                    <a:p>
                      <a:pPr lvl="0" algn="l">
                        <a:lnSpc>
                          <a:spcPct val="100000"/>
                        </a:lnSpc>
                        <a:spcBef>
                          <a:spcPts val="0"/>
                        </a:spcBef>
                        <a:spcAft>
                          <a:spcPts val="0"/>
                        </a:spcAft>
                        <a:buNone/>
                      </a:pPr>
                      <a:endParaRPr lang="en-GB" sz="1200" dirty="0"/>
                    </a:p>
                    <a:p>
                      <a:pPr lvl="0">
                        <a:buNone/>
                      </a:pPr>
                      <a:endParaRPr lang="en-GB" sz="1200" dirty="0"/>
                    </a:p>
                  </a:txBody>
                  <a:tcPr marL="67839" marR="67839" marT="33919" marB="33919"/>
                </a:tc>
                <a:extLst>
                  <a:ext uri="{0D108BD9-81ED-4DB2-BD59-A6C34878D82A}">
                    <a16:rowId xmlns:a16="http://schemas.microsoft.com/office/drawing/2014/main" val="122764190"/>
                  </a:ext>
                </a:extLst>
              </a:tr>
              <a:tr h="1659411">
                <a:tc>
                  <a:txBody>
                    <a:bodyPr/>
                    <a:lstStyle/>
                    <a:p>
                      <a:r>
                        <a:rPr lang="en-GB" sz="1200" dirty="0"/>
                        <a:t>3</a:t>
                      </a:r>
                    </a:p>
                  </a:txBody>
                  <a:tcPr marL="67839" marR="67839" marT="33919" marB="33919"/>
                </a:tc>
                <a:tc>
                  <a:txBody>
                    <a:bodyPr/>
                    <a:lstStyle/>
                    <a:p>
                      <a:r>
                        <a:rPr lang="en-GB" sz="1200" dirty="0"/>
                        <a:t>2019</a:t>
                      </a:r>
                    </a:p>
                  </a:txBody>
                  <a:tcPr marL="67839" marR="67839" marT="33919" marB="33919"/>
                </a:tc>
                <a:tc>
                  <a:txBody>
                    <a:bodyPr/>
                    <a:lstStyle/>
                    <a:p>
                      <a:r>
                        <a:rPr lang="en-GB" sz="1200" dirty="0"/>
                        <a:t>Estimation </a:t>
                      </a:r>
                      <a:r>
                        <a:rPr lang="en-GB" sz="1200" b="0" i="0" u="none" strike="noStrike" noProof="0" dirty="0">
                          <a:latin typeface="Century Schoolbook"/>
                        </a:rPr>
                        <a:t>of NPK requirements for rice production in diverse Chinese environments under optimal fertilization rates</a:t>
                      </a:r>
                      <a:endParaRPr lang="en-GB"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Yulong Yin, Hao Ying Huifang Zheng, </a:t>
                      </a:r>
                      <a:r>
                        <a:rPr lang="en-GB" sz="1200" b="0" i="0" u="none" strike="noStrike" noProof="0" err="1">
                          <a:latin typeface="Century Schoolbook"/>
                        </a:rPr>
                        <a:t>Qingsong</a:t>
                      </a:r>
                      <a:r>
                        <a:rPr lang="en-GB" sz="1200" b="0" i="0" u="none" strike="noStrike" noProof="0" dirty="0">
                          <a:latin typeface="Century Schoolbook"/>
                        </a:rPr>
                        <a:t> Zhang, Yanfang Xue, </a:t>
                      </a:r>
                      <a:r>
                        <a:rPr lang="en-GB" sz="1200" b="0" i="0" u="none" strike="noStrike" noProof="0" err="1">
                          <a:latin typeface="Century Schoolbook"/>
                        </a:rPr>
                        <a:t>Zhening</a:t>
                      </a:r>
                      <a:r>
                        <a:rPr lang="en-GB" sz="1200" b="0" i="0" u="none" strike="noStrike" noProof="0" dirty="0">
                          <a:latin typeface="Century Schoolbook"/>
                        </a:rPr>
                        <a:t> Cul</a:t>
                      </a:r>
                      <a:endParaRPr lang="en-US" sz="1200"/>
                    </a:p>
                    <a:p>
                      <a:pPr lvl="0" algn="l">
                        <a:lnSpc>
                          <a:spcPct val="100000"/>
                        </a:lnSpc>
                        <a:spcBef>
                          <a:spcPts val="0"/>
                        </a:spcBef>
                        <a:spcAft>
                          <a:spcPts val="0"/>
                        </a:spcAft>
                        <a:buNone/>
                      </a:pPr>
                      <a:endParaRPr lang="en-GB"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Agricultural and Forest Meteorology. ISSN: 0168-1923 (Elsevier)</a:t>
                      </a:r>
                      <a:endParaRPr lang="en-US" sz="1200"/>
                    </a:p>
                    <a:p>
                      <a:pPr lvl="0" algn="l">
                        <a:lnSpc>
                          <a:spcPct val="100000"/>
                        </a:lnSpc>
                        <a:spcBef>
                          <a:spcPts val="0"/>
                        </a:spcBef>
                        <a:spcAft>
                          <a:spcPts val="0"/>
                        </a:spcAft>
                        <a:buNone/>
                      </a:pPr>
                      <a:endParaRPr lang="en-GB"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Objectives of this study </a:t>
                      </a:r>
                      <a:r>
                        <a:rPr lang="en-GB" sz="1200" b="0" i="0" u="none" strike="noStrike" noProof="0" dirty="0" err="1">
                          <a:latin typeface="Century Schoolbook"/>
                        </a:rPr>
                        <a:t>woro</a:t>
                      </a:r>
                      <a:r>
                        <a:rPr lang="en-GB" sz="1200" b="0" i="0" u="none" strike="noStrike" noProof="0" dirty="0">
                          <a:latin typeface="Century Schoolbook"/>
                        </a:rPr>
                        <a:t> to evaluate the relationship between nutrient requirements and </a:t>
                      </a:r>
                      <a:r>
                        <a:rPr lang="en-GB" sz="1200" b="0" i="0" u="none" strike="noStrike" noProof="0" dirty="0" err="1">
                          <a:latin typeface="Century Schoolbook"/>
                        </a:rPr>
                        <a:t>dimates</a:t>
                      </a:r>
                      <a:r>
                        <a:rPr lang="en-GB" sz="1200" b="0" i="0" u="none" strike="noStrike" noProof="0" dirty="0">
                          <a:latin typeface="Century Schoolbook"/>
                        </a:rPr>
                        <a:t> soil chemical properties</a:t>
                      </a:r>
                      <a:endParaRPr lang="en-US" sz="1200" dirty="0"/>
                    </a:p>
                    <a:p>
                      <a:pPr lvl="0">
                        <a:buNone/>
                      </a:pPr>
                      <a:endParaRPr lang="en-GB" sz="1200" dirty="0"/>
                    </a:p>
                  </a:txBody>
                  <a:tcPr marL="67839" marR="67839" marT="33919" marB="33919"/>
                </a:tc>
                <a:extLst>
                  <a:ext uri="{0D108BD9-81ED-4DB2-BD59-A6C34878D82A}">
                    <a16:rowId xmlns:a16="http://schemas.microsoft.com/office/drawing/2014/main" val="245652858"/>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76BA-D4CB-9FFA-CDF6-4BFC7793363C}"/>
              </a:ext>
            </a:extLst>
          </p:cNvPr>
          <p:cNvSpPr>
            <a:spLocks noGrp="1"/>
          </p:cNvSpPr>
          <p:nvPr>
            <p:ph type="title"/>
          </p:nvPr>
        </p:nvSpPr>
        <p:spPr/>
        <p:txBody>
          <a:bodyPr/>
          <a:lstStyle/>
          <a:p>
            <a:r>
              <a:rPr lang="en-US" dirty="0"/>
              <a:t>Literature Survey</a:t>
            </a:r>
          </a:p>
        </p:txBody>
      </p:sp>
      <p:graphicFrame>
        <p:nvGraphicFramePr>
          <p:cNvPr id="5" name="Content Placeholder 3">
            <a:extLst>
              <a:ext uri="{FF2B5EF4-FFF2-40B4-BE49-F238E27FC236}">
                <a16:creationId xmlns:a16="http://schemas.microsoft.com/office/drawing/2014/main" id="{519137CF-EC4F-0208-787A-C483F8082DC8}"/>
              </a:ext>
            </a:extLst>
          </p:cNvPr>
          <p:cNvGraphicFramePr>
            <a:graphicFrameLocks noGrp="1"/>
          </p:cNvGraphicFramePr>
          <p:nvPr>
            <p:ph idx="1"/>
            <p:extLst>
              <p:ext uri="{D42A27DB-BD31-4B8C-83A1-F6EECF244321}">
                <p14:modId xmlns:p14="http://schemas.microsoft.com/office/powerpoint/2010/main" val="4195073746"/>
              </p:ext>
            </p:extLst>
          </p:nvPr>
        </p:nvGraphicFramePr>
        <p:xfrm>
          <a:off x="812800" y="927234"/>
          <a:ext cx="10668000" cy="5083623"/>
        </p:xfrm>
        <a:graphic>
          <a:graphicData uri="http://schemas.openxmlformats.org/drawingml/2006/table">
            <a:tbl>
              <a:tblPr firstRow="1" bandRow="1">
                <a:tableStyleId>{5C22544A-7EE6-4342-B048-85BDC9FD1C3A}</a:tableStyleId>
              </a:tblPr>
              <a:tblGrid>
                <a:gridCol w="606042">
                  <a:extLst>
                    <a:ext uri="{9D8B030D-6E8A-4147-A177-3AD203B41FA5}">
                      <a16:colId xmlns:a16="http://schemas.microsoft.com/office/drawing/2014/main" val="2977473845"/>
                    </a:ext>
                  </a:extLst>
                </a:gridCol>
                <a:gridCol w="743778">
                  <a:extLst>
                    <a:ext uri="{9D8B030D-6E8A-4147-A177-3AD203B41FA5}">
                      <a16:colId xmlns:a16="http://schemas.microsoft.com/office/drawing/2014/main" val="2529995830"/>
                    </a:ext>
                  </a:extLst>
                </a:gridCol>
                <a:gridCol w="2491314">
                  <a:extLst>
                    <a:ext uri="{9D8B030D-6E8A-4147-A177-3AD203B41FA5}">
                      <a16:colId xmlns:a16="http://schemas.microsoft.com/office/drawing/2014/main" val="3389734674"/>
                    </a:ext>
                  </a:extLst>
                </a:gridCol>
                <a:gridCol w="1697893">
                  <a:extLst>
                    <a:ext uri="{9D8B030D-6E8A-4147-A177-3AD203B41FA5}">
                      <a16:colId xmlns:a16="http://schemas.microsoft.com/office/drawing/2014/main" val="3211807020"/>
                    </a:ext>
                  </a:extLst>
                </a:gridCol>
                <a:gridCol w="1799760">
                  <a:extLst>
                    <a:ext uri="{9D8B030D-6E8A-4147-A177-3AD203B41FA5}">
                      <a16:colId xmlns:a16="http://schemas.microsoft.com/office/drawing/2014/main" val="3265730007"/>
                    </a:ext>
                  </a:extLst>
                </a:gridCol>
                <a:gridCol w="3329213">
                  <a:extLst>
                    <a:ext uri="{9D8B030D-6E8A-4147-A177-3AD203B41FA5}">
                      <a16:colId xmlns:a16="http://schemas.microsoft.com/office/drawing/2014/main" val="844001001"/>
                    </a:ext>
                  </a:extLst>
                </a:gridCol>
              </a:tblGrid>
              <a:tr h="410881">
                <a:tc>
                  <a:txBody>
                    <a:bodyPr/>
                    <a:lstStyle/>
                    <a:p>
                      <a:r>
                        <a:rPr lang="en-GB" sz="1300" dirty="0"/>
                        <a:t>Ref No.</a:t>
                      </a:r>
                    </a:p>
                  </a:txBody>
                  <a:tcPr marL="67839" marR="67839" marT="33919" marB="33919"/>
                </a:tc>
                <a:tc>
                  <a:txBody>
                    <a:bodyPr/>
                    <a:lstStyle/>
                    <a:p>
                      <a:r>
                        <a:rPr lang="en-GB" sz="1300" dirty="0"/>
                        <a:t>Year</a:t>
                      </a:r>
                    </a:p>
                  </a:txBody>
                  <a:tcPr marL="67839" marR="67839" marT="33919" marB="33919"/>
                </a:tc>
                <a:tc>
                  <a:txBody>
                    <a:bodyPr/>
                    <a:lstStyle/>
                    <a:p>
                      <a:r>
                        <a:rPr lang="en-GB" sz="1300" dirty="0"/>
                        <a:t>Title</a:t>
                      </a:r>
                    </a:p>
                  </a:txBody>
                  <a:tcPr marL="67839" marR="67839" marT="33919" marB="33919"/>
                </a:tc>
                <a:tc>
                  <a:txBody>
                    <a:bodyPr/>
                    <a:lstStyle/>
                    <a:p>
                      <a:r>
                        <a:rPr lang="en-GB" sz="1300" dirty="0"/>
                        <a:t>Author's Name</a:t>
                      </a:r>
                    </a:p>
                  </a:txBody>
                  <a:tcPr marL="67839" marR="67839" marT="33919" marB="33919"/>
                </a:tc>
                <a:tc>
                  <a:txBody>
                    <a:bodyPr/>
                    <a:lstStyle/>
                    <a:p>
                      <a:r>
                        <a:rPr lang="en-GB" sz="1300" dirty="0"/>
                        <a:t>Journal</a:t>
                      </a:r>
                    </a:p>
                  </a:txBody>
                  <a:tcPr marL="67839" marR="67839" marT="33919" marB="33919"/>
                </a:tc>
                <a:tc>
                  <a:txBody>
                    <a:bodyPr/>
                    <a:lstStyle/>
                    <a:p>
                      <a:r>
                        <a:rPr lang="en-GB" sz="1300" dirty="0"/>
                        <a:t>Description</a:t>
                      </a:r>
                    </a:p>
                  </a:txBody>
                  <a:tcPr marL="67839" marR="67839" marT="33919" marB="33919"/>
                </a:tc>
                <a:extLst>
                  <a:ext uri="{0D108BD9-81ED-4DB2-BD59-A6C34878D82A}">
                    <a16:rowId xmlns:a16="http://schemas.microsoft.com/office/drawing/2014/main" val="2559064972"/>
                  </a:ext>
                </a:extLst>
              </a:tr>
              <a:tr h="1342263">
                <a:tc>
                  <a:txBody>
                    <a:bodyPr/>
                    <a:lstStyle/>
                    <a:p>
                      <a:r>
                        <a:rPr lang="en-GB" sz="1200" dirty="0"/>
                        <a:t>4</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2020</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Rainfall intensification increases nitrate leaching from </a:t>
                      </a:r>
                      <a:r>
                        <a:rPr lang="en-GB" sz="1200" b="0" i="0" u="none" strike="noStrike" noProof="0" dirty="0" err="1"/>
                        <a:t>Ulled</a:t>
                      </a:r>
                      <a:r>
                        <a:rPr lang="en-GB" sz="1200" b="0" i="0" u="none" strike="noStrike" noProof="0" dirty="0"/>
                        <a:t> but not no-till crapping systems in the US. Midwest</a:t>
                      </a:r>
                      <a:endParaRPr lang="en-US" sz="1200" dirty="0"/>
                    </a:p>
                    <a:p>
                      <a:pPr lvl="0" algn="l">
                        <a:lnSpc>
                          <a:spcPct val="100000"/>
                        </a:lnSpc>
                        <a:spcBef>
                          <a:spcPts val="0"/>
                        </a:spcBef>
                        <a:spcAft>
                          <a:spcPts val="0"/>
                        </a:spcAft>
                        <a:buNone/>
                      </a:pPr>
                      <a:endParaRPr lang="en-GB" sz="1200" dirty="0"/>
                    </a:p>
                    <a:p>
                      <a:pPr lvl="0" algn="l">
                        <a:lnSpc>
                          <a:spcPct val="100000"/>
                        </a:lnSpc>
                        <a:spcBef>
                          <a:spcPts val="0"/>
                        </a:spcBef>
                        <a:spcAft>
                          <a:spcPts val="0"/>
                        </a:spcAft>
                        <a:buNone/>
                      </a:pPr>
                      <a:endParaRPr lang="en-GB" sz="1200" b="0" i="0" u="none" strike="noStrike" noProof="0" dirty="0">
                        <a:latin typeface="Century Schoolbook"/>
                      </a:endParaRPr>
                    </a:p>
                    <a:p>
                      <a:pPr lvl="0" algn="l">
                        <a:lnSpc>
                          <a:spcPct val="100000"/>
                        </a:lnSpc>
                        <a:spcBef>
                          <a:spcPts val="0"/>
                        </a:spcBef>
                        <a:spcAft>
                          <a:spcPts val="0"/>
                        </a:spcAft>
                        <a:buNone/>
                      </a:pPr>
                      <a:endParaRPr lang="en-GB" sz="1200" dirty="0"/>
                    </a:p>
                    <a:p>
                      <a:pPr lvl="0">
                        <a:buNone/>
                      </a:pPr>
                      <a:endParaRPr lang="en-GB"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Laura J.T. Hess Eve-Lyn 5. Hinckley G. Philip Robertson Pamela A. Matson</a:t>
                      </a:r>
                      <a:endParaRPr lang="en-US" sz="1200"/>
                    </a:p>
                    <a:p>
                      <a:pPr lvl="0" algn="l">
                        <a:lnSpc>
                          <a:spcPct val="100000"/>
                        </a:lnSpc>
                        <a:spcBef>
                          <a:spcPts val="0"/>
                        </a:spcBef>
                        <a:spcAft>
                          <a:spcPts val="0"/>
                        </a:spcAft>
                        <a:buNone/>
                      </a:pPr>
                      <a:endParaRPr lang="en-GB" sz="1200" b="0" i="0" u="none" strike="noStrike" noProof="0" dirty="0">
                        <a:latin typeface="Century Schoolbook"/>
                      </a:endParaRPr>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Agriculture, Ecosystems &amp; Environment ISSN: 0167-8809 (Elsevier)</a:t>
                      </a:r>
                      <a:endParaRPr lang="en-US" sz="1200"/>
                    </a:p>
                    <a:p>
                      <a:pPr lvl="0" algn="l">
                        <a:lnSpc>
                          <a:spcPct val="100000"/>
                        </a:lnSpc>
                        <a:spcBef>
                          <a:spcPts val="0"/>
                        </a:spcBef>
                        <a:spcAft>
                          <a:spcPts val="0"/>
                        </a:spcAft>
                        <a:buNone/>
                      </a:pPr>
                      <a:endParaRPr lang="en-GB" sz="1200" b="0" i="0" u="none" strike="noStrike" noProof="0" dirty="0">
                        <a:latin typeface="Century Schoolbook"/>
                      </a:endParaRPr>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Rainfall </a:t>
                      </a:r>
                      <a:r>
                        <a:rPr lang="en-GB" sz="1200" b="0" i="0" u="none" strike="noStrike" noProof="0" dirty="0" err="1"/>
                        <a:t>interisification</a:t>
                      </a:r>
                      <a:r>
                        <a:rPr lang="en-GB" sz="1200" b="0" i="0" u="none" strike="noStrike" noProof="0" dirty="0"/>
                        <a:t> may exacerbate leaching losses of reactive N from cropping </a:t>
                      </a:r>
                      <a:r>
                        <a:rPr lang="en-GB" sz="1200" b="0" i="0" u="none" strike="noStrike" noProof="0" dirty="0" err="1"/>
                        <a:t>cropping</a:t>
                      </a:r>
                      <a:r>
                        <a:rPr lang="en-GB" sz="1200" b="0" i="0" u="none" strike="noStrike" noProof="0" dirty="0"/>
                        <a:t> systems and that no-till management may buffer against these losses.</a:t>
                      </a:r>
                      <a:endParaRPr lang="en-US" sz="1200" dirty="0"/>
                    </a:p>
                    <a:p>
                      <a:pPr lvl="0" algn="l">
                        <a:lnSpc>
                          <a:spcPct val="100000"/>
                        </a:lnSpc>
                        <a:spcBef>
                          <a:spcPts val="0"/>
                        </a:spcBef>
                        <a:spcAft>
                          <a:spcPts val="0"/>
                        </a:spcAft>
                        <a:buNone/>
                      </a:pPr>
                      <a:endParaRPr lang="en-GB" sz="1200" b="0" i="0" u="none" strike="noStrike" noProof="0" dirty="0">
                        <a:latin typeface="Century Schoolbook"/>
                      </a:endParaRPr>
                    </a:p>
                    <a:p>
                      <a:pPr lvl="0" algn="l">
                        <a:lnSpc>
                          <a:spcPct val="100000"/>
                        </a:lnSpc>
                        <a:spcBef>
                          <a:spcPts val="0"/>
                        </a:spcBef>
                        <a:spcAft>
                          <a:spcPts val="0"/>
                        </a:spcAft>
                        <a:buNone/>
                      </a:pPr>
                      <a:endParaRPr lang="en-GB" sz="1200" dirty="0"/>
                    </a:p>
                    <a:p>
                      <a:pPr lvl="0">
                        <a:buNone/>
                      </a:pPr>
                      <a:endParaRPr lang="en-GB" sz="1200" dirty="0"/>
                    </a:p>
                  </a:txBody>
                  <a:tcPr marL="67839" marR="67839" marT="33919" marB="33919"/>
                </a:tc>
                <a:extLst>
                  <a:ext uri="{0D108BD9-81ED-4DB2-BD59-A6C34878D82A}">
                    <a16:rowId xmlns:a16="http://schemas.microsoft.com/office/drawing/2014/main" val="3696677809"/>
                  </a:ext>
                </a:extLst>
              </a:tr>
              <a:tr h="1466930">
                <a:tc>
                  <a:txBody>
                    <a:bodyPr/>
                    <a:lstStyle/>
                    <a:p>
                      <a:r>
                        <a:rPr lang="en-GB" sz="1200" dirty="0"/>
                        <a:t>5</a:t>
                      </a:r>
                    </a:p>
                  </a:txBody>
                  <a:tcPr marL="67839" marR="67839" marT="33919" marB="33919"/>
                </a:tc>
                <a:tc>
                  <a:txBody>
                    <a:bodyPr/>
                    <a:lstStyle/>
                    <a:p>
                      <a:r>
                        <a:rPr lang="en-GB" sz="1200" dirty="0"/>
                        <a:t>2020</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Crop Yield Prediction Based on Indian Agriculture using Machine Learning</a:t>
                      </a:r>
                      <a:endParaRPr lang="en-US" sz="1200" dirty="0"/>
                    </a:p>
                    <a:p>
                      <a:pPr lvl="0" algn="l">
                        <a:lnSpc>
                          <a:spcPct val="100000"/>
                        </a:lnSpc>
                        <a:spcBef>
                          <a:spcPts val="0"/>
                        </a:spcBef>
                        <a:spcAft>
                          <a:spcPts val="0"/>
                        </a:spcAft>
                        <a:buNone/>
                      </a:pPr>
                      <a:endParaRPr lang="en-GB" sz="1200"/>
                    </a:p>
                    <a:p>
                      <a:pPr lvl="0" algn="l">
                        <a:lnSpc>
                          <a:spcPct val="100000"/>
                        </a:lnSpc>
                        <a:spcBef>
                          <a:spcPts val="0"/>
                        </a:spcBef>
                        <a:spcAft>
                          <a:spcPts val="0"/>
                        </a:spcAft>
                        <a:buNone/>
                      </a:pPr>
                      <a:endParaRPr lang="en-GB" sz="1200" b="0" i="0" u="none" strike="noStrike" noProof="0" dirty="0">
                        <a:latin typeface="Century Schoolbook"/>
                      </a:endParaRPr>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err="1"/>
                        <a:t>Potnuru</a:t>
                      </a:r>
                      <a:r>
                        <a:rPr lang="en-GB" sz="1200" b="0" i="0" u="none" strike="noStrike" noProof="0" dirty="0"/>
                        <a:t> Sai Nishant </a:t>
                      </a:r>
                      <a:r>
                        <a:rPr lang="en-GB" sz="1200" b="0" i="0" u="none" strike="noStrike" noProof="0" err="1"/>
                        <a:t>Pinapa</a:t>
                      </a:r>
                      <a:r>
                        <a:rPr lang="en-GB" sz="1200" b="0" i="0" u="none" strike="noStrike" noProof="0" dirty="0"/>
                        <a:t> Sai Venkat </a:t>
                      </a:r>
                      <a:r>
                        <a:rPr lang="en-GB" sz="1200" b="0" i="0" u="none" strike="noStrike" noProof="0" err="1"/>
                        <a:t>Bollu</a:t>
                      </a:r>
                      <a:r>
                        <a:rPr lang="en-GB" sz="1200" b="0" i="0" u="none" strike="noStrike" noProof="0" dirty="0"/>
                        <a:t> Lakshmi Avinash B. Jabber</a:t>
                      </a:r>
                      <a:endParaRPr lang="en-US" sz="1200"/>
                    </a:p>
                    <a:p>
                      <a:pPr lvl="0" algn="l">
                        <a:lnSpc>
                          <a:spcPct val="100000"/>
                        </a:lnSpc>
                        <a:spcBef>
                          <a:spcPts val="0"/>
                        </a:spcBef>
                        <a:spcAft>
                          <a:spcPts val="0"/>
                        </a:spcAft>
                        <a:buNone/>
                      </a:pPr>
                      <a:endParaRPr lang="en-GB" sz="1200" b="0" i="0" u="none" strike="noStrike" noProof="0" dirty="0">
                        <a:latin typeface="Century Schoolbook"/>
                      </a:endParaRPr>
                    </a:p>
                    <a:p>
                      <a:pPr lvl="0" algn="l">
                        <a:lnSpc>
                          <a:spcPct val="100000"/>
                        </a:lnSpc>
                        <a:spcBef>
                          <a:spcPts val="0"/>
                        </a:spcBef>
                        <a:spcAft>
                          <a:spcPts val="0"/>
                        </a:spcAft>
                        <a:buNone/>
                      </a:pPr>
                      <a:endParaRPr lang="en-GB"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2020 International Conference for Emerging </a:t>
                      </a:r>
                      <a:r>
                        <a:rPr lang="en-GB" sz="1200" b="0" i="0" u="none" strike="noStrike" noProof="0" err="1"/>
                        <a:t>Techinalagy</a:t>
                      </a:r>
                      <a:r>
                        <a:rPr lang="en-GB" sz="1200" b="0" i="0" u="none" strike="noStrike" noProof="0" dirty="0"/>
                        <a:t> (INCET)</a:t>
                      </a:r>
                      <a:endParaRPr lang="en-US" sz="1200"/>
                    </a:p>
                    <a:p>
                      <a:pPr lvl="0" algn="l">
                        <a:lnSpc>
                          <a:spcPct val="100000"/>
                        </a:lnSpc>
                        <a:spcBef>
                          <a:spcPts val="0"/>
                        </a:spcBef>
                        <a:spcAft>
                          <a:spcPts val="0"/>
                        </a:spcAft>
                        <a:buNone/>
                      </a:pPr>
                      <a:endParaRPr lang="en-GB" sz="1200"/>
                    </a:p>
                    <a:p>
                      <a:pPr lvl="0" algn="l">
                        <a:lnSpc>
                          <a:spcPct val="100000"/>
                        </a:lnSpc>
                        <a:spcBef>
                          <a:spcPts val="0"/>
                        </a:spcBef>
                        <a:spcAft>
                          <a:spcPts val="0"/>
                        </a:spcAft>
                        <a:buNone/>
                      </a:pPr>
                      <a:endParaRPr lang="en-GB" sz="1200" b="0" i="0" u="none" strike="noStrike" noProof="0" dirty="0">
                        <a:latin typeface="Century Schoolbook"/>
                      </a:endParaRPr>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This paper predicts the yield of almost all kinds of crops in India. This script makes novel by usage of simple parameters like state, district, season, </a:t>
                      </a:r>
                      <a:r>
                        <a:rPr lang="en-GB" sz="1200" b="0" i="0" u="none" strike="noStrike" noProof="0" dirty="0" err="1"/>
                        <a:t>arsa</a:t>
                      </a:r>
                      <a:r>
                        <a:rPr lang="en-GB" sz="1200" b="0" i="0" u="none" strike="noStrike" noProof="0" dirty="0"/>
                        <a:t> and </a:t>
                      </a:r>
                      <a:r>
                        <a:rPr lang="en-GB" sz="1200" b="0" i="0" u="none" strike="noStrike" noProof="0" dirty="0" err="1"/>
                        <a:t>Lser</a:t>
                      </a:r>
                      <a:r>
                        <a:rPr lang="en-GB" sz="1200" b="0" i="0" u="none" strike="noStrike" noProof="0" dirty="0"/>
                        <a:t> can predict the yield of the crop in which year he or she wants to.</a:t>
                      </a:r>
                      <a:endParaRPr lang="en-US" sz="1200" dirty="0"/>
                    </a:p>
                    <a:p>
                      <a:pPr lvl="0" algn="l">
                        <a:lnSpc>
                          <a:spcPct val="100000"/>
                        </a:lnSpc>
                        <a:spcBef>
                          <a:spcPts val="0"/>
                        </a:spcBef>
                        <a:spcAft>
                          <a:spcPts val="0"/>
                        </a:spcAft>
                        <a:buNone/>
                      </a:pPr>
                      <a:endParaRPr lang="en-GB" sz="1200" dirty="0"/>
                    </a:p>
                    <a:p>
                      <a:pPr lvl="0">
                        <a:buNone/>
                      </a:pPr>
                      <a:endParaRPr lang="en-GB" sz="1200" dirty="0"/>
                    </a:p>
                  </a:txBody>
                  <a:tcPr marL="67839" marR="67839" marT="33919" marB="33919"/>
                </a:tc>
                <a:extLst>
                  <a:ext uri="{0D108BD9-81ED-4DB2-BD59-A6C34878D82A}">
                    <a16:rowId xmlns:a16="http://schemas.microsoft.com/office/drawing/2014/main" val="122764190"/>
                  </a:ext>
                </a:extLst>
              </a:tr>
              <a:tr h="1557789">
                <a:tc>
                  <a:txBody>
                    <a:bodyPr/>
                    <a:lstStyle/>
                    <a:p>
                      <a:r>
                        <a:rPr lang="en-GB" sz="1200" dirty="0"/>
                        <a:t>6</a:t>
                      </a:r>
                    </a:p>
                  </a:txBody>
                  <a:tcPr marL="67839" marR="67839" marT="33919" marB="33919"/>
                </a:tc>
                <a:tc>
                  <a:txBody>
                    <a:bodyPr/>
                    <a:lstStyle/>
                    <a:p>
                      <a:r>
                        <a:rPr lang="en-GB" sz="1200" dirty="0"/>
                        <a:t>2020</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Cropping systems in agriculture and their impact on soil health</a:t>
                      </a:r>
                      <a:endParaRPr lang="en-US" sz="1200" dirty="0"/>
                    </a:p>
                    <a:p>
                      <a:pPr lvl="0" algn="l">
                        <a:lnSpc>
                          <a:spcPct val="100000"/>
                        </a:lnSpc>
                        <a:spcBef>
                          <a:spcPts val="0"/>
                        </a:spcBef>
                        <a:spcAft>
                          <a:spcPts val="0"/>
                        </a:spcAft>
                        <a:buNone/>
                      </a:pPr>
                      <a:endParaRPr lang="en-GB" sz="1200" b="0" i="0" u="none" strike="noStrike" noProof="0" dirty="0">
                        <a:latin typeface="Century Schoolbook"/>
                      </a:endParaRPr>
                    </a:p>
                    <a:p>
                      <a:pPr lvl="0" algn="l">
                        <a:lnSpc>
                          <a:spcPct val="100000"/>
                        </a:lnSpc>
                        <a:spcBef>
                          <a:spcPts val="0"/>
                        </a:spcBef>
                        <a:spcAft>
                          <a:spcPts val="0"/>
                        </a:spcAft>
                        <a:buNone/>
                      </a:pPr>
                      <a:endParaRPr lang="en-GB" sz="1200"/>
                    </a:p>
                    <a:p>
                      <a:pPr lvl="0" algn="l">
                        <a:lnSpc>
                          <a:spcPct val="100000"/>
                        </a:lnSpc>
                        <a:spcBef>
                          <a:spcPts val="0"/>
                        </a:spcBef>
                        <a:spcAft>
                          <a:spcPts val="0"/>
                        </a:spcAft>
                        <a:buNone/>
                      </a:pPr>
                      <a:endParaRPr lang="en-GB" sz="1200" b="0" i="0" u="none" strike="noStrike" noProof="0" dirty="0"/>
                    </a:p>
                    <a:p>
                      <a:pPr lvl="0" algn="l">
                        <a:lnSpc>
                          <a:spcPct val="100000"/>
                        </a:lnSpc>
                        <a:spcBef>
                          <a:spcPts val="0"/>
                        </a:spcBef>
                        <a:spcAft>
                          <a:spcPts val="0"/>
                        </a:spcAft>
                        <a:buNone/>
                      </a:pPr>
                      <a:endParaRPr lang="en-GB" sz="1200"/>
                    </a:p>
                    <a:p>
                      <a:pPr lvl="0">
                        <a:buNone/>
                      </a:pPr>
                      <a:endParaRPr lang="en-GB" sz="1200" b="0" i="0" u="none" strike="noStrike" noProof="0" dirty="0">
                        <a:latin typeface="Century Schoolbook"/>
                      </a:endParaRPr>
                    </a:p>
                  </a:txBody>
                  <a:tcPr marL="67839" marR="67839" marT="33919" marB="33919"/>
                </a:tc>
                <a:tc>
                  <a:txBody>
                    <a:bodyPr/>
                    <a:lstStyle/>
                    <a:p>
                      <a:pPr lvl="0" algn="l">
                        <a:lnSpc>
                          <a:spcPct val="100000"/>
                        </a:lnSpc>
                        <a:spcBef>
                          <a:spcPts val="0"/>
                        </a:spcBef>
                        <a:spcAft>
                          <a:spcPts val="0"/>
                        </a:spcAft>
                        <a:buNone/>
                      </a:pPr>
                      <a:r>
                        <a:rPr lang="en-GB" sz="1200" b="0" i="0" u="none" strike="noStrike" noProof="0" err="1"/>
                        <a:t>TonyYang</a:t>
                      </a:r>
                      <a:r>
                        <a:rPr lang="en-GB" sz="1200" b="0" i="0" u="none" strike="noStrike" noProof="0" dirty="0"/>
                        <a:t> </a:t>
                      </a:r>
                      <a:r>
                        <a:rPr lang="en-GB" sz="1200" b="0" i="0" u="none" strike="noStrike" noProof="0" err="1"/>
                        <a:t>Kadambot</a:t>
                      </a:r>
                      <a:r>
                        <a:rPr lang="en-GB" sz="1200" b="0" i="0" u="none" strike="noStrike" noProof="0" dirty="0"/>
                        <a:t> H.M. Siddique, Kui Liu</a:t>
                      </a:r>
                      <a:endParaRPr lang="en-US" sz="1200"/>
                    </a:p>
                    <a:p>
                      <a:pPr lvl="0" algn="l">
                        <a:lnSpc>
                          <a:spcPct val="100000"/>
                        </a:lnSpc>
                        <a:spcBef>
                          <a:spcPts val="0"/>
                        </a:spcBef>
                        <a:spcAft>
                          <a:spcPts val="0"/>
                        </a:spcAft>
                        <a:buNone/>
                      </a:pPr>
                      <a:endParaRPr lang="en-GB" sz="1200" b="0" i="0" u="none" strike="noStrike" noProof="0" dirty="0">
                        <a:latin typeface="Century Schoolbook"/>
                      </a:endParaRPr>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Global Ecology and Conservation, ISSN: ISSN: 2351-9894</a:t>
                      </a:r>
                      <a:r>
                        <a:rPr lang="en-GB" sz="1200" b="0" i="0" u="none" strike="noStrike" noProof="0" dirty="0">
                          <a:latin typeface="Century Schoolbook"/>
                        </a:rPr>
                        <a:t> (Elsevier)</a:t>
                      </a:r>
                      <a:endParaRPr lang="en-US" sz="1200"/>
                    </a:p>
                    <a:p>
                      <a:pPr lvl="0" algn="l">
                        <a:lnSpc>
                          <a:spcPct val="100000"/>
                        </a:lnSpc>
                        <a:spcBef>
                          <a:spcPts val="0"/>
                        </a:spcBef>
                        <a:spcAft>
                          <a:spcPts val="0"/>
                        </a:spcAft>
                        <a:buNone/>
                      </a:pPr>
                      <a:endParaRPr lang="en-GB"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Significant achievements, including refine content of </a:t>
                      </a:r>
                      <a:r>
                        <a:rPr lang="en-GB" sz="1200" b="0" i="0" u="none" strike="noStrike" noProof="0" dirty="0" err="1"/>
                        <a:t>fsoil</a:t>
                      </a:r>
                      <a:r>
                        <a:rPr lang="en-GB" sz="1200" b="0" i="0" u="none" strike="noStrike" noProof="0" dirty="0"/>
                        <a:t> health and the development of new evaluation standards for soil health and quality.</a:t>
                      </a:r>
                      <a:endParaRPr lang="en-US" sz="1200" dirty="0"/>
                    </a:p>
                    <a:p>
                      <a:pPr lvl="0" algn="l">
                        <a:lnSpc>
                          <a:spcPct val="100000"/>
                        </a:lnSpc>
                        <a:spcBef>
                          <a:spcPts val="0"/>
                        </a:spcBef>
                        <a:spcAft>
                          <a:spcPts val="0"/>
                        </a:spcAft>
                        <a:buNone/>
                      </a:pPr>
                      <a:endParaRPr lang="en-GB" sz="1200" dirty="0"/>
                    </a:p>
                    <a:p>
                      <a:pPr lvl="0" algn="l">
                        <a:lnSpc>
                          <a:spcPct val="100000"/>
                        </a:lnSpc>
                        <a:spcBef>
                          <a:spcPts val="0"/>
                        </a:spcBef>
                        <a:spcAft>
                          <a:spcPts val="0"/>
                        </a:spcAft>
                        <a:buNone/>
                      </a:pPr>
                      <a:endParaRPr lang="en-GB" sz="1200" b="0" i="0" u="none" strike="noStrike" noProof="0" dirty="0">
                        <a:latin typeface="Century Schoolbook"/>
                      </a:endParaRPr>
                    </a:p>
                    <a:p>
                      <a:pPr lvl="0">
                        <a:buNone/>
                      </a:pPr>
                      <a:endParaRPr lang="en-GB" sz="1200" dirty="0"/>
                    </a:p>
                  </a:txBody>
                  <a:tcPr marL="67839" marR="67839" marT="33919" marB="33919"/>
                </a:tc>
                <a:extLst>
                  <a:ext uri="{0D108BD9-81ED-4DB2-BD59-A6C34878D82A}">
                    <a16:rowId xmlns:a16="http://schemas.microsoft.com/office/drawing/2014/main" val="245652858"/>
                  </a:ext>
                </a:extLst>
              </a:tr>
            </a:tbl>
          </a:graphicData>
        </a:graphic>
      </p:graphicFrame>
    </p:spTree>
    <p:extLst>
      <p:ext uri="{BB962C8B-B14F-4D97-AF65-F5344CB8AC3E}">
        <p14:creationId xmlns:p14="http://schemas.microsoft.com/office/powerpoint/2010/main" val="40882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395A-2D2E-F740-463F-81CE8E3F58F1}"/>
              </a:ext>
            </a:extLst>
          </p:cNvPr>
          <p:cNvSpPr>
            <a:spLocks noGrp="1"/>
          </p:cNvSpPr>
          <p:nvPr>
            <p:ph type="title"/>
          </p:nvPr>
        </p:nvSpPr>
        <p:spPr/>
        <p:txBody>
          <a:bodyPr/>
          <a:lstStyle/>
          <a:p>
            <a:r>
              <a:rPr lang="en-US" dirty="0"/>
              <a:t>Literature Survey</a:t>
            </a:r>
          </a:p>
        </p:txBody>
      </p:sp>
      <p:graphicFrame>
        <p:nvGraphicFramePr>
          <p:cNvPr id="4" name="Content Placeholder 3">
            <a:extLst>
              <a:ext uri="{FF2B5EF4-FFF2-40B4-BE49-F238E27FC236}">
                <a16:creationId xmlns:a16="http://schemas.microsoft.com/office/drawing/2014/main" id="{4C1099EC-48BE-D609-3E46-4C17F7D677FE}"/>
              </a:ext>
            </a:extLst>
          </p:cNvPr>
          <p:cNvGraphicFramePr>
            <a:graphicFrameLocks/>
          </p:cNvGraphicFramePr>
          <p:nvPr>
            <p:extLst>
              <p:ext uri="{D42A27DB-BD31-4B8C-83A1-F6EECF244321}">
                <p14:modId xmlns:p14="http://schemas.microsoft.com/office/powerpoint/2010/main" val="2698782826"/>
              </p:ext>
            </p:extLst>
          </p:nvPr>
        </p:nvGraphicFramePr>
        <p:xfrm>
          <a:off x="762000" y="1053398"/>
          <a:ext cx="10668000" cy="5203114"/>
        </p:xfrm>
        <a:graphic>
          <a:graphicData uri="http://schemas.openxmlformats.org/drawingml/2006/table">
            <a:tbl>
              <a:tblPr firstRow="1" bandRow="1">
                <a:tableStyleId>{5C22544A-7EE6-4342-B048-85BDC9FD1C3A}</a:tableStyleId>
              </a:tblPr>
              <a:tblGrid>
                <a:gridCol w="606042">
                  <a:extLst>
                    <a:ext uri="{9D8B030D-6E8A-4147-A177-3AD203B41FA5}">
                      <a16:colId xmlns:a16="http://schemas.microsoft.com/office/drawing/2014/main" val="2977473845"/>
                    </a:ext>
                  </a:extLst>
                </a:gridCol>
                <a:gridCol w="743778">
                  <a:extLst>
                    <a:ext uri="{9D8B030D-6E8A-4147-A177-3AD203B41FA5}">
                      <a16:colId xmlns:a16="http://schemas.microsoft.com/office/drawing/2014/main" val="2529995830"/>
                    </a:ext>
                  </a:extLst>
                </a:gridCol>
                <a:gridCol w="2491314">
                  <a:extLst>
                    <a:ext uri="{9D8B030D-6E8A-4147-A177-3AD203B41FA5}">
                      <a16:colId xmlns:a16="http://schemas.microsoft.com/office/drawing/2014/main" val="3389734674"/>
                    </a:ext>
                  </a:extLst>
                </a:gridCol>
                <a:gridCol w="1697893">
                  <a:extLst>
                    <a:ext uri="{9D8B030D-6E8A-4147-A177-3AD203B41FA5}">
                      <a16:colId xmlns:a16="http://schemas.microsoft.com/office/drawing/2014/main" val="3211807020"/>
                    </a:ext>
                  </a:extLst>
                </a:gridCol>
                <a:gridCol w="1799760">
                  <a:extLst>
                    <a:ext uri="{9D8B030D-6E8A-4147-A177-3AD203B41FA5}">
                      <a16:colId xmlns:a16="http://schemas.microsoft.com/office/drawing/2014/main" val="3265730007"/>
                    </a:ext>
                  </a:extLst>
                </a:gridCol>
                <a:gridCol w="3329213">
                  <a:extLst>
                    <a:ext uri="{9D8B030D-6E8A-4147-A177-3AD203B41FA5}">
                      <a16:colId xmlns:a16="http://schemas.microsoft.com/office/drawing/2014/main" val="844001001"/>
                    </a:ext>
                  </a:extLst>
                </a:gridCol>
              </a:tblGrid>
              <a:tr h="439345">
                <a:tc>
                  <a:txBody>
                    <a:bodyPr/>
                    <a:lstStyle/>
                    <a:p>
                      <a:r>
                        <a:rPr lang="en-GB" sz="1300" dirty="0"/>
                        <a:t>Ref No.</a:t>
                      </a:r>
                    </a:p>
                  </a:txBody>
                  <a:tcPr marL="67839" marR="67839" marT="33919" marB="33919"/>
                </a:tc>
                <a:tc>
                  <a:txBody>
                    <a:bodyPr/>
                    <a:lstStyle/>
                    <a:p>
                      <a:r>
                        <a:rPr lang="en-GB" sz="1300" dirty="0"/>
                        <a:t>Year</a:t>
                      </a:r>
                    </a:p>
                  </a:txBody>
                  <a:tcPr marL="67839" marR="67839" marT="33919" marB="33919"/>
                </a:tc>
                <a:tc>
                  <a:txBody>
                    <a:bodyPr/>
                    <a:lstStyle/>
                    <a:p>
                      <a:r>
                        <a:rPr lang="en-GB" sz="1300" dirty="0"/>
                        <a:t>Title</a:t>
                      </a:r>
                    </a:p>
                  </a:txBody>
                  <a:tcPr marL="67839" marR="67839" marT="33919" marB="33919"/>
                </a:tc>
                <a:tc>
                  <a:txBody>
                    <a:bodyPr/>
                    <a:lstStyle/>
                    <a:p>
                      <a:r>
                        <a:rPr lang="en-GB" sz="1300" dirty="0"/>
                        <a:t>Author's Name</a:t>
                      </a:r>
                    </a:p>
                  </a:txBody>
                  <a:tcPr marL="67839" marR="67839" marT="33919" marB="33919"/>
                </a:tc>
                <a:tc>
                  <a:txBody>
                    <a:bodyPr/>
                    <a:lstStyle/>
                    <a:p>
                      <a:r>
                        <a:rPr lang="en-GB" sz="1300" dirty="0"/>
                        <a:t>Journal</a:t>
                      </a:r>
                    </a:p>
                  </a:txBody>
                  <a:tcPr marL="67839" marR="67839" marT="33919" marB="33919"/>
                </a:tc>
                <a:tc>
                  <a:txBody>
                    <a:bodyPr/>
                    <a:lstStyle/>
                    <a:p>
                      <a:r>
                        <a:rPr lang="en-GB" sz="1300" dirty="0"/>
                        <a:t>Description</a:t>
                      </a:r>
                    </a:p>
                  </a:txBody>
                  <a:tcPr marL="67839" marR="67839" marT="33919" marB="33919"/>
                </a:tc>
                <a:extLst>
                  <a:ext uri="{0D108BD9-81ED-4DB2-BD59-A6C34878D82A}">
                    <a16:rowId xmlns:a16="http://schemas.microsoft.com/office/drawing/2014/main" val="2559064972"/>
                  </a:ext>
                </a:extLst>
              </a:tr>
              <a:tr h="1360478">
                <a:tc>
                  <a:txBody>
                    <a:bodyPr/>
                    <a:lstStyle/>
                    <a:p>
                      <a:r>
                        <a:rPr lang="en-GB" sz="1200" dirty="0"/>
                        <a:t>7</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2021</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Smart fertilizer management</a:t>
                      </a:r>
                      <a:endParaRPr lang="en-US" sz="1200"/>
                    </a:p>
                    <a:p>
                      <a:pPr lvl="0" algn="l">
                        <a:lnSpc>
                          <a:spcPct val="100000"/>
                        </a:lnSpc>
                        <a:spcBef>
                          <a:spcPts val="0"/>
                        </a:spcBef>
                        <a:spcAft>
                          <a:spcPts val="0"/>
                        </a:spcAft>
                        <a:buNone/>
                      </a:pPr>
                      <a:endParaRPr lang="en-GB"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Raj Kishan </a:t>
                      </a:r>
                      <a:r>
                        <a:rPr lang="en-GB" sz="1200" b="0" i="0" u="none" strike="noStrike" noProof="0" err="1"/>
                        <a:t>Agrahari,Yuriko</a:t>
                      </a:r>
                      <a:r>
                        <a:rPr lang="en-GB" sz="1200" b="0" i="0" u="none" strike="noStrike" noProof="0" dirty="0"/>
                        <a:t> </a:t>
                      </a:r>
                      <a:r>
                        <a:rPr lang="en-GB" sz="1200" b="0" i="0" u="none" strike="noStrike" noProof="0" err="1"/>
                        <a:t>Kobayashi,Takashi</a:t>
                      </a:r>
                      <a:r>
                        <a:rPr lang="en-GB" sz="1200" b="0" i="0" u="none" strike="noStrike" noProof="0" dirty="0"/>
                        <a:t> Sonam Tashi Tanaka, Sanjib Kumar Panda &amp;Hiroyuki Koyama.</a:t>
                      </a:r>
                      <a:endParaRPr lang="en-US"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Taylor and Francis.</a:t>
                      </a:r>
                      <a:endParaRPr lang="en-US"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This review presents an overview of the current approaches to plant phenotyping by imaging/sensor- and plant biomarker-technologies, and to soil analysis by imaging/sensor technologies for smart fertilizer management.</a:t>
                      </a:r>
                      <a:endParaRPr lang="en-US" sz="1200" dirty="0"/>
                    </a:p>
                    <a:p>
                      <a:pPr lvl="0">
                        <a:buNone/>
                      </a:pPr>
                      <a:endParaRPr lang="en-GB" sz="1200" dirty="0"/>
                    </a:p>
                  </a:txBody>
                  <a:tcPr marL="67839" marR="67839" marT="33919" marB="33919"/>
                </a:tc>
                <a:extLst>
                  <a:ext uri="{0D108BD9-81ED-4DB2-BD59-A6C34878D82A}">
                    <a16:rowId xmlns:a16="http://schemas.microsoft.com/office/drawing/2014/main" val="3696677809"/>
                  </a:ext>
                </a:extLst>
              </a:tr>
              <a:tr h="1636208">
                <a:tc>
                  <a:txBody>
                    <a:bodyPr/>
                    <a:lstStyle/>
                    <a:p>
                      <a:r>
                        <a:rPr lang="en-GB" sz="1200" dirty="0"/>
                        <a:t>8</a:t>
                      </a:r>
                    </a:p>
                  </a:txBody>
                  <a:tcPr marL="67839" marR="67839" marT="33919" marB="33919"/>
                </a:tc>
                <a:tc>
                  <a:txBody>
                    <a:bodyPr/>
                    <a:lstStyle/>
                    <a:p>
                      <a:r>
                        <a:rPr lang="en-GB" sz="1200" dirty="0"/>
                        <a:t>2022</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Selection of Smart Manure Composition for Smart Farming Using Artificial Intelligence Technique.</a:t>
                      </a:r>
                      <a:endParaRPr lang="en-US" sz="1200"/>
                    </a:p>
                    <a:p>
                      <a:pPr lvl="0" algn="l">
                        <a:lnSpc>
                          <a:spcPct val="100000"/>
                        </a:lnSpc>
                        <a:spcBef>
                          <a:spcPts val="0"/>
                        </a:spcBef>
                        <a:spcAft>
                          <a:spcPts val="0"/>
                        </a:spcAft>
                        <a:buNone/>
                      </a:pPr>
                      <a:endParaRPr lang="en-GB" sz="1200"/>
                    </a:p>
                    <a:p>
                      <a:pPr lvl="0" algn="l">
                        <a:lnSpc>
                          <a:spcPct val="100000"/>
                        </a:lnSpc>
                        <a:spcBef>
                          <a:spcPts val="0"/>
                        </a:spcBef>
                        <a:spcAft>
                          <a:spcPts val="0"/>
                        </a:spcAft>
                        <a:buNone/>
                      </a:pPr>
                      <a:endParaRPr lang="en-GB" sz="1200" b="0" i="0" u="none" strike="noStrike" noProof="0" dirty="0">
                        <a:latin typeface="Century Schoolbook"/>
                      </a:endParaRPr>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Danish Ather, Suman Madan, Manjushree Nayak, Rohit Tripathi, Ravi Kant, Sapna Singh </a:t>
                      </a:r>
                      <a:r>
                        <a:rPr lang="en-GB" sz="1200" b="0" i="0" u="none" strike="noStrike" noProof="0" err="1"/>
                        <a:t>Kshatri</a:t>
                      </a:r>
                      <a:r>
                        <a:rPr lang="en-GB" sz="1200" b="0" i="0" u="none" strike="noStrike" noProof="0" dirty="0"/>
                        <a:t>, Rituraj Jain.</a:t>
                      </a:r>
                      <a:endParaRPr lang="en-US" sz="1200"/>
                    </a:p>
                    <a:p>
                      <a:pPr lvl="0" algn="l">
                        <a:lnSpc>
                          <a:spcPct val="100000"/>
                        </a:lnSpc>
                        <a:spcBef>
                          <a:spcPts val="0"/>
                        </a:spcBef>
                        <a:spcAft>
                          <a:spcPts val="0"/>
                        </a:spcAft>
                        <a:buNone/>
                      </a:pPr>
                      <a:endParaRPr lang="en-GB"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Wiley online library. </a:t>
                      </a:r>
                      <a:endParaRPr lang="en-US"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This paper explains why manure practices should be tailored to meet the needs of specific crops and regions while reducing environmental pollution from fertilizer and manure waste. Using climate estimates, an ANN can determine NPK supplement levels and recommend the appropriate fertilizer treatment and application timing.</a:t>
                      </a:r>
                      <a:endParaRPr lang="en-US" sz="1200" dirty="0"/>
                    </a:p>
                  </a:txBody>
                  <a:tcPr marL="67839" marR="67839" marT="33919" marB="33919"/>
                </a:tc>
                <a:extLst>
                  <a:ext uri="{0D108BD9-81ED-4DB2-BD59-A6C34878D82A}">
                    <a16:rowId xmlns:a16="http://schemas.microsoft.com/office/drawing/2014/main" val="122764190"/>
                  </a:ext>
                </a:extLst>
              </a:tr>
              <a:tr h="1664800">
                <a:tc>
                  <a:txBody>
                    <a:bodyPr/>
                    <a:lstStyle/>
                    <a:p>
                      <a:r>
                        <a:rPr lang="en-GB" sz="1200" dirty="0"/>
                        <a:t>9</a:t>
                      </a:r>
                    </a:p>
                  </a:txBody>
                  <a:tcPr marL="67839" marR="67839" marT="33919" marB="33919"/>
                </a:tc>
                <a:tc>
                  <a:txBody>
                    <a:bodyPr/>
                    <a:lstStyle/>
                    <a:p>
                      <a:r>
                        <a:rPr lang="en-GB" sz="1200" dirty="0"/>
                        <a:t>2023</a:t>
                      </a:r>
                      <a:endParaRPr lang="en-US" sz="1200"/>
                    </a:p>
                  </a:txBody>
                  <a:tcPr marL="67839" marR="67839" marT="33919" marB="33919"/>
                </a:tc>
                <a:tc>
                  <a:txBody>
                    <a:bodyPr/>
                    <a:lstStyle/>
                    <a:p>
                      <a:pPr lvl="0" algn="l">
                        <a:lnSpc>
                          <a:spcPct val="100000"/>
                        </a:lnSpc>
                        <a:spcBef>
                          <a:spcPts val="0"/>
                        </a:spcBef>
                        <a:spcAft>
                          <a:spcPts val="0"/>
                        </a:spcAft>
                        <a:buNone/>
                      </a:pPr>
                      <a:r>
                        <a:rPr lang="en-GB" sz="1200" dirty="0"/>
                        <a:t>D</a:t>
                      </a:r>
                      <a:r>
                        <a:rPr lang="en-GB" sz="1200" b="0" i="0" u="none" strike="noStrike" noProof="0" dirty="0">
                          <a:latin typeface="Century Schoolbook"/>
                        </a:rPr>
                        <a:t>eep neural collaborative filtering model for fertilizer prediction</a:t>
                      </a:r>
                    </a:p>
                    <a:p>
                      <a:pPr lvl="0" algn="l">
                        <a:lnSpc>
                          <a:spcPct val="100000"/>
                        </a:lnSpc>
                        <a:spcBef>
                          <a:spcPts val="0"/>
                        </a:spcBef>
                        <a:spcAft>
                          <a:spcPts val="0"/>
                        </a:spcAft>
                        <a:buNone/>
                      </a:pPr>
                      <a:endParaRPr lang="en-GB" sz="1200" b="0" i="0" u="none" strike="noStrike" noProof="0" dirty="0"/>
                    </a:p>
                    <a:p>
                      <a:pPr lvl="0" algn="l">
                        <a:lnSpc>
                          <a:spcPct val="100000"/>
                        </a:lnSpc>
                        <a:spcBef>
                          <a:spcPts val="0"/>
                        </a:spcBef>
                        <a:spcAft>
                          <a:spcPts val="0"/>
                        </a:spcAft>
                        <a:buNone/>
                      </a:pPr>
                      <a:endParaRPr lang="en-GB" sz="1200"/>
                    </a:p>
                    <a:p>
                      <a:pPr lvl="0">
                        <a:buNone/>
                      </a:pPr>
                      <a:endParaRPr lang="en-GB" sz="1200" b="0" i="0" u="none" strike="noStrike" noProof="0" dirty="0">
                        <a:latin typeface="Century Schoolbook"/>
                      </a:endParaRP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Bhuvaneswari Swaminathan, Saravanan Palani, </a:t>
                      </a:r>
                      <a:r>
                        <a:rPr lang="en-GB" sz="1200" b="0" i="0" u="none" strike="noStrike" noProof="0" dirty="0" err="1">
                          <a:latin typeface="Century Schoolbook"/>
                        </a:rPr>
                        <a:t>Subramaniyaswamy,Vairavasundaram</a:t>
                      </a:r>
                      <a:r>
                        <a:rPr lang="en-GB" sz="1200" b="0" i="0" u="none" strike="noStrike" noProof="0" dirty="0">
                          <a:latin typeface="Century Schoolbook"/>
                        </a:rPr>
                        <a:t>.</a:t>
                      </a:r>
                      <a:endParaRPr lang="en-GB"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Elsevier</a:t>
                      </a:r>
                      <a:endParaRPr lang="en-GB"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This research proposes a Deep Neural Collaborative Filtering method using WMF and FC-MLP. A new Wide Matrix Factorization incorporates side features, allowing NDCF to capture the complex structure of Nutrients-Fertilizers with a Deep Network.</a:t>
                      </a:r>
                      <a:endParaRPr lang="en-GB" sz="1200" dirty="0"/>
                    </a:p>
                  </a:txBody>
                  <a:tcPr marL="67839" marR="67839" marT="33919" marB="33919"/>
                </a:tc>
                <a:extLst>
                  <a:ext uri="{0D108BD9-81ED-4DB2-BD59-A6C34878D82A}">
                    <a16:rowId xmlns:a16="http://schemas.microsoft.com/office/drawing/2014/main" val="245652858"/>
                  </a:ext>
                </a:extLst>
              </a:tr>
            </a:tbl>
          </a:graphicData>
        </a:graphic>
      </p:graphicFrame>
    </p:spTree>
    <p:extLst>
      <p:ext uri="{BB962C8B-B14F-4D97-AF65-F5344CB8AC3E}">
        <p14:creationId xmlns:p14="http://schemas.microsoft.com/office/powerpoint/2010/main" val="56839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0CA6-D49E-8031-48ED-BF21E68CD925}"/>
              </a:ext>
            </a:extLst>
          </p:cNvPr>
          <p:cNvSpPr>
            <a:spLocks noGrp="1"/>
          </p:cNvSpPr>
          <p:nvPr>
            <p:ph type="title"/>
          </p:nvPr>
        </p:nvSpPr>
        <p:spPr/>
        <p:txBody>
          <a:bodyPr/>
          <a:lstStyle/>
          <a:p>
            <a:r>
              <a:rPr lang="en-US" dirty="0"/>
              <a:t>Literature Survey</a:t>
            </a:r>
          </a:p>
        </p:txBody>
      </p:sp>
      <p:graphicFrame>
        <p:nvGraphicFramePr>
          <p:cNvPr id="4" name="Table 3">
            <a:extLst>
              <a:ext uri="{FF2B5EF4-FFF2-40B4-BE49-F238E27FC236}">
                <a16:creationId xmlns:a16="http://schemas.microsoft.com/office/drawing/2014/main" id="{FC9E002A-C3C2-7A2F-F2B3-9417E75FB0BF}"/>
              </a:ext>
            </a:extLst>
          </p:cNvPr>
          <p:cNvGraphicFramePr>
            <a:graphicFrameLocks noGrp="1"/>
          </p:cNvGraphicFramePr>
          <p:nvPr>
            <p:extLst>
              <p:ext uri="{D42A27DB-BD31-4B8C-83A1-F6EECF244321}">
                <p14:modId xmlns:p14="http://schemas.microsoft.com/office/powerpoint/2010/main" val="502907734"/>
              </p:ext>
            </p:extLst>
          </p:nvPr>
        </p:nvGraphicFramePr>
        <p:xfrm>
          <a:off x="812800" y="1152796"/>
          <a:ext cx="10668000" cy="2743200"/>
        </p:xfrm>
        <a:graphic>
          <a:graphicData uri="http://schemas.openxmlformats.org/drawingml/2006/table">
            <a:tbl>
              <a:tblPr firstRow="1" bandRow="1">
                <a:tableStyleId>{5C22544A-7EE6-4342-B048-85BDC9FD1C3A}</a:tableStyleId>
              </a:tblPr>
              <a:tblGrid>
                <a:gridCol w="612614">
                  <a:extLst>
                    <a:ext uri="{9D8B030D-6E8A-4147-A177-3AD203B41FA5}">
                      <a16:colId xmlns:a16="http://schemas.microsoft.com/office/drawing/2014/main" val="2582411692"/>
                    </a:ext>
                  </a:extLst>
                </a:gridCol>
                <a:gridCol w="1203408">
                  <a:extLst>
                    <a:ext uri="{9D8B030D-6E8A-4147-A177-3AD203B41FA5}">
                      <a16:colId xmlns:a16="http://schemas.microsoft.com/office/drawing/2014/main" val="44973899"/>
                    </a:ext>
                  </a:extLst>
                </a:gridCol>
                <a:gridCol w="2435870">
                  <a:extLst>
                    <a:ext uri="{9D8B030D-6E8A-4147-A177-3AD203B41FA5}">
                      <a16:colId xmlns:a16="http://schemas.microsoft.com/office/drawing/2014/main" val="790993679"/>
                    </a:ext>
                  </a:extLst>
                </a:gridCol>
                <a:gridCol w="1990118">
                  <a:extLst>
                    <a:ext uri="{9D8B030D-6E8A-4147-A177-3AD203B41FA5}">
                      <a16:colId xmlns:a16="http://schemas.microsoft.com/office/drawing/2014/main" val="1176688193"/>
                    </a:ext>
                  </a:extLst>
                </a:gridCol>
                <a:gridCol w="1079367">
                  <a:extLst>
                    <a:ext uri="{9D8B030D-6E8A-4147-A177-3AD203B41FA5}">
                      <a16:colId xmlns:a16="http://schemas.microsoft.com/office/drawing/2014/main" val="1368098231"/>
                    </a:ext>
                  </a:extLst>
                </a:gridCol>
                <a:gridCol w="3346623">
                  <a:extLst>
                    <a:ext uri="{9D8B030D-6E8A-4147-A177-3AD203B41FA5}">
                      <a16:colId xmlns:a16="http://schemas.microsoft.com/office/drawing/2014/main" val="2580335987"/>
                    </a:ext>
                  </a:extLst>
                </a:gridCol>
              </a:tblGrid>
              <a:tr h="435651">
                <a:tc>
                  <a:txBody>
                    <a:bodyPr/>
                    <a:lstStyle/>
                    <a:p>
                      <a:r>
                        <a:rPr lang="en-GB" sz="1400" dirty="0"/>
                        <a:t>Ref No.</a:t>
                      </a:r>
                    </a:p>
                  </a:txBody>
                  <a:tcPr/>
                </a:tc>
                <a:tc>
                  <a:txBody>
                    <a:bodyPr/>
                    <a:lstStyle/>
                    <a:p>
                      <a:pPr lvl="0">
                        <a:buNone/>
                      </a:pPr>
                      <a:r>
                        <a:rPr lang="en-GB" sz="1400" dirty="0"/>
                        <a:t>Year</a:t>
                      </a:r>
                    </a:p>
                  </a:txBody>
                  <a:tcPr/>
                </a:tc>
                <a:tc>
                  <a:txBody>
                    <a:bodyPr/>
                    <a:lstStyle/>
                    <a:p>
                      <a:pPr lvl="0">
                        <a:buNone/>
                      </a:pPr>
                      <a:r>
                        <a:rPr lang="en-GB" sz="1400" dirty="0"/>
                        <a:t>Title</a:t>
                      </a:r>
                    </a:p>
                  </a:txBody>
                  <a:tcPr/>
                </a:tc>
                <a:tc>
                  <a:txBody>
                    <a:bodyPr/>
                    <a:lstStyle/>
                    <a:p>
                      <a:r>
                        <a:rPr lang="en-GB" sz="1400" dirty="0"/>
                        <a:t>Author's Name</a:t>
                      </a:r>
                    </a:p>
                  </a:txBody>
                  <a:tcPr/>
                </a:tc>
                <a:tc>
                  <a:txBody>
                    <a:bodyPr/>
                    <a:lstStyle/>
                    <a:p>
                      <a:r>
                        <a:rPr lang="en-GB" sz="1400" dirty="0"/>
                        <a:t>Journal</a:t>
                      </a:r>
                    </a:p>
                  </a:txBody>
                  <a:tcPr/>
                </a:tc>
                <a:tc>
                  <a:txBody>
                    <a:bodyPr/>
                    <a:lstStyle/>
                    <a:p>
                      <a:r>
                        <a:rPr lang="en-GB" sz="1400" dirty="0"/>
                        <a:t>Description</a:t>
                      </a:r>
                    </a:p>
                  </a:txBody>
                  <a:tcPr/>
                </a:tc>
                <a:extLst>
                  <a:ext uri="{0D108BD9-81ED-4DB2-BD59-A6C34878D82A}">
                    <a16:rowId xmlns:a16="http://schemas.microsoft.com/office/drawing/2014/main" val="206834844"/>
                  </a:ext>
                </a:extLst>
              </a:tr>
              <a:tr h="1079872">
                <a:tc>
                  <a:txBody>
                    <a:bodyPr/>
                    <a:lstStyle/>
                    <a:p>
                      <a:r>
                        <a:rPr lang="en-GB" sz="1400" dirty="0"/>
                        <a:t>10</a:t>
                      </a:r>
                    </a:p>
                  </a:txBody>
                  <a:tcPr/>
                </a:tc>
                <a:tc>
                  <a:txBody>
                    <a:bodyPr/>
                    <a:lstStyle/>
                    <a:p>
                      <a:pPr lvl="0">
                        <a:buNone/>
                      </a:pPr>
                      <a:r>
                        <a:rPr lang="en-GB" sz="1400" dirty="0"/>
                        <a:t>2024</a:t>
                      </a:r>
                    </a:p>
                  </a:txBody>
                  <a:tcPr/>
                </a:tc>
                <a:tc>
                  <a:txBody>
                    <a:bodyPr/>
                    <a:lstStyle/>
                    <a:p>
                      <a:pPr lvl="0">
                        <a:buNone/>
                      </a:pPr>
                      <a:r>
                        <a:rPr lang="en-GB" sz="1400" b="0" i="0" u="none" strike="noStrike" noProof="0" dirty="0">
                          <a:latin typeface="Century Schoolbook"/>
                        </a:rPr>
                        <a:t>Projecting global fertilizer consumption under shared socioeconomic pathway (SSP).</a:t>
                      </a:r>
                      <a:endParaRPr lang="en-US" sz="1400"/>
                    </a:p>
                  </a:txBody>
                  <a:tcPr/>
                </a:tc>
                <a:tc>
                  <a:txBody>
                    <a:bodyPr/>
                    <a:lstStyle/>
                    <a:p>
                      <a:pPr lvl="0">
                        <a:buNone/>
                      </a:pPr>
                      <a:r>
                        <a:rPr lang="en-GB" sz="1400" b="0" i="0" u="none" strike="noStrike" noProof="0" dirty="0">
                          <a:latin typeface="Century Schoolbook"/>
                        </a:rPr>
                        <a:t>Yulian Gao, </a:t>
                      </a:r>
                      <a:r>
                        <a:rPr lang="en-GB" sz="1400" b="0" i="0" u="none" strike="noStrike" noProof="0" err="1">
                          <a:latin typeface="Century Schoolbook"/>
                        </a:rPr>
                        <a:t>Kecui</a:t>
                      </a:r>
                      <a:r>
                        <a:rPr lang="en-GB" sz="1400" b="0" i="0" u="none" strike="noStrike" noProof="0" dirty="0">
                          <a:latin typeface="Century Schoolbook"/>
                        </a:rPr>
                        <a:t> Dong, </a:t>
                      </a:r>
                      <a:r>
                        <a:rPr lang="en-GB" sz="1400" b="0" i="0" u="none" strike="noStrike" noProof="0" err="1">
                          <a:latin typeface="Century Schoolbook"/>
                        </a:rPr>
                        <a:t>Yaojie</a:t>
                      </a:r>
                      <a:r>
                        <a:rPr lang="en-GB" sz="1400" b="0" i="0" u="none" strike="noStrike" noProof="0" dirty="0">
                          <a:latin typeface="Century Schoolbook"/>
                        </a:rPr>
                        <a:t> Yue. </a:t>
                      </a:r>
                      <a:endParaRPr lang="en-US" sz="1400"/>
                    </a:p>
                  </a:txBody>
                  <a:tcPr/>
                </a:tc>
                <a:tc>
                  <a:txBody>
                    <a:bodyPr/>
                    <a:lstStyle/>
                    <a:p>
                      <a:pPr lvl="0">
                        <a:buNone/>
                      </a:pPr>
                      <a:r>
                        <a:rPr lang="en-GB" sz="1400" b="0" i="0" u="none" strike="noStrike" noProof="0" dirty="0">
                          <a:latin typeface="Century Schoolbook"/>
                        </a:rPr>
                        <a:t>Elsevier</a:t>
                      </a:r>
                      <a:endParaRPr lang="en-US" sz="1400"/>
                    </a:p>
                  </a:txBody>
                  <a:tcPr/>
                </a:tc>
                <a:tc>
                  <a:txBody>
                    <a:bodyPr/>
                    <a:lstStyle/>
                    <a:p>
                      <a:pPr lvl="0">
                        <a:buNone/>
                      </a:pPr>
                      <a:r>
                        <a:rPr lang="en-GB" sz="1400" b="0" i="0" u="none" strike="noStrike" noProof="0" dirty="0">
                          <a:latin typeface="Century Schoolbook"/>
                        </a:rPr>
                        <a:t>The ensemble machine learning approach demonstrated its reliability for fertilizer consumption </a:t>
                      </a:r>
                      <a:r>
                        <a:rPr lang="en-GB" sz="1400" b="0" i="0" u="none" strike="noStrike" noProof="0" dirty="0" err="1">
                          <a:latin typeface="Century Schoolbook"/>
                        </a:rPr>
                        <a:t>prediction.The</a:t>
                      </a:r>
                      <a:r>
                        <a:rPr lang="en-GB" sz="1400" b="0" i="0" u="none" strike="noStrike" noProof="0" dirty="0">
                          <a:latin typeface="Century Schoolbook"/>
                        </a:rPr>
                        <a:t> global N and P fertilizer consumption may decrease from 2020 to 2100, while K fertilizer may buck the </a:t>
                      </a:r>
                      <a:r>
                        <a:rPr lang="en-GB" sz="1400" b="0" i="0" u="none" strike="noStrike" noProof="0" dirty="0" err="1">
                          <a:latin typeface="Century Schoolbook"/>
                        </a:rPr>
                        <a:t>trend.The</a:t>
                      </a:r>
                      <a:r>
                        <a:rPr lang="en-GB" sz="1400" b="0" i="0" u="none" strike="noStrike" noProof="0" dirty="0">
                          <a:latin typeface="Century Schoolbook"/>
                        </a:rPr>
                        <a:t> hotspots of N fertilizer consumption may shift from China to Latin America and the Caribbean.</a:t>
                      </a:r>
                      <a:endParaRPr lang="en-US" sz="1400" dirty="0"/>
                    </a:p>
                  </a:txBody>
                  <a:tcPr/>
                </a:tc>
                <a:extLst>
                  <a:ext uri="{0D108BD9-81ED-4DB2-BD59-A6C34878D82A}">
                    <a16:rowId xmlns:a16="http://schemas.microsoft.com/office/drawing/2014/main" val="1706233268"/>
                  </a:ext>
                </a:extLst>
              </a:tr>
            </a:tbl>
          </a:graphicData>
        </a:graphic>
      </p:graphicFrame>
    </p:spTree>
    <p:extLst>
      <p:ext uri="{BB962C8B-B14F-4D97-AF65-F5344CB8AC3E}">
        <p14:creationId xmlns:p14="http://schemas.microsoft.com/office/powerpoint/2010/main" val="40047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92500"/>
          </a:bodyPr>
          <a:lstStyle/>
          <a:p>
            <a:r>
              <a:rPr lang="en-US" dirty="0"/>
              <a:t>This project focuses on enhancing agricultural efficiency using machine learning techniques to provide precise fertilizer recommendations. The core method involves gathering soil, climate, and rainfall data from both historical and real-time sources. By applying the </a:t>
            </a:r>
            <a:r>
              <a:rPr lang="en-US" b="1" dirty="0"/>
              <a:t>Random Forest Regression algorithm</a:t>
            </a:r>
            <a:r>
              <a:rPr lang="en-US" dirty="0"/>
              <a:t>, the model predicts the specific nutrient needs of crops. This ensures optimal fertilizer use, reducing waste and environmental impact while maximizing crop yield.</a:t>
            </a:r>
          </a:p>
          <a:p>
            <a:r>
              <a:rPr lang="en-US" dirty="0"/>
              <a:t>The project progresses in phases, beginning with data collection and preprocessing, followed by algorithm development. A user-friendly interface will be created to allow farmers easy access to recommendations. Validation with agricultural stakeholders will refine the system to address gaps, ensuring practical usability. Continuous improvements and future enhancements will aim to make the solution accessible even in rural areas with limited connectivity.</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85000" lnSpcReduction="10000"/>
          </a:bodyPr>
          <a:lstStyle/>
          <a:p>
            <a:r>
              <a:rPr lang="en-US" dirty="0"/>
              <a:t>The aim is to empower farmers by making smarter fertilizer decisions through data-driven insights. Its primary objectives include:</a:t>
            </a:r>
          </a:p>
          <a:p>
            <a:pPr>
              <a:buFont typeface="+mj-lt"/>
              <a:buAutoNum type="arabicPeriod"/>
            </a:pPr>
            <a:r>
              <a:rPr lang="en-US" b="1" dirty="0"/>
              <a:t>Optimize Fertilizer Use</a:t>
            </a:r>
            <a:r>
              <a:rPr lang="en-US" dirty="0"/>
              <a:t>: Provide precise nutrient recommendations, ensuring farmers use just the right amount of fertilizer to improve crop yields without unnecessary waste.</a:t>
            </a:r>
          </a:p>
          <a:p>
            <a:pPr>
              <a:buFont typeface="+mj-lt"/>
              <a:buAutoNum type="arabicPeriod"/>
            </a:pPr>
            <a:r>
              <a:rPr lang="en-US" b="1" dirty="0"/>
              <a:t>Incorporate Real-Time and Historical Data</a:t>
            </a:r>
            <a:r>
              <a:rPr lang="en-US" dirty="0"/>
              <a:t>: Combine weather forecasts, rainfall patterns, and soil quality data to deliver timely and accurate recommendations.</a:t>
            </a:r>
          </a:p>
          <a:p>
            <a:pPr>
              <a:buFont typeface="+mj-lt"/>
              <a:buAutoNum type="arabicPeriod"/>
            </a:pPr>
            <a:r>
              <a:rPr lang="en-US" b="1" dirty="0"/>
              <a:t>Minimize Environmental Impact</a:t>
            </a:r>
            <a:r>
              <a:rPr lang="en-US" dirty="0"/>
              <a:t>: Reduce fertilizer runoff and pollution, promoting eco-friendly farming practices that protect the environment.</a:t>
            </a:r>
          </a:p>
          <a:p>
            <a:pPr>
              <a:buFont typeface="+mj-lt"/>
              <a:buAutoNum type="arabicPeriod"/>
            </a:pPr>
            <a:r>
              <a:rPr lang="en-US" b="1" dirty="0"/>
              <a:t>Support Sustainable Farming</a:t>
            </a:r>
            <a:r>
              <a:rPr lang="en-US" dirty="0"/>
              <a:t>: Utilize machine learning models like Random Forest Regression to predict crop nutrient needs and promote sustainable agriculture.</a:t>
            </a:r>
          </a:p>
          <a:p>
            <a:r>
              <a:rPr lang="en-US" dirty="0"/>
              <a:t>Ultimately, the project aims to bridge the gap between modern agricultural technology and practical farming needs, helping farmers reduce costs, boost productivity, and adopt environmentally responsible practices.</a:t>
            </a:r>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664143" y="1143001"/>
            <a:ext cx="10816657" cy="5190422"/>
          </a:xfrm>
        </p:spPr>
        <p:txBody>
          <a:bodyPr>
            <a:normAutofit fontScale="92500" lnSpcReduction="10000"/>
          </a:bodyPr>
          <a:lstStyle/>
          <a:p>
            <a:r>
              <a:rPr lang="en-US" sz="1400" dirty="0"/>
              <a:t>This project follows a structured approach aimed at enhancing fertilizer usage through precise, data-driven recommendations. The key steps include:</a:t>
            </a:r>
          </a:p>
          <a:p>
            <a:pPr>
              <a:buFont typeface="+mj-lt"/>
              <a:buAutoNum type="arabicPeriod"/>
            </a:pPr>
            <a:r>
              <a:rPr lang="en-US" sz="1400" b="1" dirty="0"/>
              <a:t>Data Collection and Preprocessing</a:t>
            </a:r>
            <a:r>
              <a:rPr lang="en-US" sz="1400" dirty="0"/>
              <a:t>:</a:t>
            </a:r>
            <a:br>
              <a:rPr lang="en-US" sz="1400" dirty="0"/>
            </a:br>
            <a:r>
              <a:rPr lang="en-US" sz="1400" dirty="0"/>
              <a:t>The system gathers soil, crop, and climate data from </a:t>
            </a:r>
            <a:r>
              <a:rPr lang="en-US" sz="1400" b="1" dirty="0"/>
              <a:t>real-time APIs and historical datasets</a:t>
            </a:r>
            <a:r>
              <a:rPr lang="en-US" sz="1400" dirty="0"/>
              <a:t>. This information is cleaned and preprocessed using tools like </a:t>
            </a:r>
            <a:r>
              <a:rPr lang="en-US" sz="1400" b="1" dirty="0"/>
              <a:t>Pandas and NumPy</a:t>
            </a:r>
            <a:r>
              <a:rPr lang="en-US" sz="1400" dirty="0"/>
              <a:t>, ensuring the data is ready for machine learning models. Preprocessing steps address inconsistencies, handle missing values, and normalize data for better accuracy.</a:t>
            </a:r>
          </a:p>
          <a:p>
            <a:pPr>
              <a:buFont typeface="+mj-lt"/>
              <a:buAutoNum type="arabicPeriod"/>
            </a:pPr>
            <a:r>
              <a:rPr lang="en-US" sz="1400" b="1" dirty="0"/>
              <a:t>Algorithm Development</a:t>
            </a:r>
            <a:r>
              <a:rPr lang="en-US" sz="1400" dirty="0"/>
              <a:t>:</a:t>
            </a:r>
            <a:br>
              <a:rPr lang="en-US" sz="1400" dirty="0"/>
            </a:br>
            <a:r>
              <a:rPr lang="en-US" sz="1400" dirty="0"/>
              <a:t>A </a:t>
            </a:r>
            <a:r>
              <a:rPr lang="en-US" sz="1400" b="1" dirty="0"/>
              <a:t>Random Forest Regression model</a:t>
            </a:r>
            <a:r>
              <a:rPr lang="en-US" sz="1400" dirty="0"/>
              <a:t> is employed to predict crop-specific nutrient needs. This model leverages historical data on rainfall, soil conditions, and crop yield to generate recommendations. Random Forest was chosen for its robustness and ability to handle complex agricultural datasets.</a:t>
            </a:r>
          </a:p>
          <a:p>
            <a:pPr>
              <a:buFont typeface="+mj-lt"/>
              <a:buAutoNum type="arabicPeriod"/>
            </a:pPr>
            <a:r>
              <a:rPr lang="en-US" sz="1400" b="1" dirty="0"/>
              <a:t>User Interface Development</a:t>
            </a:r>
            <a:r>
              <a:rPr lang="en-US" sz="1400" dirty="0"/>
              <a:t>:</a:t>
            </a:r>
            <a:br>
              <a:rPr lang="en-US" sz="1400" dirty="0"/>
            </a:br>
            <a:r>
              <a:rPr lang="en-US" sz="1400" dirty="0"/>
              <a:t>An intuitive, web-based interface (using </a:t>
            </a:r>
            <a:r>
              <a:rPr lang="en-US" sz="1400" b="1" dirty="0"/>
              <a:t>Flask or Django</a:t>
            </a:r>
            <a:r>
              <a:rPr lang="en-US" sz="1400" dirty="0"/>
              <a:t>) ensures that farmers can easily input data and receive recommendations. The interface focuses on usability with simple language and accessibility features, making it practical for non-technical users.</a:t>
            </a:r>
          </a:p>
          <a:p>
            <a:pPr>
              <a:buFont typeface="+mj-lt"/>
              <a:buAutoNum type="arabicPeriod"/>
            </a:pPr>
            <a:r>
              <a:rPr lang="en-US" sz="1400" b="1" dirty="0"/>
              <a:t>Integration and Testing</a:t>
            </a:r>
            <a:r>
              <a:rPr lang="en-US" sz="1400" dirty="0"/>
              <a:t>:</a:t>
            </a:r>
            <a:br>
              <a:rPr lang="en-US" sz="1400" dirty="0"/>
            </a:br>
            <a:r>
              <a:rPr lang="en-US" sz="1400" dirty="0"/>
              <a:t>Once the model and interface are built, the entire system is integrated and tested with </a:t>
            </a:r>
            <a:r>
              <a:rPr lang="en-US" sz="1400" b="1" dirty="0"/>
              <a:t>stakeholders, including farmers and agricultural experts</a:t>
            </a:r>
            <a:r>
              <a:rPr lang="en-US" sz="1400" dirty="0"/>
              <a:t>. This phase ensures that predictions are accurate and align with practical farming needs. Regular feedback will help improve the model’s performance.</a:t>
            </a:r>
          </a:p>
          <a:p>
            <a:pPr>
              <a:buFont typeface="+mj-lt"/>
              <a:buAutoNum type="arabicPeriod"/>
            </a:pPr>
            <a:r>
              <a:rPr lang="en-US" sz="1400" b="1" dirty="0"/>
              <a:t>Deployment and Continuous Improvement</a:t>
            </a:r>
            <a:r>
              <a:rPr lang="en-US" sz="1400" dirty="0"/>
              <a:t>:</a:t>
            </a:r>
            <a:br>
              <a:rPr lang="en-US" sz="1400" dirty="0"/>
            </a:br>
            <a:r>
              <a:rPr lang="en-US" sz="1400" dirty="0"/>
              <a:t>The final solution is hosted on </a:t>
            </a:r>
            <a:r>
              <a:rPr lang="en-US" sz="1400" b="1" dirty="0"/>
              <a:t>cloud platforms (like AWS or Google Cloud)</a:t>
            </a:r>
            <a:r>
              <a:rPr lang="en-US" sz="1400" dirty="0"/>
              <a:t> for scalability. Regular updates ensure the model adapts to changing agricultural conditions and incorporates the latest data. Offline functionalities are also explored to support farmers in areas with limited internet access.</a:t>
            </a:r>
          </a:p>
          <a:p>
            <a:r>
              <a:rPr lang="en-US" sz="1400" dirty="0"/>
              <a:t>This methodology reflects a blend of </a:t>
            </a:r>
            <a:r>
              <a:rPr lang="en-US" sz="1400" b="1" dirty="0"/>
              <a:t>machine learning and practical field applications</a:t>
            </a:r>
            <a:r>
              <a:rPr lang="en-US" sz="1400" dirty="0"/>
              <a:t> to promote sustainable agriculture. Farmers benefit from personalized recommendations, reducing environmental harm while improving productivity and efficiency in crop management.</a:t>
            </a:r>
          </a:p>
          <a:p>
            <a:pPr marL="0" indent="0">
              <a:buNone/>
            </a:pPr>
            <a:endParaRPr lang="en-GB" sz="900" dirty="0"/>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370</TotalTime>
  <Words>2394</Words>
  <Application>Microsoft Office PowerPoint</Application>
  <PresentationFormat>Widescreen</PresentationFormat>
  <Paragraphs>183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Cambria</vt:lpstr>
      <vt:lpstr>Century Schoolbook</vt:lpstr>
      <vt:lpstr>Verdana</vt:lpstr>
      <vt:lpstr>Bioinformatics</vt:lpstr>
      <vt:lpstr>PRECISION FERTILIZER MANAGEMENT</vt:lpstr>
      <vt:lpstr>Introduction</vt:lpstr>
      <vt:lpstr>Literature Survey</vt:lpstr>
      <vt:lpstr>Literature Survey</vt:lpstr>
      <vt:lpstr>Literature Survey</vt:lpstr>
      <vt:lpstr>Literature Survey</vt:lpstr>
      <vt:lpstr>Proposed Method</vt:lpstr>
      <vt:lpstr>Objectives</vt:lpstr>
      <vt:lpstr>Methodology</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sai teja</cp:lastModifiedBy>
  <cp:revision>15</cp:revision>
  <dcterms:created xsi:type="dcterms:W3CDTF">2023-03-16T03:26:27Z</dcterms:created>
  <dcterms:modified xsi:type="dcterms:W3CDTF">2024-10-17T21:23:41Z</dcterms:modified>
</cp:coreProperties>
</file>