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9" r:id="rId6"/>
    <p:sldId id="261" r:id="rId7"/>
    <p:sldId id="262" r:id="rId8"/>
    <p:sldId id="258"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1/29/2021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1/29/2021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1/29/2021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1/29/2021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1/29/2021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i="1" dirty="0">
                <a:solidFill>
                  <a:schemeClr val="tx1"/>
                </a:solidFill>
              </a:rPr>
              <a:t>Leo Linux</a:t>
            </a:r>
            <a:r>
              <a:rPr lang="en-US" sz="4400" dirty="0">
                <a:solidFill>
                  <a:schemeClr val="tx1"/>
                </a:solidFill>
              </a:rPr>
              <a:t> Potential Design Ideas</a:t>
            </a:r>
            <a:endParaRPr lang="en-US" sz="4400" i="1"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Chase Franse &amp; Nicholas Cupo</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0D37-E727-4D77-925E-EE8025440B76}"/>
              </a:ext>
            </a:extLst>
          </p:cNvPr>
          <p:cNvSpPr>
            <a:spLocks noGrp="1"/>
          </p:cNvSpPr>
          <p:nvPr>
            <p:ph type="title"/>
          </p:nvPr>
        </p:nvSpPr>
        <p:spPr>
          <a:xfrm>
            <a:off x="1066800" y="642594"/>
            <a:ext cx="10058400" cy="1371600"/>
          </a:xfrm>
        </p:spPr>
        <p:txBody>
          <a:bodyPr anchor="ctr">
            <a:normAutofit/>
          </a:bodyPr>
          <a:lstStyle/>
          <a:p>
            <a:r>
              <a:rPr lang="en-US" dirty="0"/>
              <a:t>Group 2 Project “Prototype”: </a:t>
            </a:r>
            <a:r>
              <a:rPr lang="en-US" i="1" dirty="0"/>
              <a:t>Leo Linux</a:t>
            </a: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13533833-8F1C-42FA-BB7F-1855E099CBEE}"/>
              </a:ext>
            </a:extLst>
          </p:cNvPr>
          <p:cNvPicPr>
            <a:picLocks noChangeAspect="1"/>
          </p:cNvPicPr>
          <p:nvPr/>
        </p:nvPicPr>
        <p:blipFill>
          <a:blip r:embed="rId2"/>
          <a:stretch>
            <a:fillRect/>
          </a:stretch>
        </p:blipFill>
        <p:spPr>
          <a:xfrm>
            <a:off x="1066800" y="2636901"/>
            <a:ext cx="4663440" cy="2681478"/>
          </a:xfrm>
          <a:prstGeom prst="rect">
            <a:avLst/>
          </a:prstGeom>
          <a:noFill/>
        </p:spPr>
      </p:pic>
      <p:sp>
        <p:nvSpPr>
          <p:cNvPr id="3" name="Content Placeholder 2">
            <a:extLst>
              <a:ext uri="{FF2B5EF4-FFF2-40B4-BE49-F238E27FC236}">
                <a16:creationId xmlns:a16="http://schemas.microsoft.com/office/drawing/2014/main" id="{E4B5C005-E460-4352-923E-B899BCC52272}"/>
              </a:ext>
            </a:extLst>
          </p:cNvPr>
          <p:cNvSpPr>
            <a:spLocks noGrp="1"/>
          </p:cNvSpPr>
          <p:nvPr>
            <p:ph sz="half" idx="2"/>
          </p:nvPr>
        </p:nvSpPr>
        <p:spPr>
          <a:xfrm>
            <a:off x="6461760" y="2103120"/>
            <a:ext cx="4663440" cy="3749040"/>
          </a:xfrm>
        </p:spPr>
        <p:txBody>
          <a:bodyPr>
            <a:normAutofit/>
          </a:bodyPr>
          <a:lstStyle/>
          <a:p>
            <a:pPr marL="0" indent="0">
              <a:lnSpc>
                <a:spcPct val="100000"/>
              </a:lnSpc>
              <a:buNone/>
            </a:pPr>
            <a:r>
              <a:rPr lang="en-US" sz="1500" dirty="0"/>
              <a:t>Unfortunately, due to the complexity of the project, we do not yet have a working prototype to show. Instead, our group elected to use a currently built and stable version of Linux to brainstorm potential design ideas for what our GUI might look like. Of course, the desktop background and some of the icons will be different in our completed project, we just haven't gotten quite that far yet.</a:t>
            </a:r>
          </a:p>
          <a:p>
            <a:pPr marL="0" indent="0">
              <a:lnSpc>
                <a:spcPct val="100000"/>
              </a:lnSpc>
              <a:buNone/>
            </a:pPr>
            <a:endParaRPr lang="en-US" sz="1500" dirty="0"/>
          </a:p>
          <a:p>
            <a:pPr marL="0" indent="0">
              <a:lnSpc>
                <a:spcPct val="100000"/>
              </a:lnSpc>
              <a:buNone/>
            </a:pPr>
            <a:r>
              <a:rPr lang="en-US" sz="1500" dirty="0"/>
              <a:t>For this set of potential designs, we used </a:t>
            </a:r>
            <a:r>
              <a:rPr lang="en-US" sz="1500" i="1" dirty="0"/>
              <a:t>Linux Mint</a:t>
            </a:r>
            <a:r>
              <a:rPr lang="en-US" sz="1500" dirty="0"/>
              <a:t> as our stable build in which we manipulated the position of the taskbar itself, as well as what common tools/features we wanted to include on it.</a:t>
            </a:r>
          </a:p>
        </p:txBody>
      </p:sp>
    </p:spTree>
    <p:extLst>
      <p:ext uri="{BB962C8B-B14F-4D97-AF65-F5344CB8AC3E}">
        <p14:creationId xmlns:p14="http://schemas.microsoft.com/office/powerpoint/2010/main" val="613258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35E8E-DE3C-4F5E-8384-5A112DA16011}"/>
              </a:ext>
            </a:extLst>
          </p:cNvPr>
          <p:cNvSpPr>
            <a:spLocks noGrp="1"/>
          </p:cNvSpPr>
          <p:nvPr>
            <p:ph type="title"/>
          </p:nvPr>
        </p:nvSpPr>
        <p:spPr/>
        <p:txBody>
          <a:bodyPr/>
          <a:lstStyle/>
          <a:p>
            <a:r>
              <a:rPr lang="en-US" dirty="0"/>
              <a:t>Potential #1: </a:t>
            </a:r>
            <a:r>
              <a:rPr lang="en-US" i="1" dirty="0"/>
              <a:t>Windows</a:t>
            </a:r>
            <a:r>
              <a:rPr lang="en-US" dirty="0"/>
              <a:t> Doppelganger</a:t>
            </a:r>
          </a:p>
        </p:txBody>
      </p:sp>
      <p:sp>
        <p:nvSpPr>
          <p:cNvPr id="3" name="Text Placeholder 2">
            <a:extLst>
              <a:ext uri="{FF2B5EF4-FFF2-40B4-BE49-F238E27FC236}">
                <a16:creationId xmlns:a16="http://schemas.microsoft.com/office/drawing/2014/main" id="{E568C7A0-214F-465A-B953-477A6FC6846D}"/>
              </a:ext>
            </a:extLst>
          </p:cNvPr>
          <p:cNvSpPr>
            <a:spLocks noGrp="1"/>
          </p:cNvSpPr>
          <p:nvPr>
            <p:ph type="body" idx="1"/>
          </p:nvPr>
        </p:nvSpPr>
        <p:spPr>
          <a:xfrm>
            <a:off x="1069848" y="2074334"/>
            <a:ext cx="1866299" cy="640080"/>
          </a:xfrm>
        </p:spPr>
        <p:txBody>
          <a:bodyPr/>
          <a:lstStyle/>
          <a:p>
            <a:pPr algn="ctr"/>
            <a:r>
              <a:rPr lang="en-US" dirty="0"/>
              <a:t>Edit Mode</a:t>
            </a:r>
          </a:p>
        </p:txBody>
      </p:sp>
      <p:pic>
        <p:nvPicPr>
          <p:cNvPr id="8" name="Content Placeholder 7" descr="A screenshot of a computer&#10;&#10;Description automatically generated with low confidence">
            <a:extLst>
              <a:ext uri="{FF2B5EF4-FFF2-40B4-BE49-F238E27FC236}">
                <a16:creationId xmlns:a16="http://schemas.microsoft.com/office/drawing/2014/main" id="{01B45A3D-B6FA-475C-AE63-EE9ED3A28DD7}"/>
              </a:ext>
            </a:extLst>
          </p:cNvPr>
          <p:cNvPicPr>
            <a:picLocks noGrp="1" noChangeAspect="1"/>
          </p:cNvPicPr>
          <p:nvPr>
            <p:ph sz="half" idx="2"/>
          </p:nvPr>
        </p:nvPicPr>
        <p:blipFill rotWithShape="1">
          <a:blip r:embed="rId2"/>
          <a:srcRect t="6399" b="3185"/>
          <a:stretch/>
        </p:blipFill>
        <p:spPr>
          <a:xfrm>
            <a:off x="486106" y="2994870"/>
            <a:ext cx="3852013" cy="2860646"/>
          </a:xfrm>
        </p:spPr>
      </p:pic>
      <p:sp>
        <p:nvSpPr>
          <p:cNvPr id="5" name="Text Placeholder 4">
            <a:extLst>
              <a:ext uri="{FF2B5EF4-FFF2-40B4-BE49-F238E27FC236}">
                <a16:creationId xmlns:a16="http://schemas.microsoft.com/office/drawing/2014/main" id="{9D10D680-92A3-447B-A1C9-120433588690}"/>
              </a:ext>
            </a:extLst>
          </p:cNvPr>
          <p:cNvSpPr>
            <a:spLocks noGrp="1"/>
          </p:cNvSpPr>
          <p:nvPr>
            <p:ph type="body" sz="quarter" idx="3"/>
          </p:nvPr>
        </p:nvSpPr>
        <p:spPr>
          <a:xfrm>
            <a:off x="9320168" y="2074334"/>
            <a:ext cx="1801983" cy="640080"/>
          </a:xfrm>
        </p:spPr>
        <p:txBody>
          <a:bodyPr/>
          <a:lstStyle/>
          <a:p>
            <a:pPr algn="ctr"/>
            <a:r>
              <a:rPr lang="en-US" dirty="0"/>
              <a:t>User Mode</a:t>
            </a:r>
          </a:p>
        </p:txBody>
      </p:sp>
      <p:pic>
        <p:nvPicPr>
          <p:cNvPr id="10" name="Content Placeholder 9" descr="A screenshot of a computer&#10;&#10;Description automatically generated with low confidence">
            <a:extLst>
              <a:ext uri="{FF2B5EF4-FFF2-40B4-BE49-F238E27FC236}">
                <a16:creationId xmlns:a16="http://schemas.microsoft.com/office/drawing/2014/main" id="{65A3260A-44E1-4451-AECE-202FEFA6B376}"/>
              </a:ext>
            </a:extLst>
          </p:cNvPr>
          <p:cNvPicPr>
            <a:picLocks noGrp="1" noChangeAspect="1"/>
          </p:cNvPicPr>
          <p:nvPr>
            <p:ph sz="quarter" idx="4"/>
          </p:nvPr>
        </p:nvPicPr>
        <p:blipFill rotWithShape="1">
          <a:blip r:embed="rId3"/>
          <a:srcRect t="6399" b="3185"/>
          <a:stretch/>
        </p:blipFill>
        <p:spPr>
          <a:xfrm>
            <a:off x="7853882" y="2994870"/>
            <a:ext cx="3852013" cy="2860646"/>
          </a:xfrm>
        </p:spPr>
      </p:pic>
      <p:sp>
        <p:nvSpPr>
          <p:cNvPr id="11" name="TextBox 10">
            <a:extLst>
              <a:ext uri="{FF2B5EF4-FFF2-40B4-BE49-F238E27FC236}">
                <a16:creationId xmlns:a16="http://schemas.microsoft.com/office/drawing/2014/main" id="{058E76BC-4D07-46AA-80C8-7E6D81702673}"/>
              </a:ext>
            </a:extLst>
          </p:cNvPr>
          <p:cNvSpPr txBox="1"/>
          <p:nvPr/>
        </p:nvSpPr>
        <p:spPr>
          <a:xfrm>
            <a:off x="4778928" y="2394374"/>
            <a:ext cx="2634143" cy="3539430"/>
          </a:xfrm>
          <a:prstGeom prst="rect">
            <a:avLst/>
          </a:prstGeom>
          <a:noFill/>
        </p:spPr>
        <p:txBody>
          <a:bodyPr wrap="square" rtlCol="0">
            <a:spAutoFit/>
          </a:bodyPr>
          <a:lstStyle/>
          <a:p>
            <a:r>
              <a:rPr lang="en-US" sz="1400" dirty="0"/>
              <a:t>This potential design is very similar to the classic </a:t>
            </a:r>
            <a:r>
              <a:rPr lang="en-US" sz="1400" i="1" dirty="0"/>
              <a:t>Windows</a:t>
            </a:r>
            <a:r>
              <a:rPr lang="en-US" sz="1400" dirty="0"/>
              <a:t> design. The traditional “Start” menu is there, followed by pinned and open programs, followed by the system tray, clock, and “Desktop Preview.”</a:t>
            </a:r>
          </a:p>
          <a:p>
            <a:endParaRPr lang="en-US" sz="1400" dirty="0"/>
          </a:p>
          <a:p>
            <a:r>
              <a:rPr lang="en-US" sz="1400" dirty="0"/>
              <a:t>The only difference between </a:t>
            </a:r>
            <a:r>
              <a:rPr lang="en-US" sz="1400" i="1" dirty="0"/>
              <a:t>Windows</a:t>
            </a:r>
            <a:r>
              <a:rPr lang="en-US" sz="1400" dirty="0"/>
              <a:t> and this GUI design is a more comprehensive list of tools/features included in the System Tray upon boot.</a:t>
            </a:r>
          </a:p>
        </p:txBody>
      </p:sp>
    </p:spTree>
    <p:extLst>
      <p:ext uri="{BB962C8B-B14F-4D97-AF65-F5344CB8AC3E}">
        <p14:creationId xmlns:p14="http://schemas.microsoft.com/office/powerpoint/2010/main" val="30412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44FB-DED2-4192-A247-07E89E8E1DCA}"/>
              </a:ext>
            </a:extLst>
          </p:cNvPr>
          <p:cNvSpPr>
            <a:spLocks noGrp="1"/>
          </p:cNvSpPr>
          <p:nvPr>
            <p:ph type="title"/>
          </p:nvPr>
        </p:nvSpPr>
        <p:spPr/>
        <p:txBody>
          <a:bodyPr/>
          <a:lstStyle/>
          <a:p>
            <a:r>
              <a:rPr lang="en-US" dirty="0"/>
              <a:t>Potential #2: </a:t>
            </a:r>
            <a:r>
              <a:rPr lang="en-US" i="1" dirty="0"/>
              <a:t>macOS</a:t>
            </a:r>
            <a:r>
              <a:rPr lang="en-US" dirty="0"/>
              <a:t> Doppelganger</a:t>
            </a:r>
          </a:p>
        </p:txBody>
      </p:sp>
      <p:sp>
        <p:nvSpPr>
          <p:cNvPr id="3" name="Text Placeholder 2">
            <a:extLst>
              <a:ext uri="{FF2B5EF4-FFF2-40B4-BE49-F238E27FC236}">
                <a16:creationId xmlns:a16="http://schemas.microsoft.com/office/drawing/2014/main" id="{A78E08EE-2D9D-4606-9B85-0E2D197ED50E}"/>
              </a:ext>
            </a:extLst>
          </p:cNvPr>
          <p:cNvSpPr>
            <a:spLocks noGrp="1"/>
          </p:cNvSpPr>
          <p:nvPr>
            <p:ph type="body" idx="1"/>
          </p:nvPr>
        </p:nvSpPr>
        <p:spPr>
          <a:xfrm>
            <a:off x="1069848" y="2074334"/>
            <a:ext cx="1371348" cy="640080"/>
          </a:xfrm>
        </p:spPr>
        <p:txBody>
          <a:bodyPr/>
          <a:lstStyle/>
          <a:p>
            <a:pPr algn="ctr"/>
            <a:r>
              <a:rPr lang="en-US" dirty="0"/>
              <a:t>Edit Mode</a:t>
            </a:r>
          </a:p>
        </p:txBody>
      </p:sp>
      <p:pic>
        <p:nvPicPr>
          <p:cNvPr id="10" name="Content Placeholder 9" descr="A screenshot of a computer&#10;&#10;Description automatically generated with medium confidence">
            <a:extLst>
              <a:ext uri="{FF2B5EF4-FFF2-40B4-BE49-F238E27FC236}">
                <a16:creationId xmlns:a16="http://schemas.microsoft.com/office/drawing/2014/main" id="{9F6F5C04-3666-4ECD-8193-2A500BA88EA6}"/>
              </a:ext>
            </a:extLst>
          </p:cNvPr>
          <p:cNvPicPr>
            <a:picLocks noGrp="1" noChangeAspect="1"/>
          </p:cNvPicPr>
          <p:nvPr>
            <p:ph sz="half" idx="2"/>
          </p:nvPr>
        </p:nvPicPr>
        <p:blipFill rotWithShape="1">
          <a:blip r:embed="rId2"/>
          <a:srcRect t="7725" b="4246"/>
          <a:stretch/>
        </p:blipFill>
        <p:spPr>
          <a:xfrm>
            <a:off x="487084" y="3036815"/>
            <a:ext cx="3749387" cy="2785145"/>
          </a:xfrm>
        </p:spPr>
      </p:pic>
      <p:sp>
        <p:nvSpPr>
          <p:cNvPr id="5" name="Text Placeholder 4">
            <a:extLst>
              <a:ext uri="{FF2B5EF4-FFF2-40B4-BE49-F238E27FC236}">
                <a16:creationId xmlns:a16="http://schemas.microsoft.com/office/drawing/2014/main" id="{7E02DA1F-1CBB-4632-A677-9DB15636383D}"/>
              </a:ext>
            </a:extLst>
          </p:cNvPr>
          <p:cNvSpPr>
            <a:spLocks noGrp="1"/>
          </p:cNvSpPr>
          <p:nvPr>
            <p:ph type="body" sz="quarter" idx="3"/>
          </p:nvPr>
        </p:nvSpPr>
        <p:spPr>
          <a:xfrm>
            <a:off x="9515912" y="2074334"/>
            <a:ext cx="1606240" cy="640080"/>
          </a:xfrm>
        </p:spPr>
        <p:txBody>
          <a:bodyPr/>
          <a:lstStyle/>
          <a:p>
            <a:pPr algn="ctr"/>
            <a:r>
              <a:rPr lang="en-US" dirty="0"/>
              <a:t>User Mode</a:t>
            </a:r>
          </a:p>
        </p:txBody>
      </p:sp>
      <p:pic>
        <p:nvPicPr>
          <p:cNvPr id="12" name="Content Placeholder 11" descr="A screenshot of a computer&#10;&#10;Description automatically generated with medium confidence">
            <a:extLst>
              <a:ext uri="{FF2B5EF4-FFF2-40B4-BE49-F238E27FC236}">
                <a16:creationId xmlns:a16="http://schemas.microsoft.com/office/drawing/2014/main" id="{5D63D777-77C6-4758-9293-065E0CD2756F}"/>
              </a:ext>
            </a:extLst>
          </p:cNvPr>
          <p:cNvPicPr>
            <a:picLocks noGrp="1" noChangeAspect="1"/>
          </p:cNvPicPr>
          <p:nvPr>
            <p:ph sz="quarter" idx="4"/>
          </p:nvPr>
        </p:nvPicPr>
        <p:blipFill rotWithShape="1">
          <a:blip r:embed="rId3"/>
          <a:srcRect t="7725" b="4246"/>
          <a:stretch/>
        </p:blipFill>
        <p:spPr>
          <a:xfrm>
            <a:off x="7955531" y="3036814"/>
            <a:ext cx="3749387" cy="2785145"/>
          </a:xfrm>
        </p:spPr>
      </p:pic>
      <p:sp>
        <p:nvSpPr>
          <p:cNvPr id="13" name="TextBox 12">
            <a:extLst>
              <a:ext uri="{FF2B5EF4-FFF2-40B4-BE49-F238E27FC236}">
                <a16:creationId xmlns:a16="http://schemas.microsoft.com/office/drawing/2014/main" id="{90708A55-FC79-4A56-A8E3-9247EA1A8173}"/>
              </a:ext>
            </a:extLst>
          </p:cNvPr>
          <p:cNvSpPr txBox="1"/>
          <p:nvPr/>
        </p:nvSpPr>
        <p:spPr>
          <a:xfrm>
            <a:off x="4778928" y="2497972"/>
            <a:ext cx="2634143" cy="3323987"/>
          </a:xfrm>
          <a:prstGeom prst="rect">
            <a:avLst/>
          </a:prstGeom>
          <a:noFill/>
        </p:spPr>
        <p:txBody>
          <a:bodyPr wrap="square" rtlCol="0">
            <a:spAutoFit/>
          </a:bodyPr>
          <a:lstStyle/>
          <a:p>
            <a:r>
              <a:rPr lang="en-US" sz="1400" dirty="0"/>
              <a:t>This potential design is very similar to the </a:t>
            </a:r>
            <a:r>
              <a:rPr lang="en-US" sz="1400" i="1" dirty="0"/>
              <a:t>macOS</a:t>
            </a:r>
            <a:r>
              <a:rPr lang="en-US" sz="1400" dirty="0"/>
              <a:t> model. There is a top panel with a limited system tray and clock, as well as a bottom panel with the “Start” menu as well as the pinned and open programs.</a:t>
            </a:r>
          </a:p>
          <a:p>
            <a:endParaRPr lang="en-US" sz="1400" dirty="0"/>
          </a:p>
          <a:p>
            <a:r>
              <a:rPr lang="en-US" sz="1400" dirty="0"/>
              <a:t>This design also includes the “Intelligent Hide” feature on the bottom panel – this hides the full bottom panel similarly to how it is done in </a:t>
            </a:r>
            <a:r>
              <a:rPr lang="en-US" sz="1400" i="1" dirty="0"/>
              <a:t>macOS</a:t>
            </a:r>
            <a:r>
              <a:rPr lang="en-US" sz="1400" dirty="0"/>
              <a:t>.</a:t>
            </a:r>
          </a:p>
        </p:txBody>
      </p:sp>
    </p:spTree>
    <p:extLst>
      <p:ext uri="{BB962C8B-B14F-4D97-AF65-F5344CB8AC3E}">
        <p14:creationId xmlns:p14="http://schemas.microsoft.com/office/powerpoint/2010/main" val="63138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0304-5929-419F-BBF9-30DE8815AF3F}"/>
              </a:ext>
            </a:extLst>
          </p:cNvPr>
          <p:cNvSpPr>
            <a:spLocks noGrp="1"/>
          </p:cNvSpPr>
          <p:nvPr>
            <p:ph type="title"/>
          </p:nvPr>
        </p:nvSpPr>
        <p:spPr/>
        <p:txBody>
          <a:bodyPr/>
          <a:lstStyle/>
          <a:p>
            <a:r>
              <a:rPr lang="en-US" dirty="0"/>
              <a:t>Potential #3: Custom Two-Bar</a:t>
            </a:r>
          </a:p>
        </p:txBody>
      </p:sp>
      <p:sp>
        <p:nvSpPr>
          <p:cNvPr id="3" name="Text Placeholder 2">
            <a:extLst>
              <a:ext uri="{FF2B5EF4-FFF2-40B4-BE49-F238E27FC236}">
                <a16:creationId xmlns:a16="http://schemas.microsoft.com/office/drawing/2014/main" id="{99A4EA17-14E5-421C-A753-DC1D6FCCF40A}"/>
              </a:ext>
            </a:extLst>
          </p:cNvPr>
          <p:cNvSpPr>
            <a:spLocks noGrp="1"/>
          </p:cNvSpPr>
          <p:nvPr>
            <p:ph type="body" idx="1"/>
          </p:nvPr>
        </p:nvSpPr>
        <p:spPr>
          <a:xfrm>
            <a:off x="1069849" y="2074334"/>
            <a:ext cx="1371348" cy="640080"/>
          </a:xfrm>
        </p:spPr>
        <p:txBody>
          <a:bodyPr/>
          <a:lstStyle/>
          <a:p>
            <a:pPr algn="ctr"/>
            <a:r>
              <a:rPr lang="en-US" dirty="0"/>
              <a:t>Edit Mode</a:t>
            </a:r>
          </a:p>
        </p:txBody>
      </p:sp>
      <p:pic>
        <p:nvPicPr>
          <p:cNvPr id="8" name="Content Placeholder 7" descr="A screenshot of a computer screen&#10;&#10;Description automatically generated with medium confidence">
            <a:extLst>
              <a:ext uri="{FF2B5EF4-FFF2-40B4-BE49-F238E27FC236}">
                <a16:creationId xmlns:a16="http://schemas.microsoft.com/office/drawing/2014/main" id="{39360875-932E-481E-8260-9B264383BFCF}"/>
              </a:ext>
            </a:extLst>
          </p:cNvPr>
          <p:cNvPicPr>
            <a:picLocks noGrp="1" noChangeAspect="1"/>
          </p:cNvPicPr>
          <p:nvPr>
            <p:ph sz="half" idx="2"/>
          </p:nvPr>
        </p:nvPicPr>
        <p:blipFill rotWithShape="1">
          <a:blip r:embed="rId2"/>
          <a:srcRect t="6133" b="2921"/>
          <a:stretch/>
        </p:blipFill>
        <p:spPr>
          <a:xfrm>
            <a:off x="513556" y="2986482"/>
            <a:ext cx="3855282" cy="2877424"/>
          </a:xfrm>
        </p:spPr>
      </p:pic>
      <p:sp>
        <p:nvSpPr>
          <p:cNvPr id="5" name="Text Placeholder 4">
            <a:extLst>
              <a:ext uri="{FF2B5EF4-FFF2-40B4-BE49-F238E27FC236}">
                <a16:creationId xmlns:a16="http://schemas.microsoft.com/office/drawing/2014/main" id="{E7601F7C-1B1D-4989-AEC6-5D50555A742B}"/>
              </a:ext>
            </a:extLst>
          </p:cNvPr>
          <p:cNvSpPr>
            <a:spLocks noGrp="1"/>
          </p:cNvSpPr>
          <p:nvPr>
            <p:ph type="body" sz="quarter" idx="3"/>
          </p:nvPr>
        </p:nvSpPr>
        <p:spPr>
          <a:xfrm>
            <a:off x="9672506" y="2074334"/>
            <a:ext cx="1449646" cy="640080"/>
          </a:xfrm>
        </p:spPr>
        <p:txBody>
          <a:bodyPr/>
          <a:lstStyle/>
          <a:p>
            <a:pPr algn="ctr"/>
            <a:r>
              <a:rPr lang="en-US" dirty="0"/>
              <a:t>User Mode</a:t>
            </a:r>
          </a:p>
        </p:txBody>
      </p:sp>
      <p:pic>
        <p:nvPicPr>
          <p:cNvPr id="10" name="Content Placeholder 9" descr="A screenshot of a computer&#10;&#10;Description automatically generated with medium confidence">
            <a:extLst>
              <a:ext uri="{FF2B5EF4-FFF2-40B4-BE49-F238E27FC236}">
                <a16:creationId xmlns:a16="http://schemas.microsoft.com/office/drawing/2014/main" id="{AD36923D-BD00-4B29-A4B4-1EA2E9350EA7}"/>
              </a:ext>
            </a:extLst>
          </p:cNvPr>
          <p:cNvPicPr>
            <a:picLocks noGrp="1" noChangeAspect="1"/>
          </p:cNvPicPr>
          <p:nvPr>
            <p:ph sz="quarter" idx="4"/>
          </p:nvPr>
        </p:nvPicPr>
        <p:blipFill rotWithShape="1">
          <a:blip r:embed="rId3"/>
          <a:srcRect t="6133" b="2921"/>
          <a:stretch/>
        </p:blipFill>
        <p:spPr>
          <a:xfrm>
            <a:off x="7823162" y="2986482"/>
            <a:ext cx="3855282" cy="2877424"/>
          </a:xfrm>
        </p:spPr>
      </p:pic>
      <p:sp>
        <p:nvSpPr>
          <p:cNvPr id="11" name="TextBox 10">
            <a:extLst>
              <a:ext uri="{FF2B5EF4-FFF2-40B4-BE49-F238E27FC236}">
                <a16:creationId xmlns:a16="http://schemas.microsoft.com/office/drawing/2014/main" id="{090E609F-62DB-41C4-B716-8597FC0786F8}"/>
              </a:ext>
            </a:extLst>
          </p:cNvPr>
          <p:cNvSpPr txBox="1"/>
          <p:nvPr/>
        </p:nvSpPr>
        <p:spPr>
          <a:xfrm>
            <a:off x="4756558" y="2074334"/>
            <a:ext cx="2634143" cy="3970318"/>
          </a:xfrm>
          <a:prstGeom prst="rect">
            <a:avLst/>
          </a:prstGeom>
          <a:noFill/>
        </p:spPr>
        <p:txBody>
          <a:bodyPr wrap="square" rtlCol="0">
            <a:spAutoFit/>
          </a:bodyPr>
          <a:lstStyle/>
          <a:p>
            <a:r>
              <a:rPr lang="en-US" sz="1400" dirty="0"/>
              <a:t>This design is a custom one that our team created as a possibility. This design features a top panel with a comprehensive system tray and clock on the right side, as well as a “Window Quick List” – this is a list of all open programs, displayed in a simple click-able list so that active programs can be found easier.</a:t>
            </a:r>
          </a:p>
          <a:p>
            <a:endParaRPr lang="en-US" sz="1400" dirty="0"/>
          </a:p>
          <a:p>
            <a:r>
              <a:rPr lang="en-US" sz="1400" dirty="0"/>
              <a:t>This design also features are bottom panel very similar to </a:t>
            </a:r>
            <a:r>
              <a:rPr lang="en-US" sz="1400" i="1" dirty="0"/>
              <a:t>macOS but</a:t>
            </a:r>
            <a:r>
              <a:rPr lang="en-US" sz="1400" dirty="0"/>
              <a:t> does </a:t>
            </a:r>
            <a:r>
              <a:rPr lang="en-US" sz="1400" b="1" dirty="0"/>
              <a:t>not</a:t>
            </a:r>
            <a:r>
              <a:rPr lang="en-US" sz="1400" dirty="0"/>
              <a:t> include the “Intelligent Hide” feature.</a:t>
            </a:r>
          </a:p>
        </p:txBody>
      </p:sp>
    </p:spTree>
    <p:extLst>
      <p:ext uri="{BB962C8B-B14F-4D97-AF65-F5344CB8AC3E}">
        <p14:creationId xmlns:p14="http://schemas.microsoft.com/office/powerpoint/2010/main" val="3043954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3C28-9840-41A7-83D2-67DB5FA6A383}"/>
              </a:ext>
            </a:extLst>
          </p:cNvPr>
          <p:cNvSpPr>
            <a:spLocks noGrp="1"/>
          </p:cNvSpPr>
          <p:nvPr>
            <p:ph type="title"/>
          </p:nvPr>
        </p:nvSpPr>
        <p:spPr/>
        <p:txBody>
          <a:bodyPr/>
          <a:lstStyle/>
          <a:p>
            <a:r>
              <a:rPr lang="en-US" dirty="0"/>
              <a:t>Potential #4: Custom Top-Bar</a:t>
            </a:r>
          </a:p>
        </p:txBody>
      </p:sp>
      <p:sp>
        <p:nvSpPr>
          <p:cNvPr id="3" name="Text Placeholder 2">
            <a:extLst>
              <a:ext uri="{FF2B5EF4-FFF2-40B4-BE49-F238E27FC236}">
                <a16:creationId xmlns:a16="http://schemas.microsoft.com/office/drawing/2014/main" id="{A649E9AA-B05B-4BB2-9B35-59DF8028EF47}"/>
              </a:ext>
            </a:extLst>
          </p:cNvPr>
          <p:cNvSpPr>
            <a:spLocks noGrp="1"/>
          </p:cNvSpPr>
          <p:nvPr>
            <p:ph type="body" idx="1"/>
          </p:nvPr>
        </p:nvSpPr>
        <p:spPr>
          <a:xfrm>
            <a:off x="1069848" y="2074334"/>
            <a:ext cx="1388126" cy="640080"/>
          </a:xfrm>
        </p:spPr>
        <p:txBody>
          <a:bodyPr/>
          <a:lstStyle/>
          <a:p>
            <a:pPr algn="ctr"/>
            <a:r>
              <a:rPr lang="en-US" dirty="0"/>
              <a:t>Edit Mode</a:t>
            </a:r>
          </a:p>
        </p:txBody>
      </p:sp>
      <p:pic>
        <p:nvPicPr>
          <p:cNvPr id="8" name="Content Placeholder 7" descr="A screenshot of a video game&#10;&#10;Description automatically generated with medium confidence">
            <a:extLst>
              <a:ext uri="{FF2B5EF4-FFF2-40B4-BE49-F238E27FC236}">
                <a16:creationId xmlns:a16="http://schemas.microsoft.com/office/drawing/2014/main" id="{AE1B905C-21F4-4561-9FB7-F4560583DE6C}"/>
              </a:ext>
            </a:extLst>
          </p:cNvPr>
          <p:cNvPicPr>
            <a:picLocks noGrp="1" noChangeAspect="1"/>
          </p:cNvPicPr>
          <p:nvPr>
            <p:ph sz="half" idx="2"/>
          </p:nvPr>
        </p:nvPicPr>
        <p:blipFill rotWithShape="1">
          <a:blip r:embed="rId2"/>
          <a:srcRect t="6399" b="2655"/>
          <a:stretch/>
        </p:blipFill>
        <p:spPr>
          <a:xfrm>
            <a:off x="530333" y="2994870"/>
            <a:ext cx="3855282" cy="2877424"/>
          </a:xfrm>
        </p:spPr>
      </p:pic>
      <p:sp>
        <p:nvSpPr>
          <p:cNvPr id="5" name="Text Placeholder 4">
            <a:extLst>
              <a:ext uri="{FF2B5EF4-FFF2-40B4-BE49-F238E27FC236}">
                <a16:creationId xmlns:a16="http://schemas.microsoft.com/office/drawing/2014/main" id="{46FA4276-AB8B-41C8-83E0-EEC0BAB1DEAD}"/>
              </a:ext>
            </a:extLst>
          </p:cNvPr>
          <p:cNvSpPr>
            <a:spLocks noGrp="1"/>
          </p:cNvSpPr>
          <p:nvPr>
            <p:ph type="body" sz="quarter" idx="3"/>
          </p:nvPr>
        </p:nvSpPr>
        <p:spPr>
          <a:xfrm>
            <a:off x="9647338" y="2074334"/>
            <a:ext cx="1474813" cy="640080"/>
          </a:xfrm>
        </p:spPr>
        <p:txBody>
          <a:bodyPr/>
          <a:lstStyle/>
          <a:p>
            <a:pPr algn="ctr"/>
            <a:r>
              <a:rPr lang="en-US" dirty="0"/>
              <a:t>User Mode</a:t>
            </a:r>
          </a:p>
        </p:txBody>
      </p:sp>
      <p:pic>
        <p:nvPicPr>
          <p:cNvPr id="10" name="Content Placeholder 9" descr="A screenshot of a computer screen&#10;&#10;Description automatically generated with medium confidence">
            <a:extLst>
              <a:ext uri="{FF2B5EF4-FFF2-40B4-BE49-F238E27FC236}">
                <a16:creationId xmlns:a16="http://schemas.microsoft.com/office/drawing/2014/main" id="{FE67C110-BE85-4CA1-843F-435E60BAB9C8}"/>
              </a:ext>
            </a:extLst>
          </p:cNvPr>
          <p:cNvPicPr>
            <a:picLocks noGrp="1" noChangeAspect="1"/>
          </p:cNvPicPr>
          <p:nvPr>
            <p:ph sz="quarter" idx="4"/>
          </p:nvPr>
        </p:nvPicPr>
        <p:blipFill rotWithShape="1">
          <a:blip r:embed="rId3"/>
          <a:srcRect t="6399" b="2655"/>
          <a:stretch/>
        </p:blipFill>
        <p:spPr>
          <a:xfrm>
            <a:off x="7806385" y="2994870"/>
            <a:ext cx="3855282" cy="2877424"/>
          </a:xfrm>
        </p:spPr>
      </p:pic>
      <p:sp>
        <p:nvSpPr>
          <p:cNvPr id="11" name="TextBox 10">
            <a:extLst>
              <a:ext uri="{FF2B5EF4-FFF2-40B4-BE49-F238E27FC236}">
                <a16:creationId xmlns:a16="http://schemas.microsoft.com/office/drawing/2014/main" id="{DDD2C0E0-C018-4455-B718-87B46DA9A58B}"/>
              </a:ext>
            </a:extLst>
          </p:cNvPr>
          <p:cNvSpPr txBox="1"/>
          <p:nvPr/>
        </p:nvSpPr>
        <p:spPr>
          <a:xfrm>
            <a:off x="4735584" y="2275670"/>
            <a:ext cx="2634143" cy="3754874"/>
          </a:xfrm>
          <a:prstGeom prst="rect">
            <a:avLst/>
          </a:prstGeom>
          <a:noFill/>
        </p:spPr>
        <p:txBody>
          <a:bodyPr wrap="square" rtlCol="0">
            <a:spAutoFit/>
          </a:bodyPr>
          <a:lstStyle/>
          <a:p>
            <a:r>
              <a:rPr lang="en-US" sz="1400" dirty="0"/>
              <a:t>This design features no bottom panel at all, and instead includes all of the features previously seen in a single top panel.</a:t>
            </a:r>
          </a:p>
          <a:p>
            <a:endParaRPr lang="en-US" sz="1400" dirty="0"/>
          </a:p>
          <a:p>
            <a:r>
              <a:rPr lang="en-US" sz="1400" dirty="0"/>
              <a:t>On the right, this panel has a System Tray that includes as many potentially useful tools/features that we could find in the </a:t>
            </a:r>
            <a:r>
              <a:rPr lang="en-US" sz="1400" i="1" dirty="0"/>
              <a:t>Linux Mint </a:t>
            </a:r>
            <a:r>
              <a:rPr lang="en-US" sz="1400" dirty="0"/>
              <a:t>add-on list. In the center of this panel is a list of pinned and currently running programs. And finally, on the left is the usual application menu window.</a:t>
            </a:r>
          </a:p>
        </p:txBody>
      </p:sp>
    </p:spTree>
    <p:extLst>
      <p:ext uri="{BB962C8B-B14F-4D97-AF65-F5344CB8AC3E}">
        <p14:creationId xmlns:p14="http://schemas.microsoft.com/office/powerpoint/2010/main" val="661591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TotalTime>
  <Words>489</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Garamond</vt:lpstr>
      <vt:lpstr>SavonVTI</vt:lpstr>
      <vt:lpstr>Leo Linux Potential Design Ideas</vt:lpstr>
      <vt:lpstr>Group 2 Project “Prototype”: Leo Linux</vt:lpstr>
      <vt:lpstr>Potential #1: Windows Doppelganger</vt:lpstr>
      <vt:lpstr>Potential #2: macOS Doppelganger</vt:lpstr>
      <vt:lpstr>Potential #3: Custom Two-Bar</vt:lpstr>
      <vt:lpstr>Potential #4: Custom Top-Bar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Leo Linux Potential Design Ideas</dc:title>
  <dc:creator>Chase Franse</dc:creator>
  <cp:lastModifiedBy>Chase Franse</cp:lastModifiedBy>
  <cp:revision>18</cp:revision>
  <dcterms:created xsi:type="dcterms:W3CDTF">2021-01-29T07:21:09Z</dcterms:created>
  <dcterms:modified xsi:type="dcterms:W3CDTF">2021-01-29T07:46:56Z</dcterms:modified>
</cp:coreProperties>
</file>