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69" r:id="rId6"/>
    <p:sldId id="273" r:id="rId7"/>
    <p:sldId id="274" r:id="rId8"/>
    <p:sldId id="259" r:id="rId9"/>
    <p:sldId id="260" r:id="rId10"/>
    <p:sldId id="261" r:id="rId11"/>
    <p:sldId id="270" r:id="rId12"/>
    <p:sldId id="268" r:id="rId13"/>
    <p:sldId id="262" r:id="rId14"/>
    <p:sldId id="263" r:id="rId15"/>
    <p:sldId id="264" r:id="rId16"/>
    <p:sldId id="265" r:id="rId17"/>
    <p:sldId id="27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3E5F24-6BC1-4BD8-A853-FA983C6579B5}" v="6" dt="2023-10-12T06:35:47.9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anKumar Indla" userId="1cafeb7772370755" providerId="LiveId" clId="{633E5F24-6BC1-4BD8-A853-FA983C6579B5}"/>
    <pc:docChg chg="undo redo custSel addSld delSld modSld">
      <pc:chgData name="MadhanKumar Indla" userId="1cafeb7772370755" providerId="LiveId" clId="{633E5F24-6BC1-4BD8-A853-FA983C6579B5}" dt="2023-10-12T06:51:06.024" v="2113" actId="20577"/>
      <pc:docMkLst>
        <pc:docMk/>
      </pc:docMkLst>
      <pc:sldChg chg="modSp mod">
        <pc:chgData name="MadhanKumar Indla" userId="1cafeb7772370755" providerId="LiveId" clId="{633E5F24-6BC1-4BD8-A853-FA983C6579B5}" dt="2023-10-12T06:51:06.024" v="2113" actId="20577"/>
        <pc:sldMkLst>
          <pc:docMk/>
          <pc:sldMk cId="3122649492" sldId="256"/>
        </pc:sldMkLst>
        <pc:spChg chg="mod">
          <ac:chgData name="MadhanKumar Indla" userId="1cafeb7772370755" providerId="LiveId" clId="{633E5F24-6BC1-4BD8-A853-FA983C6579B5}" dt="2023-10-12T06:48:26.687" v="2111" actId="20577"/>
          <ac:spMkLst>
            <pc:docMk/>
            <pc:sldMk cId="3122649492" sldId="256"/>
            <ac:spMk id="2" creationId="{00000000-0000-0000-0000-000000000000}"/>
          </ac:spMkLst>
        </pc:spChg>
        <pc:spChg chg="mod">
          <ac:chgData name="MadhanKumar Indla" userId="1cafeb7772370755" providerId="LiveId" clId="{633E5F24-6BC1-4BD8-A853-FA983C6579B5}" dt="2023-10-12T06:51:06.024" v="2113" actId="20577"/>
          <ac:spMkLst>
            <pc:docMk/>
            <pc:sldMk cId="3122649492" sldId="256"/>
            <ac:spMk id="6" creationId="{00000000-0000-0000-0000-000000000000}"/>
          </ac:spMkLst>
        </pc:spChg>
      </pc:sldChg>
      <pc:sldChg chg="modSp mod">
        <pc:chgData name="MadhanKumar Indla" userId="1cafeb7772370755" providerId="LiveId" clId="{633E5F24-6BC1-4BD8-A853-FA983C6579B5}" dt="2023-10-12T05:50:55.091" v="1389" actId="2711"/>
        <pc:sldMkLst>
          <pc:docMk/>
          <pc:sldMk cId="3633487232" sldId="257"/>
        </pc:sldMkLst>
        <pc:spChg chg="mod">
          <ac:chgData name="MadhanKumar Indla" userId="1cafeb7772370755" providerId="LiveId" clId="{633E5F24-6BC1-4BD8-A853-FA983C6579B5}" dt="2023-10-12T05:50:55.091" v="1389" actId="2711"/>
          <ac:spMkLst>
            <pc:docMk/>
            <pc:sldMk cId="3633487232" sldId="257"/>
            <ac:spMk id="3" creationId="{00000000-0000-0000-0000-000000000000}"/>
          </ac:spMkLst>
        </pc:spChg>
      </pc:sldChg>
      <pc:sldChg chg="modSp mod">
        <pc:chgData name="MadhanKumar Indla" userId="1cafeb7772370755" providerId="LiveId" clId="{633E5F24-6BC1-4BD8-A853-FA983C6579B5}" dt="2023-10-12T06:42:51.093" v="2096" actId="207"/>
        <pc:sldMkLst>
          <pc:docMk/>
          <pc:sldMk cId="2659618667" sldId="259"/>
        </pc:sldMkLst>
        <pc:spChg chg="mod">
          <ac:chgData name="MadhanKumar Indla" userId="1cafeb7772370755" providerId="LiveId" clId="{633E5F24-6BC1-4BD8-A853-FA983C6579B5}" dt="2023-10-12T06:42:40.816" v="2094" actId="207"/>
          <ac:spMkLst>
            <pc:docMk/>
            <pc:sldMk cId="2659618667" sldId="259"/>
            <ac:spMk id="3" creationId="{00000000-0000-0000-0000-000000000000}"/>
          </ac:spMkLst>
        </pc:spChg>
        <pc:spChg chg="mod">
          <ac:chgData name="MadhanKumar Indla" userId="1cafeb7772370755" providerId="LiveId" clId="{633E5F24-6BC1-4BD8-A853-FA983C6579B5}" dt="2023-10-12T06:42:46.550" v="2095" actId="207"/>
          <ac:spMkLst>
            <pc:docMk/>
            <pc:sldMk cId="2659618667" sldId="259"/>
            <ac:spMk id="6" creationId="{B99457A7-2F5A-623C-9E8B-3258FA213E4B}"/>
          </ac:spMkLst>
        </pc:spChg>
        <pc:spChg chg="mod">
          <ac:chgData name="MadhanKumar Indla" userId="1cafeb7772370755" providerId="LiveId" clId="{633E5F24-6BC1-4BD8-A853-FA983C6579B5}" dt="2023-10-12T06:42:51.093" v="2096" actId="207"/>
          <ac:spMkLst>
            <pc:docMk/>
            <pc:sldMk cId="2659618667" sldId="259"/>
            <ac:spMk id="7" creationId="{96F189C4-E2D6-6FC2-DC46-2C4C668B7F98}"/>
          </ac:spMkLst>
        </pc:spChg>
      </pc:sldChg>
      <pc:sldChg chg="modSp mod">
        <pc:chgData name="MadhanKumar Indla" userId="1cafeb7772370755" providerId="LiveId" clId="{633E5F24-6BC1-4BD8-A853-FA983C6579B5}" dt="2023-10-12T05:49:21.850" v="1378" actId="2711"/>
        <pc:sldMkLst>
          <pc:docMk/>
          <pc:sldMk cId="2666729557" sldId="260"/>
        </pc:sldMkLst>
        <pc:spChg chg="mod">
          <ac:chgData name="MadhanKumar Indla" userId="1cafeb7772370755" providerId="LiveId" clId="{633E5F24-6BC1-4BD8-A853-FA983C6579B5}" dt="2023-10-12T05:49:21.850" v="1378" actId="2711"/>
          <ac:spMkLst>
            <pc:docMk/>
            <pc:sldMk cId="2666729557" sldId="260"/>
            <ac:spMk id="3" creationId="{00000000-0000-0000-0000-000000000000}"/>
          </ac:spMkLst>
        </pc:spChg>
      </pc:sldChg>
      <pc:sldChg chg="modSp mod">
        <pc:chgData name="MadhanKumar Indla" userId="1cafeb7772370755" providerId="LiveId" clId="{633E5F24-6BC1-4BD8-A853-FA983C6579B5}" dt="2023-10-12T05:49:07.847" v="1377" actId="114"/>
        <pc:sldMkLst>
          <pc:docMk/>
          <pc:sldMk cId="2314944744" sldId="261"/>
        </pc:sldMkLst>
        <pc:spChg chg="mod">
          <ac:chgData name="MadhanKumar Indla" userId="1cafeb7772370755" providerId="LiveId" clId="{633E5F24-6BC1-4BD8-A853-FA983C6579B5}" dt="2023-10-12T05:49:07.847" v="1377" actId="114"/>
          <ac:spMkLst>
            <pc:docMk/>
            <pc:sldMk cId="2314944744" sldId="261"/>
            <ac:spMk id="3" creationId="{00000000-0000-0000-0000-000000000000}"/>
          </ac:spMkLst>
        </pc:spChg>
      </pc:sldChg>
      <pc:sldChg chg="modSp mod">
        <pc:chgData name="MadhanKumar Indla" userId="1cafeb7772370755" providerId="LiveId" clId="{633E5F24-6BC1-4BD8-A853-FA983C6579B5}" dt="2023-10-12T05:40:40.992" v="479" actId="27636"/>
        <pc:sldMkLst>
          <pc:docMk/>
          <pc:sldMk cId="1923928155" sldId="263"/>
        </pc:sldMkLst>
        <pc:spChg chg="mod">
          <ac:chgData name="MadhanKumar Indla" userId="1cafeb7772370755" providerId="LiveId" clId="{633E5F24-6BC1-4BD8-A853-FA983C6579B5}" dt="2023-10-12T05:40:40.992" v="479" actId="27636"/>
          <ac:spMkLst>
            <pc:docMk/>
            <pc:sldMk cId="1923928155" sldId="263"/>
            <ac:spMk id="3" creationId="{00000000-0000-0000-0000-000000000000}"/>
          </ac:spMkLst>
        </pc:spChg>
      </pc:sldChg>
      <pc:sldChg chg="modSp mod">
        <pc:chgData name="MadhanKumar Indla" userId="1cafeb7772370755" providerId="LiveId" clId="{633E5F24-6BC1-4BD8-A853-FA983C6579B5}" dt="2023-10-12T06:42:25.943" v="2093" actId="207"/>
        <pc:sldMkLst>
          <pc:docMk/>
          <pc:sldMk cId="2238571193" sldId="264"/>
        </pc:sldMkLst>
        <pc:spChg chg="mod">
          <ac:chgData name="MadhanKumar Indla" userId="1cafeb7772370755" providerId="LiveId" clId="{633E5F24-6BC1-4BD8-A853-FA983C6579B5}" dt="2023-10-12T06:42:25.943" v="2093" actId="207"/>
          <ac:spMkLst>
            <pc:docMk/>
            <pc:sldMk cId="2238571193" sldId="264"/>
            <ac:spMk id="3" creationId="{00000000-0000-0000-0000-000000000000}"/>
          </ac:spMkLst>
        </pc:spChg>
      </pc:sldChg>
      <pc:sldChg chg="modSp mod">
        <pc:chgData name="MadhanKumar Indla" userId="1cafeb7772370755" providerId="LiveId" clId="{633E5F24-6BC1-4BD8-A853-FA983C6579B5}" dt="2023-10-12T05:34:19.436" v="105" actId="255"/>
        <pc:sldMkLst>
          <pc:docMk/>
          <pc:sldMk cId="3613863315" sldId="265"/>
        </pc:sldMkLst>
        <pc:spChg chg="mod">
          <ac:chgData name="MadhanKumar Indla" userId="1cafeb7772370755" providerId="LiveId" clId="{633E5F24-6BC1-4BD8-A853-FA983C6579B5}" dt="2023-10-12T05:34:19.436" v="105" actId="255"/>
          <ac:spMkLst>
            <pc:docMk/>
            <pc:sldMk cId="3613863315" sldId="265"/>
            <ac:spMk id="3" creationId="{00000000-0000-0000-0000-000000000000}"/>
          </ac:spMkLst>
        </pc:spChg>
      </pc:sldChg>
      <pc:sldChg chg="modSp mod">
        <pc:chgData name="MadhanKumar Indla" userId="1cafeb7772370755" providerId="LiveId" clId="{633E5F24-6BC1-4BD8-A853-FA983C6579B5}" dt="2023-10-12T05:51:05.922" v="1390" actId="2711"/>
        <pc:sldMkLst>
          <pc:docMk/>
          <pc:sldMk cId="938058525" sldId="267"/>
        </pc:sldMkLst>
        <pc:spChg chg="mod">
          <ac:chgData name="MadhanKumar Indla" userId="1cafeb7772370755" providerId="LiveId" clId="{633E5F24-6BC1-4BD8-A853-FA983C6579B5}" dt="2023-10-12T05:51:05.922" v="1390" actId="2711"/>
          <ac:spMkLst>
            <pc:docMk/>
            <pc:sldMk cId="938058525" sldId="267"/>
            <ac:spMk id="3" creationId="{00000000-0000-0000-0000-000000000000}"/>
          </ac:spMkLst>
        </pc:spChg>
      </pc:sldChg>
      <pc:sldChg chg="del">
        <pc:chgData name="MadhanKumar Indla" userId="1cafeb7772370755" providerId="LiveId" clId="{633E5F24-6BC1-4BD8-A853-FA983C6579B5}" dt="2023-10-12T05:30:38.074" v="0" actId="2696"/>
        <pc:sldMkLst>
          <pc:docMk/>
          <pc:sldMk cId="277768957" sldId="270"/>
        </pc:sldMkLst>
      </pc:sldChg>
      <pc:sldChg chg="modSp add mod">
        <pc:chgData name="MadhanKumar Indla" userId="1cafeb7772370755" providerId="LiveId" clId="{633E5F24-6BC1-4BD8-A853-FA983C6579B5}" dt="2023-10-12T05:48:42.354" v="1371" actId="114"/>
        <pc:sldMkLst>
          <pc:docMk/>
          <pc:sldMk cId="1730602788" sldId="270"/>
        </pc:sldMkLst>
        <pc:spChg chg="mod">
          <ac:chgData name="MadhanKumar Indla" userId="1cafeb7772370755" providerId="LiveId" clId="{633E5F24-6BC1-4BD8-A853-FA983C6579B5}" dt="2023-10-12T05:48:42.354" v="1371" actId="114"/>
          <ac:spMkLst>
            <pc:docMk/>
            <pc:sldMk cId="1730602788" sldId="270"/>
            <ac:spMk id="3" creationId="{00000000-0000-0000-0000-000000000000}"/>
          </ac:spMkLst>
        </pc:spChg>
      </pc:sldChg>
      <pc:sldChg chg="modSp add del mod">
        <pc:chgData name="MadhanKumar Indla" userId="1cafeb7772370755" providerId="LiveId" clId="{633E5F24-6BC1-4BD8-A853-FA983C6579B5}" dt="2023-10-12T06:26:21.954" v="1729" actId="2696"/>
        <pc:sldMkLst>
          <pc:docMk/>
          <pc:sldMk cId="199834003" sldId="271"/>
        </pc:sldMkLst>
        <pc:graphicFrameChg chg="mod modGraphic">
          <ac:chgData name="MadhanKumar Indla" userId="1cafeb7772370755" providerId="LiveId" clId="{633E5F24-6BC1-4BD8-A853-FA983C6579B5}" dt="2023-10-12T06:25:08.715" v="1728" actId="20577"/>
          <ac:graphicFrameMkLst>
            <pc:docMk/>
            <pc:sldMk cId="199834003" sldId="271"/>
            <ac:graphicFrameMk id="4" creationId="{36307700-C89F-5E04-9DC0-935BBB9FE1FB}"/>
          </ac:graphicFrameMkLst>
        </pc:graphicFrameChg>
      </pc:sldChg>
      <pc:sldChg chg="del">
        <pc:chgData name="MadhanKumar Indla" userId="1cafeb7772370755" providerId="LiveId" clId="{633E5F24-6BC1-4BD8-A853-FA983C6579B5}" dt="2023-10-12T05:30:40.397" v="1" actId="2696"/>
        <pc:sldMkLst>
          <pc:docMk/>
          <pc:sldMk cId="1646598045" sldId="271"/>
        </pc:sldMkLst>
      </pc:sldChg>
      <pc:sldChg chg="add del">
        <pc:chgData name="MadhanKumar Indla" userId="1cafeb7772370755" providerId="LiveId" clId="{633E5F24-6BC1-4BD8-A853-FA983C6579B5}" dt="2023-10-12T06:26:48.198" v="1738"/>
        <pc:sldMkLst>
          <pc:docMk/>
          <pc:sldMk cId="2944744577" sldId="271"/>
        </pc:sldMkLst>
      </pc:sldChg>
      <pc:sldChg chg="modSp add mod">
        <pc:chgData name="MadhanKumar Indla" userId="1cafeb7772370755" providerId="LiveId" clId="{633E5F24-6BC1-4BD8-A853-FA983C6579B5}" dt="2023-10-12T06:38:11.189" v="1933"/>
        <pc:sldMkLst>
          <pc:docMk/>
          <pc:sldMk cId="311076705" sldId="272"/>
        </pc:sldMkLst>
        <pc:spChg chg="mod">
          <ac:chgData name="MadhanKumar Indla" userId="1cafeb7772370755" providerId="LiveId" clId="{633E5F24-6BC1-4BD8-A853-FA983C6579B5}" dt="2023-10-12T06:38:11.189" v="1933"/>
          <ac:spMkLst>
            <pc:docMk/>
            <pc:sldMk cId="311076705" sldId="272"/>
            <ac:spMk id="3" creationId="{00000000-0000-0000-0000-000000000000}"/>
          </ac:spMkLst>
        </pc:spChg>
      </pc:sldChg>
      <pc:sldChg chg="modSp mod modShow">
        <pc:chgData name="MadhanKumar Indla" userId="1cafeb7772370755" providerId="LiveId" clId="{633E5F24-6BC1-4BD8-A853-FA983C6579B5}" dt="2023-10-12T06:41:18.595" v="2090" actId="729"/>
        <pc:sldMkLst>
          <pc:docMk/>
          <pc:sldMk cId="1719654182" sldId="273"/>
        </pc:sldMkLst>
        <pc:graphicFrameChg chg="mod modGraphic">
          <ac:chgData name="MadhanKumar Indla" userId="1cafeb7772370755" providerId="LiveId" clId="{633E5F24-6BC1-4BD8-A853-FA983C6579B5}" dt="2023-10-12T06:29:41.499" v="1743" actId="1076"/>
          <ac:graphicFrameMkLst>
            <pc:docMk/>
            <pc:sldMk cId="1719654182" sldId="273"/>
            <ac:graphicFrameMk id="4" creationId="{36307700-C89F-5E04-9DC0-935BBB9FE1FB}"/>
          </ac:graphicFrameMkLst>
        </pc:graphicFrameChg>
      </pc:sldChg>
      <pc:sldChg chg="modSp add mod modShow">
        <pc:chgData name="MadhanKumar Indla" userId="1cafeb7772370755" providerId="LiveId" clId="{633E5F24-6BC1-4BD8-A853-FA983C6579B5}" dt="2023-10-12T06:41:48.918" v="2092" actId="255"/>
        <pc:sldMkLst>
          <pc:docMk/>
          <pc:sldMk cId="2684017457" sldId="274"/>
        </pc:sldMkLst>
        <pc:graphicFrameChg chg="mod modGraphic">
          <ac:chgData name="MadhanKumar Indla" userId="1cafeb7772370755" providerId="LiveId" clId="{633E5F24-6BC1-4BD8-A853-FA983C6579B5}" dt="2023-10-12T06:41:48.918" v="2092" actId="255"/>
          <ac:graphicFrameMkLst>
            <pc:docMk/>
            <pc:sldMk cId="2684017457" sldId="274"/>
            <ac:graphicFrameMk id="4" creationId="{36307700-C89F-5E04-9DC0-935BBB9FE1FB}"/>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dgm:spPr/>
      <dgm:t>
        <a:bodyPr/>
        <a:lstStyle/>
        <a:p>
          <a:r>
            <a:rPr lang="en-US" b="1" dirty="0"/>
            <a:t>REVIEW - 1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a:lstStyle/>
        <a:p>
          <a:pPr>
            <a:buFont typeface="Arial" panose="020B0604020202020204" pitchFamily="34" charset="0"/>
            <a:buChar char="•"/>
          </a:pPr>
          <a:r>
            <a:rPr lang="en-US" sz="2200" b="0" i="0" u="none" dirty="0"/>
            <a:t>Project Initiation
Literature Review
Data Collection</a:t>
          </a:r>
          <a:endParaRPr lang="en-US" sz="2200"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phldr="0"/>
      <dgm:spPr/>
      <dgm:t>
        <a:bodyPr/>
        <a:lstStyle/>
        <a:p>
          <a:r>
            <a:rPr lang="en-US" b="1" dirty="0"/>
            <a:t>REVIEW - 2</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custT="1"/>
      <dgm:spPr/>
      <dgm:t>
        <a:bodyPr/>
        <a:lstStyle/>
        <a:p>
          <a:r>
            <a:rPr lang="en-US" sz="2200" dirty="0"/>
            <a:t>Data Preprocessing </a:t>
          </a:r>
        </a:p>
        <a:p>
          <a:r>
            <a:rPr lang="en-US" sz="2200" dirty="0"/>
            <a:t>Selected </a:t>
          </a:r>
          <a:r>
            <a:rPr lang="en-IN" sz="2200" dirty="0"/>
            <a:t>Algorithm Implementation</a:t>
          </a:r>
          <a:endParaRPr lang="en-US" sz="2200"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phldr="0"/>
      <dgm:spPr/>
      <dgm:t>
        <a:bodyPr/>
        <a:lstStyle/>
        <a:p>
          <a:r>
            <a:rPr lang="en-US" b="1" dirty="0"/>
            <a:t>REVIEW - 3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a:lstStyle/>
        <a:p>
          <a:r>
            <a:rPr lang="en-IN" sz="2200" dirty="0"/>
            <a:t>Model Optimization</a:t>
          </a:r>
        </a:p>
        <a:p>
          <a:r>
            <a:rPr lang="en-IN" sz="2200" dirty="0"/>
            <a:t>Performance Evaluation</a:t>
          </a:r>
        </a:p>
        <a:p>
          <a:r>
            <a:rPr lang="en-IN" sz="2200" dirty="0"/>
            <a:t>Web Integration</a:t>
          </a: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74045C00-D6AB-40F4-A0EC-3849807FC88D}">
      <dgm:prSet phldrT="[Text]"/>
      <dgm:spPr/>
      <dgm:t>
        <a:bodyPr/>
        <a:lstStyle/>
        <a:p>
          <a:r>
            <a:rPr lang="en-US" b="1" dirty="0"/>
            <a:t>REVIEW - 4</a:t>
          </a:r>
        </a:p>
      </dgm:t>
    </dgm:pt>
    <dgm:pt modelId="{A2CB37B5-FB6A-4368-A045-E1C65615D546}" type="parTrans" cxnId="{8EF80596-2994-4771-892F-2C4772D8D458}">
      <dgm:prSet/>
      <dgm:spPr/>
      <dgm:t>
        <a:bodyPr/>
        <a:lstStyle/>
        <a:p>
          <a:endParaRPr lang="en-US"/>
        </a:p>
      </dgm:t>
    </dgm:pt>
    <dgm:pt modelId="{559D8C62-0929-418F-8097-53D2F0DBCF2B}" type="sibTrans" cxnId="{8EF80596-2994-4771-892F-2C4772D8D458}">
      <dgm:prSet/>
      <dgm:spPr/>
      <dgm:t>
        <a:bodyPr/>
        <a:lstStyle/>
        <a:p>
          <a:endParaRPr lang="en-US"/>
        </a:p>
      </dgm:t>
    </dgm:pt>
    <dgm:pt modelId="{02FFBBB1-DBC1-448B-B0B3-D48D66FE7872}">
      <dgm:prSet phldrT="[Text]" custT="1"/>
      <dgm:spPr/>
      <dgm:t>
        <a:bodyPr/>
        <a:lstStyle/>
        <a:p>
          <a:r>
            <a:rPr lang="en-US" sz="2200" dirty="0"/>
            <a:t>Preparing</a:t>
          </a:r>
          <a:r>
            <a:rPr lang="en-US" sz="2200" baseline="0" dirty="0"/>
            <a:t> Final Report</a:t>
          </a:r>
        </a:p>
        <a:p>
          <a:r>
            <a:rPr lang="en-US" sz="2200" baseline="0" dirty="0"/>
            <a:t>Live Demo </a:t>
          </a:r>
        </a:p>
        <a:p>
          <a:r>
            <a:rPr lang="en-US" sz="2200" baseline="0" dirty="0"/>
            <a:t>Project Submission</a:t>
          </a:r>
          <a:endParaRPr lang="en-US" sz="2200" dirty="0"/>
        </a:p>
      </dgm:t>
    </dgm:pt>
    <dgm:pt modelId="{FC134796-1658-4344-B009-E1D5A472B390}" type="sibTrans" cxnId="{56818DCB-8127-41B3-A8FA-9BB3C4AEEF60}">
      <dgm:prSet/>
      <dgm:spPr/>
      <dgm:t>
        <a:bodyPr/>
        <a:lstStyle/>
        <a:p>
          <a:endParaRPr lang="en-US"/>
        </a:p>
      </dgm:t>
    </dgm:pt>
    <dgm:pt modelId="{98A22385-858C-4F07-A4D6-9A0E8D8E5927}" type="parTrans" cxnId="{56818DCB-8127-41B3-A8FA-9BB3C4AEEF60}">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4">
        <dgm:presLayoutVars>
          <dgm:chMax val="0"/>
          <dgm:chPref val="0"/>
        </dgm:presLayoutVars>
      </dgm:prSet>
      <dgm:spPr/>
    </dgm:pt>
    <dgm:pt modelId="{CA3A6A4E-2D39-41D2-A6B1-B590D0C452D2}" type="pres">
      <dgm:prSet presAssocID="{AACEAFD5-63CF-4AFC-B46F-BE086C5D447C}" presName="parTx" presStyleLbl="alignNode1" presStyleIdx="0" presStyleCnt="4" custLinFactNeighborX="-307" custLinFactNeighborY="-2345">
        <dgm:presLayoutVars>
          <dgm:chMax val="0"/>
          <dgm:chPref val="0"/>
          <dgm:bulletEnabled val="1"/>
        </dgm:presLayoutVars>
      </dgm:prSet>
      <dgm:spPr/>
    </dgm:pt>
    <dgm:pt modelId="{810D7AA7-A541-4507-BE7F-36CCF210089F}" type="pres">
      <dgm:prSet presAssocID="{AACEAFD5-63CF-4AFC-B46F-BE086C5D447C}" presName="desTx" presStyleLbl="revTx" presStyleIdx="0" presStyleCnt="4">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4">
        <dgm:presLayoutVars>
          <dgm:chMax val="0"/>
          <dgm:chPref val="0"/>
        </dgm:presLayoutVars>
      </dgm:prSet>
      <dgm:spPr/>
    </dgm:pt>
    <dgm:pt modelId="{6C46E586-0364-4C52-98F9-74A7ACD803D1}" type="pres">
      <dgm:prSet presAssocID="{D07AD3FD-84FF-467E-9693-752776549C61}" presName="parTx" presStyleLbl="alignNode1" presStyleIdx="1" presStyleCnt="4" custLinFactNeighborX="-328" custLinFactNeighborY="-2904">
        <dgm:presLayoutVars>
          <dgm:chMax val="0"/>
          <dgm:chPref val="0"/>
          <dgm:bulletEnabled val="1"/>
        </dgm:presLayoutVars>
      </dgm:prSet>
      <dgm:spPr/>
    </dgm:pt>
    <dgm:pt modelId="{5E07F9E4-149C-4A89-848F-4ABDD305F0C5}" type="pres">
      <dgm:prSet presAssocID="{D07AD3FD-84FF-467E-9693-752776549C61}" presName="desTx" presStyleLbl="revTx" presStyleIdx="1" presStyleCnt="4">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4">
        <dgm:presLayoutVars>
          <dgm:chMax val="0"/>
          <dgm:chPref val="0"/>
        </dgm:presLayoutVars>
      </dgm:prSet>
      <dgm:spPr/>
    </dgm:pt>
    <dgm:pt modelId="{7A0B5EFC-88FB-4ED5-994F-D5F6584C2293}" type="pres">
      <dgm:prSet presAssocID="{D71FC021-6A65-44D1-95B9-0E6C89079866}" presName="parTx" presStyleLbl="alignNode1" presStyleIdx="2" presStyleCnt="4" custLinFactNeighborY="0">
        <dgm:presLayoutVars>
          <dgm:chMax val="0"/>
          <dgm:chPref val="0"/>
          <dgm:bulletEnabled val="1"/>
        </dgm:presLayoutVars>
      </dgm:prSet>
      <dgm:spPr/>
    </dgm:pt>
    <dgm:pt modelId="{FD7B29F2-0D66-4B4B-BC8A-82DA23575305}" type="pres">
      <dgm:prSet presAssocID="{D71FC021-6A65-44D1-95B9-0E6C89079866}" presName="desTx" presStyleLbl="revTx" presStyleIdx="2" presStyleCnt="4">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FA5B22E-3525-4682-A797-4EEA1EC22288}" type="pres">
      <dgm:prSet presAssocID="{9B090D9D-470E-46E2-AABB-0368A52481AA}" presName="space" presStyleCnt="0"/>
      <dgm:spPr/>
    </dgm:pt>
    <dgm:pt modelId="{EF2BACFB-EFD9-40A7-932B-293ABF85799E}" type="pres">
      <dgm:prSet presAssocID="{74045C00-D6AB-40F4-A0EC-3849807FC88D}" presName="composite" presStyleCnt="0"/>
      <dgm:spPr/>
    </dgm:pt>
    <dgm:pt modelId="{A653CF83-944B-4F9F-97BC-7B4E2900BD00}" type="pres">
      <dgm:prSet presAssocID="{74045C00-D6AB-40F4-A0EC-3849807FC88D}" presName="L" presStyleLbl="solidFgAcc1" presStyleIdx="3" presStyleCnt="4">
        <dgm:presLayoutVars>
          <dgm:chMax val="0"/>
          <dgm:chPref val="0"/>
        </dgm:presLayoutVars>
      </dgm:prSet>
      <dgm:spPr/>
    </dgm:pt>
    <dgm:pt modelId="{5D9FBDA1-4EAF-45D2-8A53-0ECF44915275}" type="pres">
      <dgm:prSet presAssocID="{74045C00-D6AB-40F4-A0EC-3849807FC88D}" presName="parTx" presStyleLbl="alignNode1" presStyleIdx="3" presStyleCnt="4" custLinFactNeighborY="0">
        <dgm:presLayoutVars>
          <dgm:chMax val="0"/>
          <dgm:chPref val="0"/>
          <dgm:bulletEnabled val="1"/>
        </dgm:presLayoutVars>
      </dgm:prSet>
      <dgm:spPr/>
    </dgm:pt>
    <dgm:pt modelId="{7B79155E-B59E-4D4A-9B12-9D9165E4D8AF}" type="pres">
      <dgm:prSet presAssocID="{74045C00-D6AB-40F4-A0EC-3849807FC88D}" presName="desTx" presStyleLbl="revTx" presStyleIdx="3" presStyleCnt="4">
        <dgm:presLayoutVars>
          <dgm:chMax val="0"/>
          <dgm:chPref val="0"/>
          <dgm:bulletEnabled val="1"/>
        </dgm:presLayoutVars>
      </dgm:prSet>
      <dgm:spPr/>
    </dgm:pt>
    <dgm:pt modelId="{FE9DA7EE-69E5-41CB-9123-4C970163C09B}" type="pres">
      <dgm:prSet presAssocID="{74045C00-D6AB-40F4-A0EC-3849807FC88D}" presName="EmptyPlaceHolder" presStyleCnt="0"/>
      <dgm:spPr/>
    </dgm:pt>
  </dgm:ptLst>
  <dgm:cxnLst>
    <dgm:cxn modelId="{F23BFC27-EEA1-48DD-A68B-3C9BF1AE455D}" type="presOf" srcId="{349299C9-846E-4827-813A-349CCCE20782}" destId="{810D7AA7-A541-4507-BE7F-36CCF210089F}" srcOrd="0" destOrd="0" presId="urn:microsoft.com/office/officeart/2016/7/layout/AccentHomeChevronProcess"/>
    <dgm:cxn modelId="{7A93692E-BCC1-411C-AEA9-A7194A20D7D2}" type="presOf" srcId="{02FFBBB1-DBC1-448B-B0B3-D48D66FE7872}" destId="{7B79155E-B59E-4D4A-9B12-9D9165E4D8A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2A53D869-2862-4264-B8B2-486EA39AB340}" type="presOf" srcId="{74045C00-D6AB-40F4-A0EC-3849807FC88D}" destId="{5D9FBDA1-4EAF-45D2-8A53-0ECF44915275}"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8EF80596-2994-4771-892F-2C4772D8D458}" srcId="{55C0B14E-AEA6-48D3-A387-ED4A3A3BF840}" destId="{74045C00-D6AB-40F4-A0EC-3849807FC88D}" srcOrd="3" destOrd="0" parTransId="{A2CB37B5-FB6A-4368-A045-E1C65615D546}" sibTransId="{559D8C62-0929-418F-8097-53D2F0DBCF2B}"/>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56818DCB-8127-41B3-A8FA-9BB3C4AEEF60}" srcId="{74045C00-D6AB-40F4-A0EC-3849807FC88D}" destId="{02FFBBB1-DBC1-448B-B0B3-D48D66FE7872}" srcOrd="0" destOrd="0" parTransId="{98A22385-858C-4F07-A4D6-9A0E8D8E5927}" sibTransId="{FC134796-1658-4344-B009-E1D5A472B390}"/>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755B8294-E8EB-4C2C-9BA1-181EA9661C18}" type="presParOf" srcId="{594BF422-752C-42F3-A230-3D0E6AE9A886}" destId="{FFA5B22E-3525-4682-A797-4EEA1EC22288}" srcOrd="5" destOrd="0" presId="urn:microsoft.com/office/officeart/2016/7/layout/AccentHomeChevronProcess"/>
    <dgm:cxn modelId="{130A0824-F243-47D3-AB10-5086834FB311}" type="presParOf" srcId="{594BF422-752C-42F3-A230-3D0E6AE9A886}" destId="{EF2BACFB-EFD9-40A7-932B-293ABF85799E}" srcOrd="6" destOrd="0" presId="urn:microsoft.com/office/officeart/2016/7/layout/AccentHomeChevronProcess"/>
    <dgm:cxn modelId="{4196290A-7295-4E28-B224-83672AE3F2A7}" type="presParOf" srcId="{EF2BACFB-EFD9-40A7-932B-293ABF85799E}" destId="{A653CF83-944B-4F9F-97BC-7B4E2900BD00}" srcOrd="0" destOrd="0" presId="urn:microsoft.com/office/officeart/2016/7/layout/AccentHomeChevronProcess"/>
    <dgm:cxn modelId="{485137D0-CEF7-4E76-91AE-FD6F3E1B56C8}" type="presParOf" srcId="{EF2BACFB-EFD9-40A7-932B-293ABF85799E}" destId="{5D9FBDA1-4EAF-45D2-8A53-0ECF44915275}" srcOrd="1" destOrd="0" presId="urn:microsoft.com/office/officeart/2016/7/layout/AccentHomeChevronProcess"/>
    <dgm:cxn modelId="{C128CA0F-BFFA-4415-81CD-BFC6B3F2259F}" type="presParOf" srcId="{EF2BACFB-EFD9-40A7-932B-293ABF85799E}" destId="{7B79155E-B59E-4D4A-9B12-9D9165E4D8AF}" srcOrd="2" destOrd="0" presId="urn:microsoft.com/office/officeart/2016/7/layout/AccentHomeChevronProcess"/>
    <dgm:cxn modelId="{9E65E2D7-944B-4DF8-BAB0-ED1C5269ACE0}" type="presParOf" srcId="{EF2BACFB-EFD9-40A7-932B-293ABF85799E}" destId="{FE9DA7EE-69E5-41CB-9123-4C970163C09B}"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94415" y="1958702"/>
          <a:ext cx="2208463" cy="21961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0" y="3172739"/>
          <a:ext cx="2745134" cy="736154"/>
        </a:xfrm>
        <a:prstGeom prst="homePlate">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t>REVIEW - 1</a:t>
          </a:r>
        </a:p>
      </dsp:txBody>
      <dsp:txXfrm>
        <a:off x="10" y="3172739"/>
        <a:ext cx="2653115" cy="736154"/>
      </dsp:txXfrm>
    </dsp:sp>
    <dsp:sp modelId="{810D7AA7-A541-4507-BE7F-36CCF210089F}">
      <dsp:nvSpPr>
        <dsp:cNvPr id="0" name=""/>
        <dsp:cNvSpPr/>
      </dsp:nvSpPr>
      <dsp:spPr>
        <a:xfrm>
          <a:off x="219621" y="1096042"/>
          <a:ext cx="2229049" cy="1564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u="none" kern="1200" dirty="0"/>
            <a:t>Project Initiation
Literature Review
Data Collection</a:t>
          </a:r>
          <a:endParaRPr lang="en-US" sz="2200" kern="1200" dirty="0"/>
        </a:p>
      </dsp:txBody>
      <dsp:txXfrm>
        <a:off x="219621" y="1096042"/>
        <a:ext cx="2229049" cy="1564632"/>
      </dsp:txXfrm>
    </dsp:sp>
    <dsp:sp modelId="{E41E7729-FD3F-426D-804C-45BD60BD762D}">
      <dsp:nvSpPr>
        <dsp:cNvPr id="0" name=""/>
        <dsp:cNvSpPr/>
      </dsp:nvSpPr>
      <dsp:spPr>
        <a:xfrm rot="5400000">
          <a:off x="1640337" y="1954587"/>
          <a:ext cx="2208463" cy="21961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634763" y="3168624"/>
          <a:ext cx="2745134" cy="736154"/>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t>REVIEW - 2</a:t>
          </a:r>
        </a:p>
      </dsp:txBody>
      <dsp:txXfrm>
        <a:off x="2818802" y="3168624"/>
        <a:ext cx="2377057" cy="736154"/>
      </dsp:txXfrm>
    </dsp:sp>
    <dsp:sp modelId="{5E07F9E4-149C-4A89-848F-4ABDD305F0C5}">
      <dsp:nvSpPr>
        <dsp:cNvPr id="0" name=""/>
        <dsp:cNvSpPr/>
      </dsp:nvSpPr>
      <dsp:spPr>
        <a:xfrm>
          <a:off x="2854374" y="1091927"/>
          <a:ext cx="2229049" cy="1564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pPr>
          <a:r>
            <a:rPr lang="en-US" sz="2200" kern="1200" dirty="0"/>
            <a:t>Data Preprocessing </a:t>
          </a:r>
        </a:p>
        <a:p>
          <a:pPr marL="0" lvl="0" indent="0" algn="l" defTabSz="977900">
            <a:lnSpc>
              <a:spcPct val="90000"/>
            </a:lnSpc>
            <a:spcBef>
              <a:spcPct val="0"/>
            </a:spcBef>
            <a:spcAft>
              <a:spcPct val="35000"/>
            </a:spcAft>
            <a:buNone/>
          </a:pPr>
          <a:r>
            <a:rPr lang="en-US" sz="2200" kern="1200" dirty="0"/>
            <a:t>Selected </a:t>
          </a:r>
          <a:r>
            <a:rPr lang="en-IN" sz="2200" kern="1200" dirty="0"/>
            <a:t>Algorithm Implementation</a:t>
          </a:r>
          <a:endParaRPr lang="en-US" sz="2200" kern="1200" dirty="0"/>
        </a:p>
      </dsp:txBody>
      <dsp:txXfrm>
        <a:off x="2854374" y="1091927"/>
        <a:ext cx="2229049" cy="1564632"/>
      </dsp:txXfrm>
    </dsp:sp>
    <dsp:sp modelId="{473F2067-7126-4D56-A328-5A8CFD3D8D52}">
      <dsp:nvSpPr>
        <dsp:cNvPr id="0" name=""/>
        <dsp:cNvSpPr/>
      </dsp:nvSpPr>
      <dsp:spPr>
        <a:xfrm rot="5400000">
          <a:off x="4284671" y="1975965"/>
          <a:ext cx="2208463" cy="21961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5279097" y="3190002"/>
          <a:ext cx="2745134" cy="736154"/>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t>REVIEW - 3</a:t>
          </a:r>
        </a:p>
      </dsp:txBody>
      <dsp:txXfrm>
        <a:off x="5463136" y="3190002"/>
        <a:ext cx="2377057" cy="736154"/>
      </dsp:txXfrm>
    </dsp:sp>
    <dsp:sp modelId="{FD7B29F2-0D66-4B4B-BC8A-82DA23575305}">
      <dsp:nvSpPr>
        <dsp:cNvPr id="0" name=""/>
        <dsp:cNvSpPr/>
      </dsp:nvSpPr>
      <dsp:spPr>
        <a:xfrm>
          <a:off x="5498708" y="1113305"/>
          <a:ext cx="2229049" cy="1564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pPr>
          <a:r>
            <a:rPr lang="en-IN" sz="2200" kern="1200" dirty="0"/>
            <a:t>Model Optimization</a:t>
          </a:r>
        </a:p>
        <a:p>
          <a:pPr marL="0" lvl="0" indent="0" algn="l" defTabSz="977900">
            <a:lnSpc>
              <a:spcPct val="90000"/>
            </a:lnSpc>
            <a:spcBef>
              <a:spcPct val="0"/>
            </a:spcBef>
            <a:spcAft>
              <a:spcPct val="35000"/>
            </a:spcAft>
            <a:buNone/>
          </a:pPr>
          <a:r>
            <a:rPr lang="en-IN" sz="2200" kern="1200" dirty="0"/>
            <a:t>Performance Evaluation</a:t>
          </a:r>
        </a:p>
        <a:p>
          <a:pPr marL="0" lvl="0" indent="0" algn="l" defTabSz="977900">
            <a:lnSpc>
              <a:spcPct val="90000"/>
            </a:lnSpc>
            <a:spcBef>
              <a:spcPct val="0"/>
            </a:spcBef>
            <a:spcAft>
              <a:spcPct val="35000"/>
            </a:spcAft>
            <a:buNone/>
          </a:pPr>
          <a:r>
            <a:rPr lang="en-IN" sz="2200" kern="1200" dirty="0"/>
            <a:t>Web Integration</a:t>
          </a:r>
        </a:p>
      </dsp:txBody>
      <dsp:txXfrm>
        <a:off x="5498708" y="1113305"/>
        <a:ext cx="2229049" cy="1564632"/>
      </dsp:txXfrm>
    </dsp:sp>
    <dsp:sp modelId="{A653CF83-944B-4F9F-97BC-7B4E2900BD00}">
      <dsp:nvSpPr>
        <dsp:cNvPr id="0" name=""/>
        <dsp:cNvSpPr/>
      </dsp:nvSpPr>
      <dsp:spPr>
        <a:xfrm rot="5400000">
          <a:off x="6920000" y="1975965"/>
          <a:ext cx="2208463" cy="21961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FBDA1-4EAF-45D2-8A53-0ECF44915275}">
      <dsp:nvSpPr>
        <dsp:cNvPr id="0" name=""/>
        <dsp:cNvSpPr/>
      </dsp:nvSpPr>
      <dsp:spPr>
        <a:xfrm>
          <a:off x="7914426" y="3190002"/>
          <a:ext cx="2745134" cy="736154"/>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1" kern="1200" dirty="0"/>
            <a:t>REVIEW - 4</a:t>
          </a:r>
        </a:p>
      </dsp:txBody>
      <dsp:txXfrm>
        <a:off x="8098465" y="3190002"/>
        <a:ext cx="2377057" cy="736154"/>
      </dsp:txXfrm>
    </dsp:sp>
    <dsp:sp modelId="{7B79155E-B59E-4D4A-9B12-9D9165E4D8AF}">
      <dsp:nvSpPr>
        <dsp:cNvPr id="0" name=""/>
        <dsp:cNvSpPr/>
      </dsp:nvSpPr>
      <dsp:spPr>
        <a:xfrm>
          <a:off x="8134037" y="1113305"/>
          <a:ext cx="2229049" cy="1564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pPr>
          <a:r>
            <a:rPr lang="en-US" sz="2200" kern="1200" dirty="0"/>
            <a:t>Preparing</a:t>
          </a:r>
          <a:r>
            <a:rPr lang="en-US" sz="2200" kern="1200" baseline="0" dirty="0"/>
            <a:t> Final Report</a:t>
          </a:r>
        </a:p>
        <a:p>
          <a:pPr marL="0" lvl="0" indent="0" algn="l" defTabSz="977900">
            <a:lnSpc>
              <a:spcPct val="90000"/>
            </a:lnSpc>
            <a:spcBef>
              <a:spcPct val="0"/>
            </a:spcBef>
            <a:spcAft>
              <a:spcPct val="35000"/>
            </a:spcAft>
            <a:buNone/>
          </a:pPr>
          <a:r>
            <a:rPr lang="en-US" sz="2200" kern="1200" baseline="0" dirty="0"/>
            <a:t>Live Demo </a:t>
          </a:r>
        </a:p>
        <a:p>
          <a:pPr marL="0" lvl="0" indent="0" algn="l" defTabSz="977900">
            <a:lnSpc>
              <a:spcPct val="90000"/>
            </a:lnSpc>
            <a:spcBef>
              <a:spcPct val="0"/>
            </a:spcBef>
            <a:spcAft>
              <a:spcPct val="35000"/>
            </a:spcAft>
            <a:buNone/>
          </a:pPr>
          <a:r>
            <a:rPr lang="en-US" sz="2200" kern="1200" baseline="0" dirty="0"/>
            <a:t>Project Submission</a:t>
          </a:r>
          <a:endParaRPr lang="en-US" sz="2200" kern="1200" dirty="0"/>
        </a:p>
      </dsp:txBody>
      <dsp:txXfrm>
        <a:off x="8134037" y="1113305"/>
        <a:ext cx="2229049" cy="1564632"/>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12/10/2023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Disease Similarity Prediction using Machine Learning and Web Application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COM-G23 </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206020251"/>
              </p:ext>
            </p:extLst>
          </p:nvPr>
        </p:nvGraphicFramePr>
        <p:xfrm>
          <a:off x="630904" y="3274141"/>
          <a:ext cx="5418666" cy="304292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20201CEI0136</a:t>
                      </a:r>
                    </a:p>
                    <a:p>
                      <a:pPr algn="ctr"/>
                      <a:r>
                        <a:rPr lang="en-GB" dirty="0"/>
                        <a:t>20201CEI0121</a:t>
                      </a:r>
                    </a:p>
                    <a:p>
                      <a:pPr algn="ctr"/>
                      <a:r>
                        <a:rPr lang="en-GB" dirty="0"/>
                        <a:t>20201CEI0113</a:t>
                      </a:r>
                    </a:p>
                    <a:p>
                      <a:pPr algn="ctr"/>
                      <a:r>
                        <a:rPr lang="en-GB" dirty="0"/>
                        <a:t>20201CEI0112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I MADHANKUMAR</a:t>
                      </a:r>
                    </a:p>
                    <a:p>
                      <a:pPr algn="ctr"/>
                      <a:r>
                        <a:rPr lang="en-GB" dirty="0"/>
                        <a:t>SP UDAY KIRAN REDDY</a:t>
                      </a:r>
                    </a:p>
                    <a:p>
                      <a:pPr algn="ctr"/>
                      <a:r>
                        <a:rPr lang="en-GB" dirty="0"/>
                        <a:t>A V SANTHOSHKUMAR</a:t>
                      </a:r>
                    </a:p>
                    <a:p>
                      <a:pPr algn="ctr"/>
                      <a:r>
                        <a:rPr lang="en-GB" dirty="0"/>
                        <a:t>P MAHENDRA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345382" y="3274140"/>
            <a:ext cx="5623705"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pPr algn="l"/>
            <a:r>
              <a:rPr lang="en-GB" sz="1700" dirty="0"/>
              <a:t>Ms. AMIRTHA PREEYA</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a:t>Review-0</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lstStyle/>
          <a:p>
            <a:r>
              <a:rPr lang="en-US" sz="2000" dirty="0">
                <a:latin typeface="+mj-lt"/>
              </a:rPr>
              <a:t>DATA COLLECTION</a:t>
            </a:r>
          </a:p>
          <a:p>
            <a:pPr algn="l">
              <a:buFont typeface="Wingdings" panose="05000000000000000000" pitchFamily="2" charset="2"/>
              <a:buChar char="v"/>
            </a:pPr>
            <a:r>
              <a:rPr lang="en-US" sz="1800" b="1" i="1" dirty="0">
                <a:effectLst/>
                <a:latin typeface="+mj-lt"/>
              </a:rPr>
              <a:t>Data Sources:</a:t>
            </a:r>
          </a:p>
          <a:p>
            <a:pPr algn="l">
              <a:buFont typeface="Wingdings" panose="05000000000000000000" pitchFamily="2" charset="2"/>
              <a:buChar char="Ø"/>
            </a:pPr>
            <a:r>
              <a:rPr lang="en-US" sz="1800" b="0" i="0" dirty="0">
                <a:effectLst/>
                <a:latin typeface="+mj-lt"/>
              </a:rPr>
              <a:t>For this project, we have collected from multiple sources and healthcare datasets:</a:t>
            </a:r>
          </a:p>
          <a:p>
            <a:pPr marL="0" indent="0" algn="l">
              <a:buNone/>
            </a:pPr>
            <a:r>
              <a:rPr lang="en-US" sz="1800" b="0" i="0" dirty="0">
                <a:effectLst/>
                <a:latin typeface="+mj-lt"/>
              </a:rPr>
              <a:t>              1) Heart Disease Prediction</a:t>
            </a:r>
            <a:endParaRPr lang="en-US" sz="1800" dirty="0">
              <a:latin typeface="+mj-lt"/>
            </a:endParaRPr>
          </a:p>
          <a:p>
            <a:pPr marL="0" indent="0" algn="l">
              <a:buNone/>
            </a:pPr>
            <a:r>
              <a:rPr lang="en-US" sz="1800" b="0" i="0" dirty="0">
                <a:effectLst/>
                <a:latin typeface="+mj-lt"/>
              </a:rPr>
              <a:t>              </a:t>
            </a:r>
            <a:r>
              <a:rPr lang="en-US" sz="1800" dirty="0">
                <a:latin typeface="+mj-lt"/>
              </a:rPr>
              <a:t>2</a:t>
            </a:r>
            <a:r>
              <a:rPr lang="en-US" sz="1800" b="0" i="0" dirty="0">
                <a:effectLst/>
                <a:latin typeface="+mj-lt"/>
              </a:rPr>
              <a:t>) Pima Indians diabetes database</a:t>
            </a:r>
          </a:p>
          <a:p>
            <a:pPr marL="0" indent="0" algn="l">
              <a:buNone/>
            </a:pPr>
            <a:r>
              <a:rPr lang="en-US" sz="1800" dirty="0">
                <a:latin typeface="+mj-lt"/>
              </a:rPr>
              <a:t>              3) kidney Disease dataset</a:t>
            </a:r>
            <a:endParaRPr lang="en-US" sz="1800" b="0" i="0" dirty="0">
              <a:effectLst/>
              <a:latin typeface="+mj-lt"/>
            </a:endParaRPr>
          </a:p>
          <a:p>
            <a:pPr algn="l">
              <a:buFont typeface="Wingdings" panose="05000000000000000000" pitchFamily="2" charset="2"/>
              <a:buChar char="Ø"/>
            </a:pPr>
            <a:r>
              <a:rPr lang="en-US" sz="1800" b="0" i="0" dirty="0">
                <a:effectLst/>
                <a:latin typeface="+mj-lt"/>
              </a:rPr>
              <a:t>The data sources were carefully chosen to ensure diversity and representativeness of patient cases.</a:t>
            </a:r>
          </a:p>
          <a:p>
            <a:pPr marL="0" indent="0" algn="l">
              <a:buNone/>
            </a:pPr>
            <a:endParaRPr lang="en-US" sz="1800" b="0" i="0" dirty="0">
              <a:solidFill>
                <a:srgbClr val="374151"/>
              </a:solidFill>
              <a:effectLst/>
              <a:latin typeface="+mj-lt"/>
            </a:endParaRPr>
          </a:p>
          <a:p>
            <a:pPr algn="l">
              <a:buFont typeface="Wingdings" panose="05000000000000000000" pitchFamily="2" charset="2"/>
              <a:buChar char="v"/>
            </a:pPr>
            <a:r>
              <a:rPr lang="en-US" sz="1800" b="1" i="1" dirty="0">
                <a:effectLst/>
                <a:latin typeface="+mj-lt"/>
              </a:rPr>
              <a:t>Data Preprocessing:</a:t>
            </a:r>
          </a:p>
          <a:p>
            <a:pPr algn="l">
              <a:buFont typeface="Wingdings" panose="05000000000000000000" pitchFamily="2" charset="2"/>
              <a:buChar char="Ø"/>
            </a:pPr>
            <a:r>
              <a:rPr lang="en-US" sz="1800" b="0" i="0" dirty="0">
                <a:effectLst/>
                <a:latin typeface="+mj-lt"/>
              </a:rPr>
              <a:t>To prepare the data for analysis, a series of preprocessing steps were undertaken:</a:t>
            </a:r>
          </a:p>
          <a:p>
            <a:pPr marL="800100" lvl="1" indent="-342900" algn="l">
              <a:buFont typeface="Wingdings" panose="05000000000000000000" pitchFamily="2" charset="2"/>
              <a:buChar char="ü"/>
            </a:pPr>
            <a:r>
              <a:rPr lang="en-US" sz="1800" b="0" i="0" dirty="0">
                <a:effectLst/>
                <a:latin typeface="+mj-lt"/>
              </a:rPr>
              <a:t>Text cleaning: Removing noise, irrelevant information, and formatting issues.</a:t>
            </a:r>
          </a:p>
          <a:p>
            <a:pPr marL="800100" lvl="1" indent="-342900" algn="l">
              <a:buFont typeface="Wingdings" panose="05000000000000000000" pitchFamily="2" charset="2"/>
              <a:buChar char="ü"/>
            </a:pPr>
            <a:r>
              <a:rPr lang="en-US" sz="1800" b="0" i="0" dirty="0">
                <a:effectLst/>
                <a:latin typeface="+mj-lt"/>
              </a:rPr>
              <a:t>Feature extraction: Identifying relevant features such as symptoms, diagnoses.</a:t>
            </a:r>
          </a:p>
          <a:p>
            <a:pPr marL="800100" lvl="1" indent="-342900" algn="l">
              <a:buFont typeface="Wingdings" panose="05000000000000000000" pitchFamily="2" charset="2"/>
              <a:buChar char="ü"/>
            </a:pPr>
            <a:r>
              <a:rPr lang="en-US" sz="1800" b="0" i="0" dirty="0">
                <a:effectLst/>
                <a:latin typeface="+mj-lt"/>
              </a:rPr>
              <a:t>Data normalization: Ensuring consistency and compatibility of data across different sources</a:t>
            </a:r>
            <a:r>
              <a:rPr lang="en-US" sz="1800" b="0" i="0" dirty="0">
                <a:effectLst/>
                <a:latin typeface="Söhne"/>
              </a:rPr>
              <a:t>.</a:t>
            </a:r>
          </a:p>
          <a:p>
            <a:endParaRPr lang="en-GB" dirty="0"/>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lstStyle/>
          <a:p>
            <a:r>
              <a:rPr lang="en-US" sz="2000" dirty="0">
                <a:latin typeface="+mj-lt"/>
              </a:rPr>
              <a:t>IMPLEMENTATION</a:t>
            </a:r>
          </a:p>
          <a:p>
            <a:pPr>
              <a:buFont typeface="Wingdings" panose="05000000000000000000" pitchFamily="2" charset="2"/>
              <a:buChar char="v"/>
            </a:pPr>
            <a:r>
              <a:rPr lang="en-US" sz="2000" b="1" i="1" dirty="0">
                <a:latin typeface="Bookman Old Style (Headings)"/>
              </a:rPr>
              <a:t>Algorithm Selection:</a:t>
            </a:r>
          </a:p>
          <a:p>
            <a:pPr>
              <a:buFont typeface="Wingdings" panose="05000000000000000000" pitchFamily="2" charset="2"/>
              <a:buChar char="Ø"/>
            </a:pPr>
            <a:r>
              <a:rPr lang="en-US" sz="2000" dirty="0">
                <a:latin typeface="+mj-lt"/>
              </a:rPr>
              <a:t>For this project, Various Machine learning and Deep learning are used to extract the features i.e., symptoms and predicts the final outcome and a evaluation metric is used to compare the performance of the models i.e., Accuracy of the prediction</a:t>
            </a:r>
          </a:p>
          <a:p>
            <a:pPr>
              <a:buFont typeface="Wingdings" panose="05000000000000000000" pitchFamily="2" charset="2"/>
              <a:buChar char="Ø"/>
            </a:pPr>
            <a:r>
              <a:rPr lang="en-US" sz="2000" dirty="0">
                <a:latin typeface="+mj-lt"/>
              </a:rPr>
              <a:t>Hence, model with high accuracy is selected as final model for prediction</a:t>
            </a:r>
          </a:p>
          <a:p>
            <a:pPr marL="0" indent="0">
              <a:buNone/>
            </a:pPr>
            <a:endParaRPr lang="en-US" sz="2000" dirty="0">
              <a:latin typeface="+mj-lt"/>
            </a:endParaRPr>
          </a:p>
          <a:p>
            <a:pPr>
              <a:buFont typeface="Wingdings" panose="05000000000000000000" pitchFamily="2" charset="2"/>
              <a:buChar char="v"/>
            </a:pPr>
            <a:r>
              <a:rPr lang="en-US" sz="2000" b="1" i="1" dirty="0">
                <a:latin typeface="+mj-lt"/>
              </a:rPr>
              <a:t>Web Integration:</a:t>
            </a:r>
          </a:p>
          <a:p>
            <a:pPr>
              <a:buFont typeface="Wingdings" panose="05000000000000000000" pitchFamily="2" charset="2"/>
              <a:buChar char="Ø"/>
            </a:pPr>
            <a:r>
              <a:rPr lang="en-US" sz="2000" dirty="0">
                <a:latin typeface="+mj-lt"/>
              </a:rPr>
              <a:t>Using the framework like Python Flask, final model which is selected will be integrated in that framework.</a:t>
            </a:r>
          </a:p>
          <a:p>
            <a:pPr>
              <a:buFont typeface="Wingdings" panose="05000000000000000000" pitchFamily="2" charset="2"/>
              <a:buChar char="Ø"/>
            </a:pPr>
            <a:r>
              <a:rPr lang="en-US" sz="2000" dirty="0">
                <a:latin typeface="+mj-lt"/>
              </a:rPr>
              <a:t>When user prompts the input, those values then transferred to Machine learning model and receives the result either Positive or Negative  and displays it to the user.</a:t>
            </a:r>
          </a:p>
          <a:p>
            <a:pPr marL="0" indent="0">
              <a:buNone/>
            </a:pPr>
            <a:endParaRPr lang="en-US" sz="2000" dirty="0">
              <a:latin typeface="+mj-lt"/>
            </a:endParaRPr>
          </a:p>
          <a:p>
            <a:pPr>
              <a:buFont typeface="Wingdings" panose="05000000000000000000" pitchFamily="2" charset="2"/>
              <a:buChar char="v"/>
            </a:pPr>
            <a:endParaRPr lang="en-GB" dirty="0"/>
          </a:p>
          <a:p>
            <a:endParaRPr lang="en-GB" dirty="0"/>
          </a:p>
        </p:txBody>
      </p:sp>
    </p:spTree>
    <p:extLst>
      <p:ext uri="{BB962C8B-B14F-4D97-AF65-F5344CB8AC3E}">
        <p14:creationId xmlns:p14="http://schemas.microsoft.com/office/powerpoint/2010/main" val="1730602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692030" y="1099869"/>
            <a:ext cx="10668000" cy="4952997"/>
          </a:xfrm>
        </p:spPr>
        <p:txBody>
          <a:bodyPr/>
          <a:lstStyle/>
          <a:p>
            <a:pPr marL="0" indent="0">
              <a:buNone/>
            </a:pPr>
            <a:r>
              <a:rPr lang="en-IN" sz="1600" dirty="0"/>
              <a:t> </a:t>
            </a:r>
            <a:endParaRPr lang="en-GB" dirty="0"/>
          </a:p>
        </p:txBody>
      </p:sp>
      <p:pic>
        <p:nvPicPr>
          <p:cNvPr id="6" name="Picture 5">
            <a:extLst>
              <a:ext uri="{FF2B5EF4-FFF2-40B4-BE49-F238E27FC236}">
                <a16:creationId xmlns:a16="http://schemas.microsoft.com/office/drawing/2014/main" id="{C609F5F5-7645-F123-70F7-0DC771D0F21E}"/>
              </a:ext>
            </a:extLst>
          </p:cNvPr>
          <p:cNvPicPr>
            <a:picLocks noChangeAspect="1"/>
          </p:cNvPicPr>
          <p:nvPr/>
        </p:nvPicPr>
        <p:blipFill>
          <a:blip r:embed="rId2"/>
          <a:stretch>
            <a:fillRect/>
          </a:stretch>
        </p:blipFill>
        <p:spPr>
          <a:xfrm>
            <a:off x="1630393" y="1509624"/>
            <a:ext cx="9213012" cy="4060220"/>
          </a:xfrm>
          <a:prstGeom prst="rect">
            <a:avLst/>
          </a:prstGeom>
        </p:spPr>
      </p:pic>
    </p:spTree>
    <p:extLst>
      <p:ext uri="{BB962C8B-B14F-4D97-AF65-F5344CB8AC3E}">
        <p14:creationId xmlns:p14="http://schemas.microsoft.com/office/powerpoint/2010/main" val="303474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C06FEE4-CA3F-8DEB-FA30-32227D14EFB6}"/>
              </a:ext>
            </a:extLst>
          </p:cNvPr>
          <p:cNvSpPr>
            <a:spLocks noGrp="1"/>
          </p:cNvSpPr>
          <p:nvPr/>
        </p:nvSpPr>
        <p:spPr>
          <a:xfrm>
            <a:off x="762000" y="367384"/>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GB" dirty="0"/>
              <a:t>Timeline of Project</a:t>
            </a:r>
          </a:p>
        </p:txBody>
      </p:sp>
      <p:graphicFrame>
        <p:nvGraphicFramePr>
          <p:cNvPr id="10" name="Content Placeholder 6" descr="Timeline placeholder ">
            <a:extLst>
              <a:ext uri="{FF2B5EF4-FFF2-40B4-BE49-F238E27FC236}">
                <a16:creationId xmlns:a16="http://schemas.microsoft.com/office/drawing/2014/main" id="{36CD7C1F-EB09-4D4A-B747-6E1FD459E5FC}"/>
              </a:ext>
            </a:extLst>
          </p:cNvPr>
          <p:cNvGraphicFramePr>
            <a:graphicFrameLocks noGrp="1"/>
          </p:cNvGraphicFramePr>
          <p:nvPr>
            <p:extLst>
              <p:ext uri="{D42A27DB-BD31-4B8C-83A1-F6EECF244321}">
                <p14:modId xmlns:p14="http://schemas.microsoft.com/office/powerpoint/2010/main" val="778544544"/>
              </p:ext>
            </p:extLst>
          </p:nvPr>
        </p:nvGraphicFramePr>
        <p:xfrm>
          <a:off x="762000" y="1224951"/>
          <a:ext cx="10668000" cy="4907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27406546-A33F-A5E5-026D-46C3D05A934F}"/>
              </a:ext>
            </a:extLst>
          </p:cNvPr>
          <p:cNvSpPr/>
          <p:nvPr/>
        </p:nvSpPr>
        <p:spPr>
          <a:xfrm>
            <a:off x="762000" y="5279366"/>
            <a:ext cx="2550543" cy="4830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06 Nov – 10 Nov</a:t>
            </a:r>
          </a:p>
        </p:txBody>
      </p:sp>
      <p:sp>
        <p:nvSpPr>
          <p:cNvPr id="12" name="Rectangle: Rounded Corners 11">
            <a:extLst>
              <a:ext uri="{FF2B5EF4-FFF2-40B4-BE49-F238E27FC236}">
                <a16:creationId xmlns:a16="http://schemas.microsoft.com/office/drawing/2014/main" id="{D1F12D2E-922D-DD48-8E77-A1785326815B}"/>
              </a:ext>
            </a:extLst>
          </p:cNvPr>
          <p:cNvSpPr/>
          <p:nvPr/>
        </p:nvSpPr>
        <p:spPr>
          <a:xfrm>
            <a:off x="3469257" y="5279365"/>
            <a:ext cx="2550543" cy="4830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27 Nov – 30 Nov</a:t>
            </a:r>
          </a:p>
        </p:txBody>
      </p:sp>
      <p:sp>
        <p:nvSpPr>
          <p:cNvPr id="13" name="Rectangle: Rounded Corners 12">
            <a:extLst>
              <a:ext uri="{FF2B5EF4-FFF2-40B4-BE49-F238E27FC236}">
                <a16:creationId xmlns:a16="http://schemas.microsoft.com/office/drawing/2014/main" id="{C7FBF721-B612-DE3F-E409-DBE1C792F1FC}"/>
              </a:ext>
            </a:extLst>
          </p:cNvPr>
          <p:cNvSpPr/>
          <p:nvPr/>
        </p:nvSpPr>
        <p:spPr>
          <a:xfrm>
            <a:off x="6176514" y="5279364"/>
            <a:ext cx="2550543" cy="4830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26 Dec – 30 Dec</a:t>
            </a:r>
          </a:p>
        </p:txBody>
      </p:sp>
      <p:sp>
        <p:nvSpPr>
          <p:cNvPr id="14" name="Rectangle: Rounded Corners 13">
            <a:extLst>
              <a:ext uri="{FF2B5EF4-FFF2-40B4-BE49-F238E27FC236}">
                <a16:creationId xmlns:a16="http://schemas.microsoft.com/office/drawing/2014/main" id="{798D70AC-D6BD-9BC3-7C86-743D0AABB3C9}"/>
              </a:ext>
            </a:extLst>
          </p:cNvPr>
          <p:cNvSpPr/>
          <p:nvPr/>
        </p:nvSpPr>
        <p:spPr>
          <a:xfrm>
            <a:off x="8883771" y="5279363"/>
            <a:ext cx="2550543" cy="4830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08 Jan – 12 Jan</a:t>
            </a:r>
          </a:p>
        </p:txBody>
      </p:sp>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92500"/>
          </a:bodyPr>
          <a:lstStyle/>
          <a:p>
            <a:r>
              <a:rPr lang="en-GB" sz="2000" dirty="0">
                <a:latin typeface="+mj-lt"/>
              </a:rPr>
              <a:t>Clinical Decision Support: Providing healthcare professionals with insights into similar patient cases can aid in making more informed clinical decisions, choosing appropriate treatment options, and predicting likely outcomes for the current patient.</a:t>
            </a:r>
          </a:p>
          <a:p>
            <a:endParaRPr lang="en-GB" sz="2000" dirty="0">
              <a:latin typeface="+mj-lt"/>
            </a:endParaRPr>
          </a:p>
          <a:p>
            <a:r>
              <a:rPr lang="en-GB" sz="2000" dirty="0">
                <a:latin typeface="+mj-lt"/>
              </a:rPr>
              <a:t>Personalized Medicine: The analysis can lead to the development of personalized treatment plans and recommendations tailored to the individual patient's medical history, symptoms, and genetic information.</a:t>
            </a:r>
          </a:p>
          <a:p>
            <a:endParaRPr lang="en-GB" sz="2000" dirty="0">
              <a:latin typeface="+mj-lt"/>
            </a:endParaRPr>
          </a:p>
          <a:p>
            <a:r>
              <a:rPr lang="en-GB" sz="2000" dirty="0">
                <a:latin typeface="+mj-lt"/>
              </a:rPr>
              <a:t>Clinical Trial Recruitment: Identifying similar patient cases can facilitate the recruitment of eligible participants for clinical trials, ensuring that individuals with relevant characteristics are included.</a:t>
            </a:r>
          </a:p>
          <a:p>
            <a:endParaRPr lang="en-GB" sz="2000" dirty="0">
              <a:latin typeface="+mj-lt"/>
            </a:endParaRPr>
          </a:p>
          <a:p>
            <a:r>
              <a:rPr lang="en-GB" sz="2000" dirty="0">
                <a:latin typeface="+mj-lt"/>
              </a:rPr>
              <a:t>Disease Diagnosis and Prognosis: Assessing patient case similarity can contribute to the early diagnosis of diseases and improve the accuracy of disease prognosis by comparing a patient's condition to those of similar cases with known outcomes.</a:t>
            </a: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b="0" i="0" dirty="0">
                <a:effectLst/>
                <a:latin typeface="+mj-lt"/>
              </a:rPr>
              <a:t>In conclusion, the proposal for Disease Similarity Prediction using Machine Learning and a Web Application holds significant promise for revolutionizing disease-related research and healthcare practices. The project's potential benefits, combined with its interdisciplinary nature and ethical considerations, indicate that it has the potential to make a lasting impact on the medical field, ultimately improving the quality of healthcare and patient outcomes.</a:t>
            </a:r>
          </a:p>
          <a:p>
            <a:r>
              <a:rPr lang="en-GB" dirty="0">
                <a:latin typeface="+mj-lt"/>
              </a:rPr>
              <a:t>Because of using complex models from the field of Machine learning, it gives a promising accuracy in prediction of the disease which helps to recognize the disease and also helps in diagnosing the disease to save a life in the early-stage, which are major objectives of this project.</a:t>
            </a: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r>
              <a:rPr lang="en-GB" sz="1550" dirty="0">
                <a:latin typeface="+mj-lt"/>
              </a:rPr>
              <a:t>[1] Keniya, </a:t>
            </a:r>
            <a:r>
              <a:rPr lang="en-GB" sz="1550" dirty="0" err="1">
                <a:latin typeface="+mj-lt"/>
              </a:rPr>
              <a:t>Rinkal</a:t>
            </a:r>
            <a:r>
              <a:rPr lang="en-GB" sz="1550" dirty="0">
                <a:latin typeface="+mj-lt"/>
              </a:rPr>
              <a:t> and </a:t>
            </a:r>
            <a:r>
              <a:rPr lang="en-GB" sz="1550" dirty="0" err="1">
                <a:latin typeface="+mj-lt"/>
              </a:rPr>
              <a:t>Khakharia</a:t>
            </a:r>
            <a:r>
              <a:rPr lang="en-GB" sz="1550" dirty="0">
                <a:latin typeface="+mj-lt"/>
              </a:rPr>
              <a:t>, Aman and Shah, </a:t>
            </a:r>
            <a:r>
              <a:rPr lang="en-GB" sz="1550" dirty="0" err="1">
                <a:latin typeface="+mj-lt"/>
              </a:rPr>
              <a:t>Vruddhi</a:t>
            </a:r>
            <a:r>
              <a:rPr lang="en-GB" sz="1550" dirty="0">
                <a:latin typeface="+mj-lt"/>
              </a:rPr>
              <a:t> and Gada, </a:t>
            </a:r>
            <a:r>
              <a:rPr lang="en-GB" sz="1550" dirty="0" err="1">
                <a:latin typeface="+mj-lt"/>
              </a:rPr>
              <a:t>Vrushabh</a:t>
            </a:r>
            <a:r>
              <a:rPr lang="en-GB" sz="1550" dirty="0">
                <a:latin typeface="+mj-lt"/>
              </a:rPr>
              <a:t> and </a:t>
            </a:r>
            <a:r>
              <a:rPr lang="en-GB" sz="1550" dirty="0" err="1">
                <a:latin typeface="+mj-lt"/>
              </a:rPr>
              <a:t>Manjalkar</a:t>
            </a:r>
            <a:r>
              <a:rPr lang="en-GB" sz="1550" dirty="0">
                <a:latin typeface="+mj-lt"/>
              </a:rPr>
              <a:t>, Ruchi and </a:t>
            </a:r>
            <a:r>
              <a:rPr lang="en-GB" sz="1550" dirty="0" err="1">
                <a:latin typeface="+mj-lt"/>
              </a:rPr>
              <a:t>Thaker</a:t>
            </a:r>
            <a:r>
              <a:rPr lang="en-GB" sz="1550" dirty="0">
                <a:latin typeface="+mj-lt"/>
              </a:rPr>
              <a:t>, Tirth and </a:t>
            </a:r>
            <a:r>
              <a:rPr lang="en-GB" sz="1550" dirty="0" err="1">
                <a:latin typeface="+mj-lt"/>
              </a:rPr>
              <a:t>Warang</a:t>
            </a:r>
            <a:r>
              <a:rPr lang="en-GB" sz="1550" dirty="0">
                <a:latin typeface="+mj-lt"/>
              </a:rPr>
              <a:t>, Mahesh and </a:t>
            </a:r>
            <a:r>
              <a:rPr lang="en-GB" sz="1550" dirty="0" err="1">
                <a:latin typeface="+mj-lt"/>
              </a:rPr>
              <a:t>Mehendale</a:t>
            </a:r>
            <a:r>
              <a:rPr lang="en-GB" sz="1550" dirty="0">
                <a:latin typeface="+mj-lt"/>
              </a:rPr>
              <a:t>, </a:t>
            </a:r>
            <a:r>
              <a:rPr lang="en-GB" sz="1550" dirty="0" err="1">
                <a:latin typeface="+mj-lt"/>
              </a:rPr>
              <a:t>Ninad</a:t>
            </a:r>
            <a:r>
              <a:rPr lang="en-GB" sz="1550" dirty="0">
                <a:latin typeface="+mj-lt"/>
              </a:rPr>
              <a:t>, Disease Prediction From Various Symptoms Using Machine Learning (July 27, 2020). Available at SSRN: https://ssrn.com/abstract=3661426 or http://dx.doi.org/10.2139/ssrn.3661426</a:t>
            </a:r>
          </a:p>
          <a:p>
            <a:r>
              <a:rPr lang="en-GB" sz="1550" dirty="0">
                <a:latin typeface="+mj-lt"/>
              </a:rPr>
              <a:t>[2] Dinh A, </a:t>
            </a:r>
            <a:r>
              <a:rPr lang="en-GB" sz="1550" dirty="0" err="1">
                <a:latin typeface="+mj-lt"/>
              </a:rPr>
              <a:t>Miertschin</a:t>
            </a:r>
            <a:r>
              <a:rPr lang="en-GB" sz="1550" dirty="0">
                <a:latin typeface="+mj-lt"/>
              </a:rPr>
              <a:t> S, Young A, Mohanty SD. A data-driven approach to predicting diabetes and cardiovascular disease with machine learning. BMC Med Inform </a:t>
            </a:r>
            <a:r>
              <a:rPr lang="en-GB" sz="1550" dirty="0" err="1">
                <a:latin typeface="+mj-lt"/>
              </a:rPr>
              <a:t>Decis</a:t>
            </a:r>
            <a:r>
              <a:rPr lang="en-GB" sz="1550" dirty="0">
                <a:latin typeface="+mj-lt"/>
              </a:rPr>
              <a:t> Mak. 2019 Nov 6;19(1):211. </a:t>
            </a:r>
            <a:r>
              <a:rPr lang="en-GB" sz="1550" dirty="0" err="1">
                <a:latin typeface="+mj-lt"/>
              </a:rPr>
              <a:t>doi</a:t>
            </a:r>
            <a:r>
              <a:rPr lang="en-GB" sz="1550" dirty="0">
                <a:latin typeface="+mj-lt"/>
              </a:rPr>
              <a:t>: 10.1186/s12911-019-0918-5. PMID: 31694707; PMCID: PMC6836338.</a:t>
            </a:r>
          </a:p>
          <a:p>
            <a:r>
              <a:rPr lang="en-GB" sz="1550" dirty="0">
                <a:latin typeface="+mj-lt"/>
              </a:rPr>
              <a:t>[3] Md. </a:t>
            </a:r>
            <a:r>
              <a:rPr lang="en-GB" sz="1550" dirty="0" err="1">
                <a:latin typeface="+mj-lt"/>
              </a:rPr>
              <a:t>Ariful</a:t>
            </a:r>
            <a:r>
              <a:rPr lang="en-GB" sz="1550" dirty="0">
                <a:latin typeface="+mj-lt"/>
              </a:rPr>
              <a:t> Islam, Md. Ziaul Hasan Majumder, Md. </a:t>
            </a:r>
            <a:r>
              <a:rPr lang="en-GB" sz="1550" dirty="0" err="1">
                <a:latin typeface="+mj-lt"/>
              </a:rPr>
              <a:t>Alomgeer</a:t>
            </a:r>
            <a:r>
              <a:rPr lang="en-GB" sz="1550" dirty="0">
                <a:latin typeface="+mj-lt"/>
              </a:rPr>
              <a:t> Hussein, Chronic kidney disease prediction based on machine learning algorithms, Journal of Pathology Informatics, Volume 14, 2023, 100189, ISSN 2153-3539, https://doi.org/10.1016/j.jpi.2023.100189.</a:t>
            </a:r>
          </a:p>
          <a:p>
            <a:r>
              <a:rPr lang="en-GB" sz="1550" dirty="0">
                <a:latin typeface="+mj-lt"/>
              </a:rPr>
              <a:t>[4] </a:t>
            </a:r>
            <a:r>
              <a:rPr lang="en-GB" sz="1550" dirty="0" err="1">
                <a:latin typeface="+mj-lt"/>
              </a:rPr>
              <a:t>Subasish</a:t>
            </a:r>
            <a:r>
              <a:rPr lang="en-GB" sz="1550" dirty="0">
                <a:latin typeface="+mj-lt"/>
              </a:rPr>
              <a:t> Mohapatra, </a:t>
            </a:r>
            <a:r>
              <a:rPr lang="en-GB" sz="1550" dirty="0" err="1">
                <a:latin typeface="+mj-lt"/>
              </a:rPr>
              <a:t>Sushree</a:t>
            </a:r>
            <a:r>
              <a:rPr lang="en-GB" sz="1550" dirty="0">
                <a:latin typeface="+mj-lt"/>
              </a:rPr>
              <a:t> Maneesha, </a:t>
            </a:r>
            <a:r>
              <a:rPr lang="en-GB" sz="1550" dirty="0" err="1">
                <a:latin typeface="+mj-lt"/>
              </a:rPr>
              <a:t>Prashanta</a:t>
            </a:r>
            <a:r>
              <a:rPr lang="en-GB" sz="1550" dirty="0">
                <a:latin typeface="+mj-lt"/>
              </a:rPr>
              <a:t> Kumar Patra, </a:t>
            </a:r>
            <a:r>
              <a:rPr lang="en-GB" sz="1550" dirty="0" err="1">
                <a:latin typeface="+mj-lt"/>
              </a:rPr>
              <a:t>Subhadarshini</a:t>
            </a:r>
            <a:r>
              <a:rPr lang="en-GB" sz="1550" dirty="0">
                <a:latin typeface="+mj-lt"/>
              </a:rPr>
              <a:t> Mohanty, Heart Diseases Prediction based on Stacking Classifiers Model, Procedia Computer Science, Volume 218, 2023, Pages 1621-1630, ISSN 1877-0509, https://doi.org/10.1016/j.procs.2023.01.140.</a:t>
            </a:r>
          </a:p>
          <a:p>
            <a:r>
              <a:rPr lang="en-GB" sz="1550" dirty="0">
                <a:latin typeface="+mj-lt"/>
              </a:rPr>
              <a:t>[5] </a:t>
            </a:r>
            <a:r>
              <a:rPr lang="en-GB" sz="1550" dirty="0" err="1">
                <a:latin typeface="+mj-lt"/>
              </a:rPr>
              <a:t>Nazin</a:t>
            </a:r>
            <a:r>
              <a:rPr lang="en-GB" sz="1550" dirty="0">
                <a:latin typeface="+mj-lt"/>
              </a:rPr>
              <a:t> Ahmed, Rayhan </a:t>
            </a:r>
            <a:r>
              <a:rPr lang="en-GB" sz="1550" dirty="0" err="1">
                <a:latin typeface="+mj-lt"/>
              </a:rPr>
              <a:t>Ahammed</a:t>
            </a:r>
            <a:r>
              <a:rPr lang="en-GB" sz="1550" dirty="0">
                <a:latin typeface="+mj-lt"/>
              </a:rPr>
              <a:t>, Md. </a:t>
            </a:r>
            <a:r>
              <a:rPr lang="en-GB" sz="1550" dirty="0" err="1">
                <a:latin typeface="+mj-lt"/>
              </a:rPr>
              <a:t>Manowarul</a:t>
            </a:r>
            <a:r>
              <a:rPr lang="en-GB" sz="1550" dirty="0">
                <a:latin typeface="+mj-lt"/>
              </a:rPr>
              <a:t> Islam, Md. Ashraf Uddin, </a:t>
            </a:r>
            <a:r>
              <a:rPr lang="en-GB" sz="1550" dirty="0" err="1">
                <a:latin typeface="+mj-lt"/>
              </a:rPr>
              <a:t>Arnisha</a:t>
            </a:r>
            <a:r>
              <a:rPr lang="en-GB" sz="1550" dirty="0">
                <a:latin typeface="+mj-lt"/>
              </a:rPr>
              <a:t> Akhter, Md. </a:t>
            </a:r>
            <a:r>
              <a:rPr lang="en-GB" sz="1550" dirty="0" err="1">
                <a:latin typeface="+mj-lt"/>
              </a:rPr>
              <a:t>Alamin</a:t>
            </a:r>
            <a:r>
              <a:rPr lang="en-GB" sz="1550" dirty="0">
                <a:latin typeface="+mj-lt"/>
              </a:rPr>
              <a:t> </a:t>
            </a:r>
            <a:r>
              <a:rPr lang="en-GB" sz="1550" dirty="0" err="1">
                <a:latin typeface="+mj-lt"/>
              </a:rPr>
              <a:t>Talukder</a:t>
            </a:r>
            <a:r>
              <a:rPr lang="en-GB" sz="1550" dirty="0">
                <a:latin typeface="+mj-lt"/>
              </a:rPr>
              <a:t>, Bikash Kumar Paul, Machine learning based diabetes prediction and development of smart web application, International Journal of Cognitive Computing in Engineering, Volume 2, 2021, Pages 229-241, ISSN 2666-3074, https://doi.org/10.1016/j.ijcce.2021.12.001.</a:t>
            </a:r>
          </a:p>
          <a:p>
            <a:r>
              <a:rPr lang="en-GB" sz="1550" dirty="0">
                <a:latin typeface="+mj-lt"/>
              </a:rPr>
              <a:t>[6] A. Mir and S. N. </a:t>
            </a:r>
            <a:r>
              <a:rPr lang="en-GB" sz="1550" dirty="0" err="1">
                <a:latin typeface="+mj-lt"/>
              </a:rPr>
              <a:t>Dhage</a:t>
            </a:r>
            <a:r>
              <a:rPr lang="en-GB" sz="1550" dirty="0">
                <a:latin typeface="+mj-lt"/>
              </a:rPr>
              <a:t>, "Diabetes Disease Prediction Using Machine Learning on Big Data of Healthcare," 2018 Fourth International Conference on Computing Communication Control and Automation (ICCUBEA), Pune, India, 2018, pp. 1-6, </a:t>
            </a:r>
            <a:r>
              <a:rPr lang="en-GB" sz="1550" dirty="0" err="1">
                <a:latin typeface="+mj-lt"/>
              </a:rPr>
              <a:t>doi</a:t>
            </a:r>
            <a:r>
              <a:rPr lang="en-GB" sz="1550" dirty="0">
                <a:latin typeface="+mj-lt"/>
              </a:rPr>
              <a:t>: 10.1109/ICCUBEA.2018.8697439. </a:t>
            </a: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r>
              <a:rPr lang="en-GB" sz="1550" dirty="0">
                <a:latin typeface="+mj-lt"/>
              </a:rPr>
              <a:t>[7] A. Tyagi, R. Mehra and A. Saxena, "Interactive Thyroid Disease Prediction System Using Machine Learning Technique," 2018 Fifth International Conference on Parallel, Distributed and Grid Computing (PDGC), Solan, India, 2018, pp. 689-693, </a:t>
            </a:r>
            <a:r>
              <a:rPr lang="en-GB" sz="1550" dirty="0" err="1">
                <a:latin typeface="+mj-lt"/>
              </a:rPr>
              <a:t>doi</a:t>
            </a:r>
            <a:r>
              <a:rPr lang="en-GB" sz="1550" dirty="0">
                <a:latin typeface="+mj-lt"/>
              </a:rPr>
              <a:t>: 10.1109/PDGC.2018.8745910.</a:t>
            </a:r>
          </a:p>
          <a:p>
            <a:r>
              <a:rPr lang="en-GB" sz="1550" dirty="0">
                <a:latin typeface="+mj-lt"/>
              </a:rPr>
              <a:t>[8] D. </a:t>
            </a:r>
            <a:r>
              <a:rPr lang="en-GB" sz="1550" dirty="0" err="1">
                <a:latin typeface="+mj-lt"/>
              </a:rPr>
              <a:t>Dahiwade</a:t>
            </a:r>
            <a:r>
              <a:rPr lang="en-GB" sz="1550" dirty="0">
                <a:latin typeface="+mj-lt"/>
              </a:rPr>
              <a:t>, G. </a:t>
            </a:r>
            <a:r>
              <a:rPr lang="en-GB" sz="1550" dirty="0" err="1">
                <a:latin typeface="+mj-lt"/>
              </a:rPr>
              <a:t>Patle</a:t>
            </a:r>
            <a:r>
              <a:rPr lang="en-GB" sz="1550" dirty="0">
                <a:latin typeface="+mj-lt"/>
              </a:rPr>
              <a:t> and E. </a:t>
            </a:r>
            <a:r>
              <a:rPr lang="en-GB" sz="1550" dirty="0" err="1">
                <a:latin typeface="+mj-lt"/>
              </a:rPr>
              <a:t>Meshram</a:t>
            </a:r>
            <a:r>
              <a:rPr lang="en-GB" sz="1550" dirty="0">
                <a:latin typeface="+mj-lt"/>
              </a:rPr>
              <a:t>, "Designing Disease Prediction Model Using Machine Learning Approach," 2019 3rd International Conference on Computing Methodologies and Communication (ICCMC), Erode, India, 2019, pp. 1211-1215, </a:t>
            </a:r>
            <a:r>
              <a:rPr lang="en-GB" sz="1550" dirty="0" err="1">
                <a:latin typeface="+mj-lt"/>
              </a:rPr>
              <a:t>doi</a:t>
            </a:r>
            <a:r>
              <a:rPr lang="en-GB" sz="1550" dirty="0">
                <a:latin typeface="+mj-lt"/>
              </a:rPr>
              <a:t>: 10.1109/ICCMC.2019.8819782.</a:t>
            </a:r>
          </a:p>
          <a:p>
            <a:r>
              <a:rPr lang="en-GB" sz="1550" dirty="0">
                <a:latin typeface="+mj-lt"/>
              </a:rPr>
              <a:t>[9] A. </a:t>
            </a:r>
            <a:r>
              <a:rPr lang="en-GB" sz="1550" dirty="0" err="1">
                <a:latin typeface="+mj-lt"/>
              </a:rPr>
              <a:t>Nikam</a:t>
            </a:r>
            <a:r>
              <a:rPr lang="en-GB" sz="1550" dirty="0">
                <a:latin typeface="+mj-lt"/>
              </a:rPr>
              <a:t>, S. Bhandari, A. </a:t>
            </a:r>
            <a:r>
              <a:rPr lang="en-GB" sz="1550" dirty="0" err="1">
                <a:latin typeface="+mj-lt"/>
              </a:rPr>
              <a:t>Mhaske</a:t>
            </a:r>
            <a:r>
              <a:rPr lang="en-GB" sz="1550" dirty="0">
                <a:latin typeface="+mj-lt"/>
              </a:rPr>
              <a:t> and S. Mantri, "Cardiovascular Disease Prediction Using Machine Learning Models," 2020 IEEE Pune Section International Conference (</a:t>
            </a:r>
            <a:r>
              <a:rPr lang="en-GB" sz="1550" dirty="0" err="1">
                <a:latin typeface="+mj-lt"/>
              </a:rPr>
              <a:t>PuneCon</a:t>
            </a:r>
            <a:r>
              <a:rPr lang="en-GB" sz="1550" dirty="0">
                <a:latin typeface="+mj-lt"/>
              </a:rPr>
              <a:t>), Pune, India, 2020, pp. 22-27, </a:t>
            </a:r>
            <a:r>
              <a:rPr lang="en-GB" sz="1550" dirty="0" err="1">
                <a:latin typeface="+mj-lt"/>
              </a:rPr>
              <a:t>doi</a:t>
            </a:r>
            <a:r>
              <a:rPr lang="en-GB" sz="1550" dirty="0">
                <a:latin typeface="+mj-lt"/>
              </a:rPr>
              <a:t>: 10.1109/PuneCon50868.2020.9362367.</a:t>
            </a:r>
          </a:p>
          <a:p>
            <a:r>
              <a:rPr lang="en-GB" sz="1550" dirty="0">
                <a:latin typeface="+mj-lt"/>
              </a:rPr>
              <a:t>[10] P. S. Kohli and S. Arora, "Application of Machine Learning in Disease Prediction," 2018 4th International Conference on Computing Communication and Automation (ICCCA), Greater Noida, India, 2018, pp. 1-4, </a:t>
            </a:r>
            <a:r>
              <a:rPr lang="en-GB" sz="1550" dirty="0" err="1">
                <a:latin typeface="+mj-lt"/>
              </a:rPr>
              <a:t>doi</a:t>
            </a:r>
            <a:r>
              <a:rPr lang="en-GB" sz="1550" dirty="0">
                <a:latin typeface="+mj-lt"/>
              </a:rPr>
              <a:t>: 10.1109/CCAA.2018.8777449.</a:t>
            </a:r>
          </a:p>
        </p:txBody>
      </p:sp>
    </p:spTree>
    <p:extLst>
      <p:ext uri="{BB962C8B-B14F-4D97-AF65-F5344CB8AC3E}">
        <p14:creationId xmlns:p14="http://schemas.microsoft.com/office/powerpoint/2010/main" val="311076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r>
              <a:rPr lang="en-GB" dirty="0">
                <a:latin typeface="+mj-lt"/>
              </a:rPr>
              <a:t>Now a days, diabetes, heart disease, kidney and liver diseases are major reasons why people die. To prevent these diseases from getting worse, we first need to find and predict them in patients.</a:t>
            </a:r>
          </a:p>
          <a:p>
            <a:pPr marL="0" indent="0">
              <a:buNone/>
            </a:pPr>
            <a:endParaRPr lang="en-GB" dirty="0">
              <a:latin typeface="+mj-lt"/>
            </a:endParaRPr>
          </a:p>
          <a:p>
            <a:pPr marL="0" indent="0">
              <a:buNone/>
            </a:pPr>
            <a:r>
              <a:rPr lang="en-GB" dirty="0">
                <a:latin typeface="+mj-lt"/>
              </a:rPr>
              <a:t>We are testing how good computer models are at spotting people who might be at risk by looking at their answers to questions and test results. We also want to figure out which specific things in the data are important for causing these diseases in patients</a:t>
            </a:r>
            <a:r>
              <a:rPr lang="en-GB" dirty="0"/>
              <a:t>.</a:t>
            </a:r>
          </a:p>
        </p:txBody>
      </p:sp>
    </p:spTree>
    <p:extLst>
      <p:ext uri="{BB962C8B-B14F-4D97-AF65-F5344CB8AC3E}">
        <p14:creationId xmlns:p14="http://schemas.microsoft.com/office/powerpoint/2010/main" val="93805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buNone/>
            </a:pPr>
            <a:r>
              <a:rPr lang="en-GB" dirty="0">
                <a:latin typeface="+mj-lt"/>
              </a:rPr>
              <a:t>Machine learning is increasingly prevalent in the medical field today. It aids in diagnosing diseases, predicting patient outcomes, and personalizing treatment plans. With its ability to analyse vast amounts of medical data, it enhances healthcare by improving accuracy, efficiency, and patient care.</a:t>
            </a:r>
          </a:p>
          <a:p>
            <a:pPr marL="0" indent="0">
              <a:buNone/>
            </a:pPr>
            <a:endParaRPr lang="en-GB" dirty="0">
              <a:latin typeface="+mj-lt"/>
            </a:endParaRPr>
          </a:p>
          <a:p>
            <a:pPr marL="0" indent="0">
              <a:buNone/>
            </a:pPr>
            <a:r>
              <a:rPr lang="en-GB" dirty="0">
                <a:latin typeface="+mj-lt"/>
              </a:rPr>
              <a:t>We are building a machine learning model that leverages multiple algorithms to predict patient diseases with a high degree of accuracy. This comprehensive approach allows us to offer more precise diagnoses and ultimately enhances patient care by enabling better treatment decisions.</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1" y="347474"/>
            <a:ext cx="12192000" cy="487680"/>
          </a:xfrm>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36307700-C89F-5E04-9DC0-935BBB9FE1FB}"/>
              </a:ext>
            </a:extLst>
          </p:cNvPr>
          <p:cNvGraphicFramePr>
            <a:graphicFrameLocks noGrp="1"/>
          </p:cNvGraphicFramePr>
          <p:nvPr>
            <p:ph idx="1"/>
            <p:extLst>
              <p:ext uri="{D42A27DB-BD31-4B8C-83A1-F6EECF244321}">
                <p14:modId xmlns:p14="http://schemas.microsoft.com/office/powerpoint/2010/main" val="983297053"/>
              </p:ext>
            </p:extLst>
          </p:nvPr>
        </p:nvGraphicFramePr>
        <p:xfrm>
          <a:off x="0" y="968671"/>
          <a:ext cx="12192002" cy="5889329"/>
        </p:xfrm>
        <a:graphic>
          <a:graphicData uri="http://schemas.openxmlformats.org/drawingml/2006/table">
            <a:tbl>
              <a:tblPr firstRow="1" bandRow="1">
                <a:tableStyleId>{5C22544A-7EE6-4342-B048-85BDC9FD1C3A}</a:tableStyleId>
              </a:tblPr>
              <a:tblGrid>
                <a:gridCol w="1932252">
                  <a:extLst>
                    <a:ext uri="{9D8B030D-6E8A-4147-A177-3AD203B41FA5}">
                      <a16:colId xmlns:a16="http://schemas.microsoft.com/office/drawing/2014/main" val="1009292081"/>
                    </a:ext>
                  </a:extLst>
                </a:gridCol>
                <a:gridCol w="2051950">
                  <a:extLst>
                    <a:ext uri="{9D8B030D-6E8A-4147-A177-3AD203B41FA5}">
                      <a16:colId xmlns:a16="http://schemas.microsoft.com/office/drawing/2014/main" val="320827675"/>
                    </a:ext>
                  </a:extLst>
                </a:gridCol>
                <a:gridCol w="2051950">
                  <a:extLst>
                    <a:ext uri="{9D8B030D-6E8A-4147-A177-3AD203B41FA5}">
                      <a16:colId xmlns:a16="http://schemas.microsoft.com/office/drawing/2014/main" val="1219730293"/>
                    </a:ext>
                  </a:extLst>
                </a:gridCol>
                <a:gridCol w="2051950">
                  <a:extLst>
                    <a:ext uri="{9D8B030D-6E8A-4147-A177-3AD203B41FA5}">
                      <a16:colId xmlns:a16="http://schemas.microsoft.com/office/drawing/2014/main" val="3182595799"/>
                    </a:ext>
                  </a:extLst>
                </a:gridCol>
                <a:gridCol w="2051950">
                  <a:extLst>
                    <a:ext uri="{9D8B030D-6E8A-4147-A177-3AD203B41FA5}">
                      <a16:colId xmlns:a16="http://schemas.microsoft.com/office/drawing/2014/main" val="3451206302"/>
                    </a:ext>
                  </a:extLst>
                </a:gridCol>
                <a:gridCol w="2051950">
                  <a:extLst>
                    <a:ext uri="{9D8B030D-6E8A-4147-A177-3AD203B41FA5}">
                      <a16:colId xmlns:a16="http://schemas.microsoft.com/office/drawing/2014/main" val="4204985151"/>
                    </a:ext>
                  </a:extLst>
                </a:gridCol>
              </a:tblGrid>
              <a:tr h="611540">
                <a:tc>
                  <a:txBody>
                    <a:bodyPr/>
                    <a:lstStyle/>
                    <a:p>
                      <a:r>
                        <a:rPr lang="en-US" sz="1600" dirty="0"/>
                        <a:t>Paper Title</a:t>
                      </a:r>
                      <a:endParaRPr lang="en-IN" sz="1600" dirty="0"/>
                    </a:p>
                  </a:txBody>
                  <a:tcPr/>
                </a:tc>
                <a:tc>
                  <a:txBody>
                    <a:bodyPr/>
                    <a:lstStyle/>
                    <a:p>
                      <a:r>
                        <a:rPr lang="en-US" sz="1600" dirty="0"/>
                        <a:t>Published </a:t>
                      </a:r>
                    </a:p>
                    <a:p>
                      <a:r>
                        <a:rPr lang="en-US" sz="1600" dirty="0"/>
                        <a:t>Year</a:t>
                      </a:r>
                      <a:endParaRPr lang="en-IN" sz="1600" dirty="0"/>
                    </a:p>
                  </a:txBody>
                  <a:tcPr/>
                </a:tc>
                <a:tc>
                  <a:txBody>
                    <a:bodyPr/>
                    <a:lstStyle/>
                    <a:p>
                      <a:r>
                        <a:rPr lang="en-US" sz="1600" dirty="0"/>
                        <a:t>Methodology</a:t>
                      </a:r>
                    </a:p>
                    <a:p>
                      <a:r>
                        <a:rPr lang="en-US" sz="1600" dirty="0"/>
                        <a:t>Used</a:t>
                      </a:r>
                      <a:endParaRPr lang="en-IN" sz="1600" dirty="0"/>
                    </a:p>
                  </a:txBody>
                  <a:tcPr/>
                </a:tc>
                <a:tc>
                  <a:txBody>
                    <a:bodyPr/>
                    <a:lstStyle/>
                    <a:p>
                      <a:r>
                        <a:rPr lang="en-US" sz="1600" dirty="0"/>
                        <a:t>Advantages</a:t>
                      </a:r>
                      <a:endParaRPr lang="en-IN" sz="1600" dirty="0"/>
                    </a:p>
                  </a:txBody>
                  <a:tcPr/>
                </a:tc>
                <a:tc>
                  <a:txBody>
                    <a:bodyPr/>
                    <a:lstStyle/>
                    <a:p>
                      <a:r>
                        <a:rPr lang="en-US" sz="1600" dirty="0"/>
                        <a:t>Disadvantages</a:t>
                      </a:r>
                      <a:endParaRPr lang="en-IN" sz="1600" dirty="0"/>
                    </a:p>
                  </a:txBody>
                  <a:tcPr/>
                </a:tc>
                <a:tc>
                  <a:txBody>
                    <a:bodyPr/>
                    <a:lstStyle/>
                    <a:p>
                      <a:r>
                        <a:rPr lang="en-US" sz="1600" dirty="0"/>
                        <a:t>Accuracy</a:t>
                      </a:r>
                      <a:endParaRPr lang="en-IN" sz="1600" dirty="0"/>
                    </a:p>
                  </a:txBody>
                  <a:tcPr/>
                </a:tc>
                <a:extLst>
                  <a:ext uri="{0D108BD9-81ED-4DB2-BD59-A6C34878D82A}">
                    <a16:rowId xmlns:a16="http://schemas.microsoft.com/office/drawing/2014/main" val="3282173446"/>
                  </a:ext>
                </a:extLst>
              </a:tr>
              <a:tr h="1446684">
                <a:tc>
                  <a:txBody>
                    <a:bodyPr/>
                    <a:lstStyle/>
                    <a:p>
                      <a:r>
                        <a:rPr lang="en-GB" sz="1600" dirty="0"/>
                        <a:t>Disease prediction from various symptoms using machine learning</a:t>
                      </a:r>
                      <a:endParaRPr lang="en-IN" sz="1600" dirty="0"/>
                    </a:p>
                  </a:txBody>
                  <a:tcPr/>
                </a:tc>
                <a:tc>
                  <a:txBody>
                    <a:bodyPr/>
                    <a:lstStyle/>
                    <a:p>
                      <a:r>
                        <a:rPr lang="en-IN" sz="1600" dirty="0"/>
                        <a:t>2020</a:t>
                      </a:r>
                    </a:p>
                  </a:txBody>
                  <a:tcPr/>
                </a:tc>
                <a:tc>
                  <a:txBody>
                    <a:bodyPr/>
                    <a:lstStyle/>
                    <a:p>
                      <a:r>
                        <a:rPr lang="en-IN" sz="1600" dirty="0"/>
                        <a:t>Weighted-KNN</a:t>
                      </a:r>
                    </a:p>
                  </a:txBody>
                  <a:tcPr/>
                </a:tc>
                <a:tc>
                  <a:txBody>
                    <a:bodyPr/>
                    <a:lstStyle/>
                    <a:p>
                      <a:r>
                        <a:rPr lang="en-IN" sz="1600" dirty="0"/>
                        <a:t>Customization,</a:t>
                      </a:r>
                    </a:p>
                    <a:p>
                      <a:r>
                        <a:rPr lang="en-IN" sz="1600" dirty="0"/>
                        <a:t>Sensitivity reduction for outliers</a:t>
                      </a:r>
                    </a:p>
                  </a:txBody>
                  <a:tcPr/>
                </a:tc>
                <a:tc>
                  <a:txBody>
                    <a:bodyPr/>
                    <a:lstStyle/>
                    <a:p>
                      <a:r>
                        <a:rPr lang="en-IN" sz="1600" dirty="0"/>
                        <a:t>Limited Interpretability, Overfitting, Parameter Sensitivity</a:t>
                      </a:r>
                    </a:p>
                  </a:txBody>
                  <a:tcPr/>
                </a:tc>
                <a:tc>
                  <a:txBody>
                    <a:bodyPr/>
                    <a:lstStyle/>
                    <a:p>
                      <a:r>
                        <a:rPr lang="en-IN" sz="1600" dirty="0"/>
                        <a:t>93.5%</a:t>
                      </a:r>
                    </a:p>
                  </a:txBody>
                  <a:tcPr/>
                </a:tc>
                <a:extLst>
                  <a:ext uri="{0D108BD9-81ED-4DB2-BD59-A6C34878D82A}">
                    <a16:rowId xmlns:a16="http://schemas.microsoft.com/office/drawing/2014/main" val="2393197171"/>
                  </a:ext>
                </a:extLst>
              </a:tr>
              <a:tr h="1902122">
                <a:tc>
                  <a:txBody>
                    <a:bodyPr/>
                    <a:lstStyle/>
                    <a:p>
                      <a:r>
                        <a:rPr lang="en-GB" sz="1600" dirty="0"/>
                        <a:t>A data-driven approach to predicting diabetes and cardiovascular disease with machine learning</a:t>
                      </a:r>
                      <a:endParaRPr lang="en-IN" sz="1600" dirty="0"/>
                    </a:p>
                  </a:txBody>
                  <a:tcPr/>
                </a:tc>
                <a:tc>
                  <a:txBody>
                    <a:bodyPr/>
                    <a:lstStyle/>
                    <a:p>
                      <a:pPr algn="just"/>
                      <a:r>
                        <a:rPr lang="en-IN" sz="1600" dirty="0"/>
                        <a:t>2019</a:t>
                      </a:r>
                    </a:p>
                  </a:txBody>
                  <a:tcPr/>
                </a:tc>
                <a:tc>
                  <a:txBody>
                    <a:bodyPr/>
                    <a:lstStyle/>
                    <a:p>
                      <a:r>
                        <a:rPr lang="en-IN" sz="1600" dirty="0" err="1"/>
                        <a:t>XGBoosting</a:t>
                      </a:r>
                      <a:endParaRPr lang="en-IN" sz="1600" dirty="0"/>
                    </a:p>
                  </a:txBody>
                  <a:tcPr/>
                </a:tc>
                <a:tc>
                  <a:txBody>
                    <a:bodyPr/>
                    <a:lstStyle/>
                    <a:p>
                      <a:r>
                        <a:rPr lang="en-IN" sz="1600" dirty="0"/>
                        <a:t>Feature Importance, Flexibility, Fast Execution.</a:t>
                      </a:r>
                    </a:p>
                  </a:txBody>
                  <a:tcPr/>
                </a:tc>
                <a:tc>
                  <a:txBody>
                    <a:bodyPr/>
                    <a:lstStyle/>
                    <a:p>
                      <a:r>
                        <a:rPr lang="en-IN" sz="1600" dirty="0"/>
                        <a:t>Complexity, Overfitting, Resource Intensive</a:t>
                      </a:r>
                    </a:p>
                  </a:txBody>
                  <a:tcPr/>
                </a:tc>
                <a:tc>
                  <a:txBody>
                    <a:bodyPr/>
                    <a:lstStyle/>
                    <a:p>
                      <a:r>
                        <a:rPr lang="en-IN" sz="1600" dirty="0"/>
                        <a:t>86.2% for Diabetes, 83.9% for Cardiovascular disease</a:t>
                      </a:r>
                    </a:p>
                  </a:txBody>
                  <a:tcPr/>
                </a:tc>
                <a:extLst>
                  <a:ext uri="{0D108BD9-81ED-4DB2-BD59-A6C34878D82A}">
                    <a16:rowId xmlns:a16="http://schemas.microsoft.com/office/drawing/2014/main" val="2352090569"/>
                  </a:ext>
                </a:extLst>
              </a:tr>
              <a:tr h="1928983">
                <a:tc>
                  <a:txBody>
                    <a:bodyPr/>
                    <a:lstStyle/>
                    <a:p>
                      <a:r>
                        <a:rPr lang="en-GB" sz="1600" dirty="0"/>
                        <a:t>Chronic kidney disease prediction based on machine learning algorithms</a:t>
                      </a:r>
                      <a:endParaRPr lang="en-IN" sz="1600" dirty="0"/>
                    </a:p>
                  </a:txBody>
                  <a:tcPr/>
                </a:tc>
                <a:tc>
                  <a:txBody>
                    <a:bodyPr/>
                    <a:lstStyle/>
                    <a:p>
                      <a:r>
                        <a:rPr lang="en-IN" sz="1600" dirty="0"/>
                        <a:t>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err="1"/>
                        <a:t>XGBoosting</a:t>
                      </a:r>
                      <a:endParaRPr lang="en-IN" sz="1600" dirty="0"/>
                    </a:p>
                    <a:p>
                      <a:endParaRPr lang="en-IN" sz="1600" dirty="0"/>
                    </a:p>
                  </a:txBody>
                  <a:tcPr/>
                </a:tc>
                <a:tc>
                  <a:txBody>
                    <a:bodyPr/>
                    <a:lstStyle/>
                    <a:p>
                      <a:r>
                        <a:rPr lang="en-IN" sz="1600" dirty="0"/>
                        <a:t>Objective Function Reduction, Accurate Prediction</a:t>
                      </a:r>
                    </a:p>
                  </a:txBody>
                  <a:tcPr/>
                </a:tc>
                <a:tc>
                  <a:txBody>
                    <a:bodyPr/>
                    <a:lstStyle/>
                    <a:p>
                      <a:r>
                        <a:rPr lang="en-IN" sz="1600" dirty="0"/>
                        <a:t>Complexity, Time Consuming</a:t>
                      </a:r>
                    </a:p>
                  </a:txBody>
                  <a:tcPr/>
                </a:tc>
                <a:tc>
                  <a:txBody>
                    <a:bodyPr/>
                    <a:lstStyle/>
                    <a:p>
                      <a:r>
                        <a:rPr lang="en-IN" sz="1600" dirty="0"/>
                        <a:t>98.3%</a:t>
                      </a:r>
                    </a:p>
                  </a:txBody>
                  <a:tcPr/>
                </a:tc>
                <a:extLst>
                  <a:ext uri="{0D108BD9-81ED-4DB2-BD59-A6C34878D82A}">
                    <a16:rowId xmlns:a16="http://schemas.microsoft.com/office/drawing/2014/main" val="94866614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1" y="347474"/>
            <a:ext cx="12192000" cy="487680"/>
          </a:xfrm>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36307700-C89F-5E04-9DC0-935BBB9FE1FB}"/>
              </a:ext>
            </a:extLst>
          </p:cNvPr>
          <p:cNvGraphicFramePr>
            <a:graphicFrameLocks noGrp="1"/>
          </p:cNvGraphicFramePr>
          <p:nvPr>
            <p:ph idx="1"/>
            <p:extLst>
              <p:ext uri="{D42A27DB-BD31-4B8C-83A1-F6EECF244321}">
                <p14:modId xmlns:p14="http://schemas.microsoft.com/office/powerpoint/2010/main" val="481365707"/>
              </p:ext>
            </p:extLst>
          </p:nvPr>
        </p:nvGraphicFramePr>
        <p:xfrm>
          <a:off x="0" y="968671"/>
          <a:ext cx="12192002" cy="5889329"/>
        </p:xfrm>
        <a:graphic>
          <a:graphicData uri="http://schemas.openxmlformats.org/drawingml/2006/table">
            <a:tbl>
              <a:tblPr firstRow="1" bandRow="1">
                <a:tableStyleId>{5C22544A-7EE6-4342-B048-85BDC9FD1C3A}</a:tableStyleId>
              </a:tblPr>
              <a:tblGrid>
                <a:gridCol w="1932252">
                  <a:extLst>
                    <a:ext uri="{9D8B030D-6E8A-4147-A177-3AD203B41FA5}">
                      <a16:colId xmlns:a16="http://schemas.microsoft.com/office/drawing/2014/main" val="1009292081"/>
                    </a:ext>
                  </a:extLst>
                </a:gridCol>
                <a:gridCol w="2051950">
                  <a:extLst>
                    <a:ext uri="{9D8B030D-6E8A-4147-A177-3AD203B41FA5}">
                      <a16:colId xmlns:a16="http://schemas.microsoft.com/office/drawing/2014/main" val="320827675"/>
                    </a:ext>
                  </a:extLst>
                </a:gridCol>
                <a:gridCol w="2051950">
                  <a:extLst>
                    <a:ext uri="{9D8B030D-6E8A-4147-A177-3AD203B41FA5}">
                      <a16:colId xmlns:a16="http://schemas.microsoft.com/office/drawing/2014/main" val="1219730293"/>
                    </a:ext>
                  </a:extLst>
                </a:gridCol>
                <a:gridCol w="2051950">
                  <a:extLst>
                    <a:ext uri="{9D8B030D-6E8A-4147-A177-3AD203B41FA5}">
                      <a16:colId xmlns:a16="http://schemas.microsoft.com/office/drawing/2014/main" val="3182595799"/>
                    </a:ext>
                  </a:extLst>
                </a:gridCol>
                <a:gridCol w="2051950">
                  <a:extLst>
                    <a:ext uri="{9D8B030D-6E8A-4147-A177-3AD203B41FA5}">
                      <a16:colId xmlns:a16="http://schemas.microsoft.com/office/drawing/2014/main" val="3451206302"/>
                    </a:ext>
                  </a:extLst>
                </a:gridCol>
                <a:gridCol w="2051950">
                  <a:extLst>
                    <a:ext uri="{9D8B030D-6E8A-4147-A177-3AD203B41FA5}">
                      <a16:colId xmlns:a16="http://schemas.microsoft.com/office/drawing/2014/main" val="4204985151"/>
                    </a:ext>
                  </a:extLst>
                </a:gridCol>
              </a:tblGrid>
              <a:tr h="611540">
                <a:tc>
                  <a:txBody>
                    <a:bodyPr/>
                    <a:lstStyle/>
                    <a:p>
                      <a:r>
                        <a:rPr lang="en-US" sz="1600" dirty="0"/>
                        <a:t>Paper Title</a:t>
                      </a:r>
                      <a:endParaRPr lang="en-IN" sz="1600" dirty="0"/>
                    </a:p>
                  </a:txBody>
                  <a:tcPr/>
                </a:tc>
                <a:tc>
                  <a:txBody>
                    <a:bodyPr/>
                    <a:lstStyle/>
                    <a:p>
                      <a:r>
                        <a:rPr lang="en-US" sz="1600" dirty="0"/>
                        <a:t>Published </a:t>
                      </a:r>
                    </a:p>
                    <a:p>
                      <a:r>
                        <a:rPr lang="en-US" sz="1600" dirty="0"/>
                        <a:t>Year</a:t>
                      </a:r>
                      <a:endParaRPr lang="en-IN" sz="1600" dirty="0"/>
                    </a:p>
                  </a:txBody>
                  <a:tcPr/>
                </a:tc>
                <a:tc>
                  <a:txBody>
                    <a:bodyPr/>
                    <a:lstStyle/>
                    <a:p>
                      <a:r>
                        <a:rPr lang="en-US" sz="1600" dirty="0"/>
                        <a:t>Methodology</a:t>
                      </a:r>
                    </a:p>
                    <a:p>
                      <a:r>
                        <a:rPr lang="en-US" sz="1600" dirty="0"/>
                        <a:t>Used</a:t>
                      </a:r>
                      <a:endParaRPr lang="en-IN" sz="1600" dirty="0"/>
                    </a:p>
                  </a:txBody>
                  <a:tcPr/>
                </a:tc>
                <a:tc>
                  <a:txBody>
                    <a:bodyPr/>
                    <a:lstStyle/>
                    <a:p>
                      <a:r>
                        <a:rPr lang="en-US" sz="1600" dirty="0"/>
                        <a:t>Advantages</a:t>
                      </a:r>
                      <a:endParaRPr lang="en-IN" sz="1600" dirty="0"/>
                    </a:p>
                  </a:txBody>
                  <a:tcPr/>
                </a:tc>
                <a:tc>
                  <a:txBody>
                    <a:bodyPr/>
                    <a:lstStyle/>
                    <a:p>
                      <a:r>
                        <a:rPr lang="en-US" sz="1600" dirty="0"/>
                        <a:t>Disadvantages</a:t>
                      </a:r>
                      <a:endParaRPr lang="en-IN" sz="1600" dirty="0"/>
                    </a:p>
                  </a:txBody>
                  <a:tcPr/>
                </a:tc>
                <a:tc>
                  <a:txBody>
                    <a:bodyPr/>
                    <a:lstStyle/>
                    <a:p>
                      <a:r>
                        <a:rPr lang="en-US" sz="1600" dirty="0"/>
                        <a:t>Accuracy</a:t>
                      </a:r>
                      <a:endParaRPr lang="en-IN" sz="1600" dirty="0"/>
                    </a:p>
                  </a:txBody>
                  <a:tcPr/>
                </a:tc>
                <a:extLst>
                  <a:ext uri="{0D108BD9-81ED-4DB2-BD59-A6C34878D82A}">
                    <a16:rowId xmlns:a16="http://schemas.microsoft.com/office/drawing/2014/main" val="3282173446"/>
                  </a:ext>
                </a:extLst>
              </a:tr>
              <a:tr h="1446684">
                <a:tc>
                  <a:txBody>
                    <a:bodyPr/>
                    <a:lstStyle/>
                    <a:p>
                      <a:r>
                        <a:rPr lang="en-GB" sz="1600" dirty="0"/>
                        <a:t>Heart Diseases Prediction based on Stacking Classifiers Model</a:t>
                      </a:r>
                      <a:endParaRPr lang="en-IN" sz="1600" dirty="0"/>
                    </a:p>
                  </a:txBody>
                  <a:tcPr/>
                </a:tc>
                <a:tc>
                  <a:txBody>
                    <a:bodyPr/>
                    <a:lstStyle/>
                    <a:p>
                      <a:r>
                        <a:rPr lang="en-IN" sz="1600" dirty="0"/>
                        <a:t>2023</a:t>
                      </a:r>
                    </a:p>
                  </a:txBody>
                  <a:tcPr/>
                </a:tc>
                <a:tc>
                  <a:txBody>
                    <a:bodyPr/>
                    <a:lstStyle/>
                    <a:p>
                      <a:r>
                        <a:rPr lang="en-IN" sz="1600" dirty="0"/>
                        <a:t>Stacking Classifier</a:t>
                      </a:r>
                    </a:p>
                  </a:txBody>
                  <a:tcPr/>
                </a:tc>
                <a:tc>
                  <a:txBody>
                    <a:bodyPr/>
                    <a:lstStyle/>
                    <a:p>
                      <a:r>
                        <a:rPr lang="en-IN" sz="1600" dirty="0"/>
                        <a:t>Model Diversity, Flexibility, Bias-variance Trade-off</a:t>
                      </a:r>
                    </a:p>
                    <a:p>
                      <a:endParaRPr lang="en-IN" sz="1600" dirty="0"/>
                    </a:p>
                  </a:txBody>
                  <a:tcPr/>
                </a:tc>
                <a:tc>
                  <a:txBody>
                    <a:bodyPr/>
                    <a:lstStyle/>
                    <a:p>
                      <a:r>
                        <a:rPr lang="en-IN" sz="1600" dirty="0"/>
                        <a:t>Computational overhead, Data Leakage, Risk of Overfitting</a:t>
                      </a:r>
                    </a:p>
                  </a:txBody>
                  <a:tcPr/>
                </a:tc>
                <a:tc>
                  <a:txBody>
                    <a:bodyPr/>
                    <a:lstStyle/>
                    <a:p>
                      <a:r>
                        <a:rPr lang="en-IN" sz="1600" dirty="0"/>
                        <a:t>92%</a:t>
                      </a:r>
                    </a:p>
                  </a:txBody>
                  <a:tcPr/>
                </a:tc>
                <a:extLst>
                  <a:ext uri="{0D108BD9-81ED-4DB2-BD59-A6C34878D82A}">
                    <a16:rowId xmlns:a16="http://schemas.microsoft.com/office/drawing/2014/main" val="2393197171"/>
                  </a:ext>
                </a:extLst>
              </a:tr>
              <a:tr h="1902122">
                <a:tc>
                  <a:txBody>
                    <a:bodyPr/>
                    <a:lstStyle/>
                    <a:p>
                      <a:r>
                        <a:rPr lang="en-GB" sz="1600" dirty="0"/>
                        <a:t>Machine learning based diabetes prediction and development of smart web application</a:t>
                      </a:r>
                      <a:endParaRPr lang="en-IN" sz="1600" dirty="0"/>
                    </a:p>
                  </a:txBody>
                  <a:tcPr/>
                </a:tc>
                <a:tc>
                  <a:txBody>
                    <a:bodyPr/>
                    <a:lstStyle/>
                    <a:p>
                      <a:pPr algn="just"/>
                      <a:r>
                        <a:rPr lang="en-IN" sz="1600" dirty="0"/>
                        <a:t>2021</a:t>
                      </a:r>
                    </a:p>
                  </a:txBody>
                  <a:tcPr/>
                </a:tc>
                <a:tc>
                  <a:txBody>
                    <a:bodyPr/>
                    <a:lstStyle/>
                    <a:p>
                      <a:r>
                        <a:rPr lang="en-IN" sz="1600" dirty="0"/>
                        <a:t>SVM</a:t>
                      </a:r>
                    </a:p>
                  </a:txBody>
                  <a:tcPr/>
                </a:tc>
                <a:tc>
                  <a:txBody>
                    <a:bodyPr/>
                    <a:lstStyle/>
                    <a:p>
                      <a:r>
                        <a:rPr lang="en-IN" sz="1600" dirty="0"/>
                        <a:t>Non-Linear Data Handling, Robust, Maximizing Margin</a:t>
                      </a:r>
                    </a:p>
                  </a:txBody>
                  <a:tcPr/>
                </a:tc>
                <a:tc>
                  <a:txBody>
                    <a:bodyPr/>
                    <a:lstStyle/>
                    <a:p>
                      <a:r>
                        <a:rPr lang="en-IN" sz="1600" dirty="0"/>
                        <a:t>Sensitive to Noise, Computationally Intensive</a:t>
                      </a:r>
                    </a:p>
                  </a:txBody>
                  <a:tcPr/>
                </a:tc>
                <a:tc>
                  <a:txBody>
                    <a:bodyPr/>
                    <a:lstStyle/>
                    <a:p>
                      <a:r>
                        <a:rPr lang="en-IN" sz="1600" dirty="0"/>
                        <a:t>80.26%</a:t>
                      </a:r>
                    </a:p>
                  </a:txBody>
                  <a:tcPr/>
                </a:tc>
                <a:extLst>
                  <a:ext uri="{0D108BD9-81ED-4DB2-BD59-A6C34878D82A}">
                    <a16:rowId xmlns:a16="http://schemas.microsoft.com/office/drawing/2014/main" val="2352090569"/>
                  </a:ext>
                </a:extLst>
              </a:tr>
              <a:tr h="1928983">
                <a:tc>
                  <a:txBody>
                    <a:bodyPr/>
                    <a:lstStyle/>
                    <a:p>
                      <a:r>
                        <a:rPr lang="en-GB" sz="1600" dirty="0"/>
                        <a:t>Diabetes Disease Prediction using Machine Learning on Big Data of Healthcare</a:t>
                      </a:r>
                      <a:endParaRPr lang="en-IN" sz="1600" dirty="0"/>
                    </a:p>
                  </a:txBody>
                  <a:tcPr/>
                </a:tc>
                <a:tc>
                  <a:txBody>
                    <a:bodyPr/>
                    <a:lstStyle/>
                    <a:p>
                      <a:r>
                        <a:rPr lang="en-IN" sz="1600" dirty="0"/>
                        <a:t>2018</a:t>
                      </a:r>
                    </a:p>
                  </a:txBody>
                  <a:tcPr/>
                </a:tc>
                <a:tc>
                  <a:txBody>
                    <a:bodyPr/>
                    <a:lstStyle/>
                    <a:p>
                      <a:r>
                        <a:rPr lang="en-IN" sz="1600" dirty="0"/>
                        <a:t>SVM</a:t>
                      </a:r>
                    </a:p>
                  </a:txBody>
                  <a:tcPr/>
                </a:tc>
                <a:tc>
                  <a:txBody>
                    <a:bodyPr/>
                    <a:lstStyle/>
                    <a:p>
                      <a:r>
                        <a:rPr lang="en-IN" sz="1600" dirty="0"/>
                        <a:t>High Dimensional Space Transferring, Adequate Kernels, Accurate Prediction</a:t>
                      </a:r>
                    </a:p>
                  </a:txBody>
                  <a:tcPr/>
                </a:tc>
                <a:tc>
                  <a:txBody>
                    <a:bodyPr/>
                    <a:lstStyle/>
                    <a:p>
                      <a:r>
                        <a:rPr lang="en-IN" sz="1600" dirty="0"/>
                        <a:t>Limited to Binary Classification, Overfitting</a:t>
                      </a:r>
                    </a:p>
                  </a:txBody>
                  <a:tcPr/>
                </a:tc>
                <a:tc>
                  <a:txBody>
                    <a:bodyPr/>
                    <a:lstStyle/>
                    <a:p>
                      <a:r>
                        <a:rPr lang="en-IN" sz="1600" dirty="0"/>
                        <a:t>79%</a:t>
                      </a:r>
                    </a:p>
                  </a:txBody>
                  <a:tcPr/>
                </a:tc>
                <a:extLst>
                  <a:ext uri="{0D108BD9-81ED-4DB2-BD59-A6C34878D82A}">
                    <a16:rowId xmlns:a16="http://schemas.microsoft.com/office/drawing/2014/main" val="948666140"/>
                  </a:ext>
                </a:extLst>
              </a:tr>
            </a:tbl>
          </a:graphicData>
        </a:graphic>
      </p:graphicFrame>
    </p:spTree>
    <p:extLst>
      <p:ext uri="{BB962C8B-B14F-4D97-AF65-F5344CB8AC3E}">
        <p14:creationId xmlns:p14="http://schemas.microsoft.com/office/powerpoint/2010/main" val="288192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1" y="347474"/>
            <a:ext cx="12192000" cy="487680"/>
          </a:xfrm>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36307700-C89F-5E04-9DC0-935BBB9FE1FB}"/>
              </a:ext>
            </a:extLst>
          </p:cNvPr>
          <p:cNvGraphicFramePr>
            <a:graphicFrameLocks noGrp="1"/>
          </p:cNvGraphicFramePr>
          <p:nvPr>
            <p:ph idx="1"/>
            <p:extLst>
              <p:ext uri="{D42A27DB-BD31-4B8C-83A1-F6EECF244321}">
                <p14:modId xmlns:p14="http://schemas.microsoft.com/office/powerpoint/2010/main" val="3319227598"/>
              </p:ext>
            </p:extLst>
          </p:nvPr>
        </p:nvGraphicFramePr>
        <p:xfrm>
          <a:off x="0" y="1296475"/>
          <a:ext cx="12192002" cy="4555822"/>
        </p:xfrm>
        <a:graphic>
          <a:graphicData uri="http://schemas.openxmlformats.org/drawingml/2006/table">
            <a:tbl>
              <a:tblPr firstRow="1" bandRow="1">
                <a:tableStyleId>{5C22544A-7EE6-4342-B048-85BDC9FD1C3A}</a:tableStyleId>
              </a:tblPr>
              <a:tblGrid>
                <a:gridCol w="1932252">
                  <a:extLst>
                    <a:ext uri="{9D8B030D-6E8A-4147-A177-3AD203B41FA5}">
                      <a16:colId xmlns:a16="http://schemas.microsoft.com/office/drawing/2014/main" val="1009292081"/>
                    </a:ext>
                  </a:extLst>
                </a:gridCol>
                <a:gridCol w="2051950">
                  <a:extLst>
                    <a:ext uri="{9D8B030D-6E8A-4147-A177-3AD203B41FA5}">
                      <a16:colId xmlns:a16="http://schemas.microsoft.com/office/drawing/2014/main" val="320827675"/>
                    </a:ext>
                  </a:extLst>
                </a:gridCol>
                <a:gridCol w="2051950">
                  <a:extLst>
                    <a:ext uri="{9D8B030D-6E8A-4147-A177-3AD203B41FA5}">
                      <a16:colId xmlns:a16="http://schemas.microsoft.com/office/drawing/2014/main" val="1219730293"/>
                    </a:ext>
                  </a:extLst>
                </a:gridCol>
                <a:gridCol w="2051950">
                  <a:extLst>
                    <a:ext uri="{9D8B030D-6E8A-4147-A177-3AD203B41FA5}">
                      <a16:colId xmlns:a16="http://schemas.microsoft.com/office/drawing/2014/main" val="3182595799"/>
                    </a:ext>
                  </a:extLst>
                </a:gridCol>
                <a:gridCol w="2051950">
                  <a:extLst>
                    <a:ext uri="{9D8B030D-6E8A-4147-A177-3AD203B41FA5}">
                      <a16:colId xmlns:a16="http://schemas.microsoft.com/office/drawing/2014/main" val="3451206302"/>
                    </a:ext>
                  </a:extLst>
                </a:gridCol>
                <a:gridCol w="2051950">
                  <a:extLst>
                    <a:ext uri="{9D8B030D-6E8A-4147-A177-3AD203B41FA5}">
                      <a16:colId xmlns:a16="http://schemas.microsoft.com/office/drawing/2014/main" val="4204985151"/>
                    </a:ext>
                  </a:extLst>
                </a:gridCol>
              </a:tblGrid>
              <a:tr h="611540">
                <a:tc>
                  <a:txBody>
                    <a:bodyPr/>
                    <a:lstStyle/>
                    <a:p>
                      <a:r>
                        <a:rPr lang="en-US" sz="1600" dirty="0"/>
                        <a:t>Paper Title</a:t>
                      </a:r>
                      <a:endParaRPr lang="en-IN" sz="1600" dirty="0"/>
                    </a:p>
                  </a:txBody>
                  <a:tcPr/>
                </a:tc>
                <a:tc>
                  <a:txBody>
                    <a:bodyPr/>
                    <a:lstStyle/>
                    <a:p>
                      <a:r>
                        <a:rPr lang="en-US" sz="1600" dirty="0"/>
                        <a:t>Published </a:t>
                      </a:r>
                    </a:p>
                    <a:p>
                      <a:r>
                        <a:rPr lang="en-US" sz="1600" dirty="0"/>
                        <a:t>Year</a:t>
                      </a:r>
                      <a:endParaRPr lang="en-IN" sz="1600" dirty="0"/>
                    </a:p>
                  </a:txBody>
                  <a:tcPr/>
                </a:tc>
                <a:tc>
                  <a:txBody>
                    <a:bodyPr/>
                    <a:lstStyle/>
                    <a:p>
                      <a:r>
                        <a:rPr lang="en-US" sz="1600" dirty="0"/>
                        <a:t>Methodology</a:t>
                      </a:r>
                    </a:p>
                    <a:p>
                      <a:r>
                        <a:rPr lang="en-US" sz="1600" dirty="0"/>
                        <a:t>Used</a:t>
                      </a:r>
                      <a:endParaRPr lang="en-IN" sz="1600" dirty="0"/>
                    </a:p>
                  </a:txBody>
                  <a:tcPr/>
                </a:tc>
                <a:tc>
                  <a:txBody>
                    <a:bodyPr/>
                    <a:lstStyle/>
                    <a:p>
                      <a:r>
                        <a:rPr lang="en-US" sz="1600" dirty="0"/>
                        <a:t>Advantages</a:t>
                      </a:r>
                      <a:endParaRPr lang="en-IN" sz="1600" dirty="0"/>
                    </a:p>
                  </a:txBody>
                  <a:tcPr/>
                </a:tc>
                <a:tc>
                  <a:txBody>
                    <a:bodyPr/>
                    <a:lstStyle/>
                    <a:p>
                      <a:r>
                        <a:rPr lang="en-US" sz="1600" dirty="0"/>
                        <a:t>Disadvantages</a:t>
                      </a:r>
                      <a:endParaRPr lang="en-IN" sz="1600" dirty="0"/>
                    </a:p>
                  </a:txBody>
                  <a:tcPr/>
                </a:tc>
                <a:tc>
                  <a:txBody>
                    <a:bodyPr/>
                    <a:lstStyle/>
                    <a:p>
                      <a:r>
                        <a:rPr lang="en-US" sz="1600" dirty="0"/>
                        <a:t>Accuracy</a:t>
                      </a:r>
                      <a:endParaRPr lang="en-IN" sz="1600" dirty="0"/>
                    </a:p>
                  </a:txBody>
                  <a:tcPr/>
                </a:tc>
                <a:extLst>
                  <a:ext uri="{0D108BD9-81ED-4DB2-BD59-A6C34878D82A}">
                    <a16:rowId xmlns:a16="http://schemas.microsoft.com/office/drawing/2014/main" val="3282173446"/>
                  </a:ext>
                </a:extLst>
              </a:tr>
              <a:tr h="554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dk1"/>
                          </a:solidFill>
                          <a:effectLst/>
                          <a:latin typeface="+mn-lt"/>
                          <a:ea typeface="+mn-ea"/>
                          <a:cs typeface="+mn-cs"/>
                        </a:rPr>
                        <a:t>Interactive Thyroid Disease Prediction System Using Machine Learning Technique</a:t>
                      </a:r>
                    </a:p>
                    <a:p>
                      <a:endParaRPr lang="en-IN" sz="1600" dirty="0"/>
                    </a:p>
                  </a:txBody>
                  <a:tcPr/>
                </a:tc>
                <a:tc>
                  <a:txBody>
                    <a:bodyPr/>
                    <a:lstStyle/>
                    <a:p>
                      <a:r>
                        <a:rPr lang="en-IN" sz="1600" dirty="0"/>
                        <a:t>2018</a:t>
                      </a:r>
                    </a:p>
                  </a:txBody>
                  <a:tcPr/>
                </a:tc>
                <a:tc>
                  <a:txBody>
                    <a:bodyPr/>
                    <a:lstStyle/>
                    <a:p>
                      <a:r>
                        <a:rPr lang="en-IN" sz="1600" dirty="0"/>
                        <a:t>SVM</a:t>
                      </a:r>
                    </a:p>
                  </a:txBody>
                  <a:tcPr/>
                </a:tc>
                <a:tc>
                  <a:txBody>
                    <a:bodyPr/>
                    <a:lstStyle/>
                    <a:p>
                      <a:r>
                        <a:rPr lang="en-IN" sz="1600" dirty="0"/>
                        <a:t>Robust, Binary Classification, Non-Linear Data Handling</a:t>
                      </a:r>
                    </a:p>
                  </a:txBody>
                  <a:tcPr/>
                </a:tc>
                <a:tc>
                  <a:txBody>
                    <a:bodyPr/>
                    <a:lstStyle/>
                    <a:p>
                      <a:r>
                        <a:rPr lang="en-IN" sz="1600" dirty="0"/>
                        <a:t>Overfitting, Sensitive to Outliers</a:t>
                      </a:r>
                    </a:p>
                  </a:txBody>
                  <a:tcPr/>
                </a:tc>
                <a:tc>
                  <a:txBody>
                    <a:bodyPr/>
                    <a:lstStyle/>
                    <a:p>
                      <a:r>
                        <a:rPr lang="en-IN" sz="1600" dirty="0"/>
                        <a:t>99.63%</a:t>
                      </a:r>
                    </a:p>
                  </a:txBody>
                  <a:tcPr/>
                </a:tc>
                <a:extLst>
                  <a:ext uri="{0D108BD9-81ED-4DB2-BD59-A6C34878D82A}">
                    <a16:rowId xmlns:a16="http://schemas.microsoft.com/office/drawing/2014/main" val="2393197171"/>
                  </a:ext>
                </a:extLst>
              </a:tr>
              <a:tr h="1902122">
                <a:tc>
                  <a:txBody>
                    <a:bodyPr/>
                    <a:lstStyle/>
                    <a:p>
                      <a:r>
                        <a:rPr lang="en-GB" sz="1600" b="0" i="0" kern="1200" dirty="0">
                          <a:solidFill>
                            <a:schemeClr val="dk1"/>
                          </a:solidFill>
                          <a:effectLst/>
                          <a:latin typeface="+mn-lt"/>
                          <a:ea typeface="+mn-ea"/>
                          <a:cs typeface="+mn-cs"/>
                        </a:rPr>
                        <a:t>Designing Disease Prediction Model Using Machine Learning Approach</a:t>
                      </a:r>
                    </a:p>
                  </a:txBody>
                  <a:tcPr/>
                </a:tc>
                <a:tc>
                  <a:txBody>
                    <a:bodyPr/>
                    <a:lstStyle/>
                    <a:p>
                      <a:pPr algn="just"/>
                      <a:r>
                        <a:rPr lang="en-IN" sz="1600" dirty="0"/>
                        <a:t>2019</a:t>
                      </a:r>
                    </a:p>
                  </a:txBody>
                  <a:tcPr/>
                </a:tc>
                <a:tc>
                  <a:txBody>
                    <a:bodyPr/>
                    <a:lstStyle/>
                    <a:p>
                      <a:r>
                        <a:rPr lang="en-IN" sz="1600" dirty="0"/>
                        <a:t>CNN</a:t>
                      </a:r>
                    </a:p>
                  </a:txBody>
                  <a:tcPr/>
                </a:tc>
                <a:tc>
                  <a:txBody>
                    <a:bodyPr/>
                    <a:lstStyle/>
                    <a:p>
                      <a:r>
                        <a:rPr lang="en-IN" sz="1600" dirty="0"/>
                        <a:t>Complex Relationships Handling, Better Prediction</a:t>
                      </a:r>
                    </a:p>
                  </a:txBody>
                  <a:tcPr/>
                </a:tc>
                <a:tc>
                  <a:txBody>
                    <a:bodyPr/>
                    <a:lstStyle/>
                    <a:p>
                      <a:r>
                        <a:rPr lang="en-IN" sz="1600" dirty="0"/>
                        <a:t>Computational Overhead, High Resource Usage</a:t>
                      </a:r>
                    </a:p>
                  </a:txBody>
                  <a:tcPr/>
                </a:tc>
                <a:tc>
                  <a:txBody>
                    <a:bodyPr/>
                    <a:lstStyle/>
                    <a:p>
                      <a:r>
                        <a:rPr lang="en-IN" sz="1600" dirty="0"/>
                        <a:t>84.5%</a:t>
                      </a:r>
                    </a:p>
                  </a:txBody>
                  <a:tcPr/>
                </a:tc>
                <a:extLst>
                  <a:ext uri="{0D108BD9-81ED-4DB2-BD59-A6C34878D82A}">
                    <a16:rowId xmlns:a16="http://schemas.microsoft.com/office/drawing/2014/main" val="2352090569"/>
                  </a:ext>
                </a:extLst>
              </a:tr>
            </a:tbl>
          </a:graphicData>
        </a:graphic>
      </p:graphicFrame>
    </p:spTree>
    <p:extLst>
      <p:ext uri="{BB962C8B-B14F-4D97-AF65-F5344CB8AC3E}">
        <p14:creationId xmlns:p14="http://schemas.microsoft.com/office/powerpoint/2010/main" val="171965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1" y="347474"/>
            <a:ext cx="12192000" cy="487680"/>
          </a:xfrm>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36307700-C89F-5E04-9DC0-935BBB9FE1FB}"/>
              </a:ext>
            </a:extLst>
          </p:cNvPr>
          <p:cNvGraphicFramePr>
            <a:graphicFrameLocks noGrp="1"/>
          </p:cNvGraphicFramePr>
          <p:nvPr>
            <p:ph idx="1"/>
            <p:extLst>
              <p:ext uri="{D42A27DB-BD31-4B8C-83A1-F6EECF244321}">
                <p14:modId xmlns:p14="http://schemas.microsoft.com/office/powerpoint/2010/main" val="2677565898"/>
              </p:ext>
            </p:extLst>
          </p:nvPr>
        </p:nvGraphicFramePr>
        <p:xfrm>
          <a:off x="0" y="1296475"/>
          <a:ext cx="12192002" cy="3900502"/>
        </p:xfrm>
        <a:graphic>
          <a:graphicData uri="http://schemas.openxmlformats.org/drawingml/2006/table">
            <a:tbl>
              <a:tblPr firstRow="1" bandRow="1">
                <a:tableStyleId>{5C22544A-7EE6-4342-B048-85BDC9FD1C3A}</a:tableStyleId>
              </a:tblPr>
              <a:tblGrid>
                <a:gridCol w="1932252">
                  <a:extLst>
                    <a:ext uri="{9D8B030D-6E8A-4147-A177-3AD203B41FA5}">
                      <a16:colId xmlns:a16="http://schemas.microsoft.com/office/drawing/2014/main" val="1009292081"/>
                    </a:ext>
                  </a:extLst>
                </a:gridCol>
                <a:gridCol w="2051950">
                  <a:extLst>
                    <a:ext uri="{9D8B030D-6E8A-4147-A177-3AD203B41FA5}">
                      <a16:colId xmlns:a16="http://schemas.microsoft.com/office/drawing/2014/main" val="320827675"/>
                    </a:ext>
                  </a:extLst>
                </a:gridCol>
                <a:gridCol w="2051950">
                  <a:extLst>
                    <a:ext uri="{9D8B030D-6E8A-4147-A177-3AD203B41FA5}">
                      <a16:colId xmlns:a16="http://schemas.microsoft.com/office/drawing/2014/main" val="1219730293"/>
                    </a:ext>
                  </a:extLst>
                </a:gridCol>
                <a:gridCol w="2051950">
                  <a:extLst>
                    <a:ext uri="{9D8B030D-6E8A-4147-A177-3AD203B41FA5}">
                      <a16:colId xmlns:a16="http://schemas.microsoft.com/office/drawing/2014/main" val="3182595799"/>
                    </a:ext>
                  </a:extLst>
                </a:gridCol>
                <a:gridCol w="2051950">
                  <a:extLst>
                    <a:ext uri="{9D8B030D-6E8A-4147-A177-3AD203B41FA5}">
                      <a16:colId xmlns:a16="http://schemas.microsoft.com/office/drawing/2014/main" val="3451206302"/>
                    </a:ext>
                  </a:extLst>
                </a:gridCol>
                <a:gridCol w="2051950">
                  <a:extLst>
                    <a:ext uri="{9D8B030D-6E8A-4147-A177-3AD203B41FA5}">
                      <a16:colId xmlns:a16="http://schemas.microsoft.com/office/drawing/2014/main" val="4204985151"/>
                    </a:ext>
                  </a:extLst>
                </a:gridCol>
              </a:tblGrid>
              <a:tr h="611540">
                <a:tc>
                  <a:txBody>
                    <a:bodyPr/>
                    <a:lstStyle/>
                    <a:p>
                      <a:r>
                        <a:rPr lang="en-US" sz="1700" dirty="0"/>
                        <a:t>Paper Title</a:t>
                      </a:r>
                      <a:endParaRPr lang="en-IN" sz="1700" dirty="0"/>
                    </a:p>
                  </a:txBody>
                  <a:tcPr/>
                </a:tc>
                <a:tc>
                  <a:txBody>
                    <a:bodyPr/>
                    <a:lstStyle/>
                    <a:p>
                      <a:r>
                        <a:rPr lang="en-US" sz="1700" dirty="0"/>
                        <a:t>Published </a:t>
                      </a:r>
                    </a:p>
                    <a:p>
                      <a:r>
                        <a:rPr lang="en-US" sz="1700" dirty="0"/>
                        <a:t>Year</a:t>
                      </a:r>
                      <a:endParaRPr lang="en-IN" sz="1700" dirty="0"/>
                    </a:p>
                  </a:txBody>
                  <a:tcPr/>
                </a:tc>
                <a:tc>
                  <a:txBody>
                    <a:bodyPr/>
                    <a:lstStyle/>
                    <a:p>
                      <a:r>
                        <a:rPr lang="en-US" sz="1700" dirty="0"/>
                        <a:t>Methodology</a:t>
                      </a:r>
                    </a:p>
                    <a:p>
                      <a:r>
                        <a:rPr lang="en-US" sz="1700" dirty="0"/>
                        <a:t>Used</a:t>
                      </a:r>
                      <a:endParaRPr lang="en-IN" sz="1700" dirty="0"/>
                    </a:p>
                  </a:txBody>
                  <a:tcPr/>
                </a:tc>
                <a:tc>
                  <a:txBody>
                    <a:bodyPr/>
                    <a:lstStyle/>
                    <a:p>
                      <a:r>
                        <a:rPr lang="en-US" sz="1700" dirty="0"/>
                        <a:t>Advantages</a:t>
                      </a:r>
                      <a:endParaRPr lang="en-IN" sz="1700" dirty="0"/>
                    </a:p>
                  </a:txBody>
                  <a:tcPr/>
                </a:tc>
                <a:tc>
                  <a:txBody>
                    <a:bodyPr/>
                    <a:lstStyle/>
                    <a:p>
                      <a:r>
                        <a:rPr lang="en-US" sz="1700" dirty="0"/>
                        <a:t>Disadvantages</a:t>
                      </a:r>
                      <a:endParaRPr lang="en-IN" sz="1700" dirty="0"/>
                    </a:p>
                  </a:txBody>
                  <a:tcPr/>
                </a:tc>
                <a:tc>
                  <a:txBody>
                    <a:bodyPr/>
                    <a:lstStyle/>
                    <a:p>
                      <a:r>
                        <a:rPr lang="en-US" sz="1700" dirty="0"/>
                        <a:t>Accuracy</a:t>
                      </a:r>
                      <a:endParaRPr lang="en-IN" sz="1700" dirty="0"/>
                    </a:p>
                  </a:txBody>
                  <a:tcPr/>
                </a:tc>
                <a:extLst>
                  <a:ext uri="{0D108BD9-81ED-4DB2-BD59-A6C34878D82A}">
                    <a16:rowId xmlns:a16="http://schemas.microsoft.com/office/drawing/2014/main" val="3282173446"/>
                  </a:ext>
                </a:extLst>
              </a:tr>
              <a:tr h="554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700" dirty="0"/>
                        <a:t>Cardiovascular Disease Prediction Using Machine Learning Models </a:t>
                      </a:r>
                      <a:endParaRPr lang="en-IN" sz="1700" dirty="0"/>
                    </a:p>
                  </a:txBody>
                  <a:tcPr/>
                </a:tc>
                <a:tc>
                  <a:txBody>
                    <a:bodyPr/>
                    <a:lstStyle/>
                    <a:p>
                      <a:r>
                        <a:rPr lang="en-IN" sz="1700" dirty="0"/>
                        <a:t>2020</a:t>
                      </a:r>
                    </a:p>
                  </a:txBody>
                  <a:tcPr/>
                </a:tc>
                <a:tc>
                  <a:txBody>
                    <a:bodyPr/>
                    <a:lstStyle/>
                    <a:p>
                      <a:r>
                        <a:rPr lang="en-IN" sz="1700" dirty="0"/>
                        <a:t>Decision Tree</a:t>
                      </a:r>
                    </a:p>
                  </a:txBody>
                  <a:tcPr/>
                </a:tc>
                <a:tc>
                  <a:txBody>
                    <a:bodyPr/>
                    <a:lstStyle/>
                    <a:p>
                      <a:r>
                        <a:rPr lang="en-IN" sz="1700" dirty="0"/>
                        <a:t>No Data Preprocessing, Fast Predictions, Non-parametric</a:t>
                      </a:r>
                    </a:p>
                  </a:txBody>
                  <a:tcPr/>
                </a:tc>
                <a:tc>
                  <a:txBody>
                    <a:bodyPr/>
                    <a:lstStyle/>
                    <a:p>
                      <a:r>
                        <a:rPr lang="en-IN" sz="1700" dirty="0"/>
                        <a:t>Overfitting, Biased Towards Dominant Class, Greedy Approach</a:t>
                      </a:r>
                    </a:p>
                  </a:txBody>
                  <a:tcPr/>
                </a:tc>
                <a:tc>
                  <a:txBody>
                    <a:bodyPr/>
                    <a:lstStyle/>
                    <a:p>
                      <a:r>
                        <a:rPr lang="en-IN" sz="1700" dirty="0"/>
                        <a:t>99.63%</a:t>
                      </a:r>
                    </a:p>
                  </a:txBody>
                  <a:tcPr/>
                </a:tc>
                <a:extLst>
                  <a:ext uri="{0D108BD9-81ED-4DB2-BD59-A6C34878D82A}">
                    <a16:rowId xmlns:a16="http://schemas.microsoft.com/office/drawing/2014/main" val="2393197171"/>
                  </a:ext>
                </a:extLst>
              </a:tr>
              <a:tr h="1902122">
                <a:tc>
                  <a:txBody>
                    <a:bodyPr/>
                    <a:lstStyle/>
                    <a:p>
                      <a:r>
                        <a:rPr lang="en-GB" sz="1700" b="0" i="0" kern="1200" dirty="0">
                          <a:solidFill>
                            <a:schemeClr val="dk1"/>
                          </a:solidFill>
                          <a:effectLst/>
                          <a:latin typeface="+mn-lt"/>
                          <a:ea typeface="+mn-ea"/>
                          <a:cs typeface="+mn-cs"/>
                        </a:rPr>
                        <a:t>Application of Machine Learning in Disease Prediction</a:t>
                      </a:r>
                    </a:p>
                  </a:txBody>
                  <a:tcPr/>
                </a:tc>
                <a:tc>
                  <a:txBody>
                    <a:bodyPr/>
                    <a:lstStyle/>
                    <a:p>
                      <a:pPr algn="just"/>
                      <a:r>
                        <a:rPr lang="en-IN" sz="1700" dirty="0"/>
                        <a:t>2018</a:t>
                      </a:r>
                    </a:p>
                  </a:txBody>
                  <a:tcPr/>
                </a:tc>
                <a:tc>
                  <a:txBody>
                    <a:bodyPr/>
                    <a:lstStyle/>
                    <a:p>
                      <a:r>
                        <a:rPr lang="en-IN" sz="1700" dirty="0"/>
                        <a:t>AdaBoost</a:t>
                      </a:r>
                    </a:p>
                  </a:txBody>
                  <a:tcPr/>
                </a:tc>
                <a:tc>
                  <a:txBody>
                    <a:bodyPr/>
                    <a:lstStyle/>
                    <a:p>
                      <a:r>
                        <a:rPr lang="en-IN" sz="1700" dirty="0"/>
                        <a:t>High Accuracy, Automatic Feature Selection, No Overfitting</a:t>
                      </a:r>
                    </a:p>
                  </a:txBody>
                  <a:tcPr/>
                </a:tc>
                <a:tc>
                  <a:txBody>
                    <a:bodyPr/>
                    <a:lstStyle/>
                    <a:p>
                      <a:r>
                        <a:rPr lang="en-IN" sz="1700" dirty="0"/>
                        <a:t>Computationally Intensive, Bias Towards simple models, Less Interpretability</a:t>
                      </a:r>
                    </a:p>
                  </a:txBody>
                  <a:tcPr/>
                </a:tc>
                <a:tc>
                  <a:txBody>
                    <a:bodyPr/>
                    <a:lstStyle/>
                    <a:p>
                      <a:r>
                        <a:rPr lang="en-IN" sz="1700" dirty="0"/>
                        <a:t>98.57%</a:t>
                      </a:r>
                    </a:p>
                  </a:txBody>
                  <a:tcPr/>
                </a:tc>
                <a:extLst>
                  <a:ext uri="{0D108BD9-81ED-4DB2-BD59-A6C34878D82A}">
                    <a16:rowId xmlns:a16="http://schemas.microsoft.com/office/drawing/2014/main" val="2352090569"/>
                  </a:ext>
                </a:extLst>
              </a:tr>
            </a:tbl>
          </a:graphicData>
        </a:graphic>
      </p:graphicFrame>
    </p:spTree>
    <p:extLst>
      <p:ext uri="{BB962C8B-B14F-4D97-AF65-F5344CB8AC3E}">
        <p14:creationId xmlns:p14="http://schemas.microsoft.com/office/powerpoint/2010/main" val="268401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48759"/>
            <a:ext cx="10668000" cy="487362"/>
          </a:xfrm>
        </p:spPr>
        <p:txBody>
          <a:bodyPr/>
          <a:lstStyle/>
          <a:p>
            <a:r>
              <a:rPr lang="en-GB" dirty="0"/>
              <a:t>Proposed Method</a:t>
            </a:r>
          </a:p>
        </p:txBody>
      </p:sp>
      <p:sp>
        <p:nvSpPr>
          <p:cNvPr id="3" name="Content Placeholder 2"/>
          <p:cNvSpPr>
            <a:spLocks noGrp="1"/>
          </p:cNvSpPr>
          <p:nvPr>
            <p:ph sz="half" idx="1"/>
          </p:nvPr>
        </p:nvSpPr>
        <p:spPr>
          <a:xfrm>
            <a:off x="609600" y="1384543"/>
            <a:ext cx="3427562" cy="4525963"/>
          </a:xfrm>
        </p:spPr>
        <p:txBody>
          <a:bodyPr>
            <a:normAutofit/>
          </a:bodyPr>
          <a:lstStyle/>
          <a:p>
            <a:pPr>
              <a:spcBef>
                <a:spcPts val="300"/>
              </a:spcBef>
              <a:spcAft>
                <a:spcPts val="300"/>
              </a:spcAft>
              <a:buFont typeface="Wingdings" panose="05000000000000000000" pitchFamily="2" charset="2"/>
              <a:buChar char="v"/>
            </a:pPr>
            <a:r>
              <a:rPr lang="en-US" sz="1800" b="1" dirty="0">
                <a:latin typeface="+mj-lt"/>
              </a:rPr>
              <a:t>Data Preprocessing Techniques</a:t>
            </a:r>
            <a:r>
              <a:rPr lang="en-US" sz="1800" b="1" i="0" dirty="0">
                <a:effectLst/>
                <a:latin typeface="+mj-lt"/>
              </a:rPr>
              <a:t>: </a:t>
            </a:r>
          </a:p>
          <a:p>
            <a:pPr>
              <a:spcBef>
                <a:spcPts val="300"/>
              </a:spcBef>
              <a:spcAft>
                <a:spcPts val="300"/>
              </a:spcAft>
              <a:buFont typeface="+mj-lt"/>
              <a:buAutoNum type="arabicParenR"/>
            </a:pPr>
            <a:r>
              <a:rPr lang="en-US" sz="1800" i="0" dirty="0">
                <a:effectLst/>
                <a:latin typeface="+mj-lt"/>
              </a:rPr>
              <a:t>Normalization</a:t>
            </a:r>
          </a:p>
          <a:p>
            <a:pPr>
              <a:spcBef>
                <a:spcPts val="300"/>
              </a:spcBef>
              <a:spcAft>
                <a:spcPts val="300"/>
              </a:spcAft>
              <a:buFont typeface="+mj-lt"/>
              <a:buAutoNum type="arabicParenR"/>
            </a:pPr>
            <a:r>
              <a:rPr lang="en-US" sz="1800" dirty="0">
                <a:latin typeface="+mj-lt"/>
              </a:rPr>
              <a:t>Label Encoding</a:t>
            </a:r>
          </a:p>
          <a:p>
            <a:pPr>
              <a:spcBef>
                <a:spcPts val="300"/>
              </a:spcBef>
              <a:spcAft>
                <a:spcPts val="300"/>
              </a:spcAft>
              <a:buFont typeface="+mj-lt"/>
              <a:buAutoNum type="arabicParenR"/>
            </a:pPr>
            <a:r>
              <a:rPr lang="en-US" sz="1800" i="0" dirty="0">
                <a:effectLst/>
                <a:latin typeface="+mj-lt"/>
              </a:rPr>
              <a:t>Feature Scaling</a:t>
            </a:r>
          </a:p>
          <a:p>
            <a:pPr>
              <a:spcBef>
                <a:spcPts val="300"/>
              </a:spcBef>
              <a:spcAft>
                <a:spcPts val="300"/>
              </a:spcAft>
              <a:buFont typeface="+mj-lt"/>
              <a:buAutoNum type="arabicParenR"/>
            </a:pPr>
            <a:r>
              <a:rPr lang="en-US" sz="1800" dirty="0">
                <a:latin typeface="+mj-lt"/>
              </a:rPr>
              <a:t>Hyper Parameter Tuning</a:t>
            </a:r>
          </a:p>
          <a:p>
            <a:pPr>
              <a:spcBef>
                <a:spcPts val="300"/>
              </a:spcBef>
              <a:spcAft>
                <a:spcPts val="300"/>
              </a:spcAft>
              <a:buFont typeface="+mj-lt"/>
              <a:buAutoNum type="arabicParenR"/>
            </a:pPr>
            <a:endParaRPr lang="en-GB" sz="1800" i="0" dirty="0">
              <a:solidFill>
                <a:srgbClr val="374151"/>
              </a:solidFill>
              <a:effectLst/>
              <a:latin typeface="Söhne"/>
            </a:endParaRPr>
          </a:p>
          <a:p>
            <a:pPr>
              <a:spcBef>
                <a:spcPts val="300"/>
              </a:spcBef>
              <a:spcAft>
                <a:spcPts val="300"/>
              </a:spcAft>
              <a:buFont typeface="+mj-lt"/>
              <a:buAutoNum type="arabicParenR"/>
            </a:pPr>
            <a:endParaRPr lang="en-US" sz="1800" dirty="0">
              <a:solidFill>
                <a:srgbClr val="374151"/>
              </a:solidFill>
              <a:latin typeface="Söhne"/>
            </a:endParaRPr>
          </a:p>
        </p:txBody>
      </p:sp>
      <p:sp>
        <p:nvSpPr>
          <p:cNvPr id="6" name="Content Placeholder 2">
            <a:extLst>
              <a:ext uri="{FF2B5EF4-FFF2-40B4-BE49-F238E27FC236}">
                <a16:creationId xmlns:a16="http://schemas.microsoft.com/office/drawing/2014/main" id="{B99457A7-2F5A-623C-9E8B-3258FA213E4B}"/>
              </a:ext>
            </a:extLst>
          </p:cNvPr>
          <p:cNvSpPr txBox="1">
            <a:spLocks/>
          </p:cNvSpPr>
          <p:nvPr/>
        </p:nvSpPr>
        <p:spPr>
          <a:xfrm>
            <a:off x="3796405" y="1384542"/>
            <a:ext cx="342756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spcBef>
                <a:spcPts val="300"/>
              </a:spcBef>
              <a:spcAft>
                <a:spcPts val="300"/>
              </a:spcAft>
              <a:buFont typeface="Wingdings" panose="05000000000000000000" pitchFamily="2" charset="2"/>
              <a:buChar char="v"/>
            </a:pPr>
            <a:r>
              <a:rPr lang="en-US" sz="1800" b="1" dirty="0">
                <a:latin typeface="+mj-lt"/>
              </a:rPr>
              <a:t>Key Algorithms: </a:t>
            </a:r>
            <a:endParaRPr lang="en-GB" sz="1800" b="1" dirty="0">
              <a:latin typeface="+mj-lt"/>
            </a:endParaRPr>
          </a:p>
          <a:p>
            <a:pPr>
              <a:spcBef>
                <a:spcPts val="300"/>
              </a:spcBef>
              <a:spcAft>
                <a:spcPts val="300"/>
              </a:spcAft>
              <a:buFont typeface="+mj-lt"/>
              <a:buAutoNum type="arabicParenR"/>
            </a:pPr>
            <a:r>
              <a:rPr lang="en-GB" sz="1800" dirty="0">
                <a:latin typeface="+mj-lt"/>
              </a:rPr>
              <a:t>Logistic Regression</a:t>
            </a:r>
          </a:p>
          <a:p>
            <a:pPr>
              <a:spcBef>
                <a:spcPts val="300"/>
              </a:spcBef>
              <a:spcAft>
                <a:spcPts val="300"/>
              </a:spcAft>
              <a:buFont typeface="+mj-lt"/>
              <a:buAutoNum type="arabicParenR"/>
            </a:pPr>
            <a:r>
              <a:rPr lang="en-GB" sz="1800" dirty="0">
                <a:latin typeface="+mj-lt"/>
              </a:rPr>
              <a:t>Random Forest Classifier</a:t>
            </a:r>
          </a:p>
          <a:p>
            <a:pPr>
              <a:spcBef>
                <a:spcPts val="300"/>
              </a:spcBef>
              <a:spcAft>
                <a:spcPts val="300"/>
              </a:spcAft>
              <a:buFont typeface="+mj-lt"/>
              <a:buAutoNum type="arabicParenR"/>
            </a:pPr>
            <a:r>
              <a:rPr lang="en-GB" sz="1800" dirty="0">
                <a:latin typeface="+mj-lt"/>
              </a:rPr>
              <a:t>K-Nearest Neighbours</a:t>
            </a:r>
          </a:p>
          <a:p>
            <a:pPr>
              <a:spcBef>
                <a:spcPts val="300"/>
              </a:spcBef>
              <a:spcAft>
                <a:spcPts val="300"/>
              </a:spcAft>
              <a:buFont typeface="+mj-lt"/>
              <a:buAutoNum type="arabicParenR"/>
            </a:pPr>
            <a:r>
              <a:rPr lang="en-GB" sz="1800" dirty="0">
                <a:latin typeface="+mj-lt"/>
              </a:rPr>
              <a:t>Support Vector Machines</a:t>
            </a:r>
          </a:p>
          <a:p>
            <a:pPr>
              <a:spcBef>
                <a:spcPts val="300"/>
              </a:spcBef>
              <a:spcAft>
                <a:spcPts val="300"/>
              </a:spcAft>
              <a:buFont typeface="+mj-lt"/>
              <a:buAutoNum type="arabicParenR"/>
            </a:pPr>
            <a:r>
              <a:rPr lang="en-GB" sz="1800" dirty="0">
                <a:latin typeface="+mj-lt"/>
              </a:rPr>
              <a:t>Decision Trees</a:t>
            </a:r>
          </a:p>
          <a:p>
            <a:pPr>
              <a:spcBef>
                <a:spcPts val="300"/>
              </a:spcBef>
              <a:spcAft>
                <a:spcPts val="300"/>
              </a:spcAft>
              <a:buFont typeface="+mj-lt"/>
              <a:buAutoNum type="arabicParenR"/>
            </a:pPr>
            <a:r>
              <a:rPr lang="en-GB" sz="1800" dirty="0">
                <a:latin typeface="+mj-lt"/>
              </a:rPr>
              <a:t>Gradient Boosting</a:t>
            </a:r>
          </a:p>
          <a:p>
            <a:pPr>
              <a:spcBef>
                <a:spcPts val="300"/>
              </a:spcBef>
              <a:spcAft>
                <a:spcPts val="300"/>
              </a:spcAft>
              <a:buFont typeface="+mj-lt"/>
              <a:buAutoNum type="arabicParenR"/>
            </a:pPr>
            <a:r>
              <a:rPr lang="en-GB" sz="1800" dirty="0">
                <a:latin typeface="+mj-lt"/>
              </a:rPr>
              <a:t>Artificial Neural Networks</a:t>
            </a:r>
            <a:endParaRPr lang="en-US" sz="1800" dirty="0">
              <a:latin typeface="+mj-lt"/>
            </a:endParaRPr>
          </a:p>
        </p:txBody>
      </p:sp>
      <p:sp>
        <p:nvSpPr>
          <p:cNvPr id="7" name="Content Placeholder 2">
            <a:extLst>
              <a:ext uri="{FF2B5EF4-FFF2-40B4-BE49-F238E27FC236}">
                <a16:creationId xmlns:a16="http://schemas.microsoft.com/office/drawing/2014/main" id="{96F189C4-E2D6-6FC2-DC46-2C4C668B7F98}"/>
              </a:ext>
            </a:extLst>
          </p:cNvPr>
          <p:cNvSpPr txBox="1">
            <a:spLocks/>
          </p:cNvSpPr>
          <p:nvPr/>
        </p:nvSpPr>
        <p:spPr>
          <a:xfrm>
            <a:off x="7771648" y="1384542"/>
            <a:ext cx="342756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spcBef>
                <a:spcPts val="300"/>
              </a:spcBef>
              <a:spcAft>
                <a:spcPts val="300"/>
              </a:spcAft>
              <a:buFont typeface="Wingdings" panose="05000000000000000000" pitchFamily="2" charset="2"/>
              <a:buChar char="v"/>
            </a:pPr>
            <a:r>
              <a:rPr lang="en-US" sz="1800" b="1" dirty="0">
                <a:latin typeface="+mj-lt"/>
              </a:rPr>
              <a:t>Web Development and Integration: </a:t>
            </a:r>
            <a:endParaRPr lang="en-GB" sz="1800" b="1" dirty="0">
              <a:latin typeface="+mj-lt"/>
            </a:endParaRPr>
          </a:p>
          <a:p>
            <a:pPr>
              <a:spcBef>
                <a:spcPts val="300"/>
              </a:spcBef>
              <a:spcAft>
                <a:spcPts val="300"/>
              </a:spcAft>
              <a:buFont typeface="+mj-lt"/>
              <a:buAutoNum type="arabicParenR"/>
            </a:pPr>
            <a:r>
              <a:rPr lang="en-GB" sz="1800" dirty="0">
                <a:latin typeface="+mj-lt"/>
              </a:rPr>
              <a:t>Python Flask</a:t>
            </a:r>
          </a:p>
          <a:p>
            <a:pPr>
              <a:spcBef>
                <a:spcPts val="300"/>
              </a:spcBef>
              <a:spcAft>
                <a:spcPts val="300"/>
              </a:spcAft>
              <a:buFont typeface="+mj-lt"/>
              <a:buAutoNum type="arabicParenR"/>
            </a:pPr>
            <a:r>
              <a:rPr lang="en-GB" sz="1800" dirty="0">
                <a:latin typeface="+mj-lt"/>
              </a:rPr>
              <a:t>React</a:t>
            </a:r>
          </a:p>
          <a:p>
            <a:pPr>
              <a:spcBef>
                <a:spcPts val="300"/>
              </a:spcBef>
              <a:spcAft>
                <a:spcPts val="300"/>
              </a:spcAft>
              <a:buFont typeface="+mj-lt"/>
              <a:buAutoNum type="arabicParenR"/>
            </a:pPr>
            <a:r>
              <a:rPr lang="en-GB" sz="1800" dirty="0">
                <a:latin typeface="+mj-lt"/>
              </a:rPr>
              <a:t>HTML, CSS</a:t>
            </a:r>
          </a:p>
          <a:p>
            <a:pPr>
              <a:spcBef>
                <a:spcPts val="300"/>
              </a:spcBef>
              <a:spcAft>
                <a:spcPts val="300"/>
              </a:spcAft>
              <a:buFont typeface="+mj-lt"/>
              <a:buAutoNum type="arabicParenR"/>
            </a:pPr>
            <a:r>
              <a:rPr lang="en-GB" sz="1800" dirty="0">
                <a:latin typeface="+mj-lt"/>
              </a:rPr>
              <a:t>AXIOS</a:t>
            </a:r>
            <a:endParaRPr lang="en-US" sz="1800" dirty="0">
              <a:latin typeface="+mj-lt"/>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GB" sz="2000" dirty="0">
                <a:latin typeface="+mj-lt"/>
              </a:rPr>
              <a:t>Our objective is to develop a user-friendly web or mobile application that enables patients to input their symptoms.</a:t>
            </a:r>
          </a:p>
          <a:p>
            <a:r>
              <a:rPr lang="en-GB" sz="2000" dirty="0">
                <a:latin typeface="+mj-lt"/>
              </a:rPr>
              <a:t>Leveraging advanced machine learning algorithms, the application will accurately identify potential diseases based on the reported symptoms. </a:t>
            </a:r>
          </a:p>
          <a:p>
            <a:r>
              <a:rPr lang="en-GB" sz="2000" dirty="0">
                <a:latin typeface="+mj-lt"/>
              </a:rPr>
              <a:t>It will not only provide recommendations for appropriate medications but also offer guidance on seeking timely medical consultations with healthcare professionals. </a:t>
            </a:r>
          </a:p>
          <a:p>
            <a:r>
              <a:rPr lang="en-GB" sz="2000" dirty="0">
                <a:latin typeface="+mj-lt"/>
              </a:rPr>
              <a:t>Additionally, the application will empower users with information about common preventive measures, self-care tips, and valuable resources related to their health conditions, ensuring a holistic approach to healthcare management.</a:t>
            </a:r>
          </a:p>
          <a:p>
            <a:r>
              <a:rPr lang="en-GB" sz="2000" dirty="0">
                <a:latin typeface="+mj-lt"/>
              </a:rPr>
              <a:t>Finally, this proposed method accurately predicts the outcomes which helps in reducing time and cost.</a:t>
            </a: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367</TotalTime>
  <Words>1864</Words>
  <Application>Microsoft Office PowerPoint</Application>
  <PresentationFormat>Widescreen</PresentationFormat>
  <Paragraphs>220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Bookman Old Style (Headings)</vt:lpstr>
      <vt:lpstr>Söhne</vt:lpstr>
      <vt:lpstr>Verdana</vt:lpstr>
      <vt:lpstr>Wingdings</vt:lpstr>
      <vt:lpstr>Bioinformatics</vt:lpstr>
      <vt:lpstr>Disease Similarity Prediction using Machine Learning and Web Application</vt:lpstr>
      <vt:lpstr>Introduction</vt:lpstr>
      <vt:lpstr>Introduction</vt:lpstr>
      <vt:lpstr>Literature Review</vt:lpstr>
      <vt:lpstr>Literature Review</vt:lpstr>
      <vt:lpstr>Literature Review</vt:lpstr>
      <vt:lpstr>Literature Review</vt:lpstr>
      <vt:lpstr>Proposed Method</vt:lpstr>
      <vt:lpstr>Objectives</vt:lpstr>
      <vt:lpstr>Methodology</vt:lpstr>
      <vt:lpstr>Methodology</vt:lpstr>
      <vt:lpstr>Methodology</vt:lpstr>
      <vt:lpstr>PowerPoint Presentation</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MadhanKumar Indla</cp:lastModifiedBy>
  <cp:revision>21</cp:revision>
  <dcterms:created xsi:type="dcterms:W3CDTF">2023-03-16T03:26:27Z</dcterms:created>
  <dcterms:modified xsi:type="dcterms:W3CDTF">2023-10-12T06:51:07Z</dcterms:modified>
</cp:coreProperties>
</file>