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283068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432760" y="2376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22860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/>
          </p:nvPr>
        </p:nvSpPr>
        <p:spPr>
          <a:xfrm>
            <a:off x="283068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/>
          </p:nvPr>
        </p:nvSpPr>
        <p:spPr>
          <a:xfrm>
            <a:off x="5432760" y="3571200"/>
            <a:ext cx="247788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8477280" y="603360"/>
            <a:ext cx="3144240" cy="762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Nimbus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6382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172040" y="35712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22860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72040" y="237600"/>
            <a:ext cx="375516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228600" y="3571200"/>
            <a:ext cx="7695720" cy="304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Rectangl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9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rgbClr val="ffffff"/>
          </a:solidFill>
          <a:ln w="6350">
            <a:noFill/>
          </a:ln>
          <a:effectLst>
            <a:outerShdw algn="ctr" blurRad="50760" rotWithShape="0">
              <a:srgbClr val="000000">
                <a:alpha val="66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" name="Rectangle 10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cap="sq" w="6350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Rectangle 1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" name="Group 6"/>
          <p:cNvGrpSpPr/>
          <p:nvPr/>
        </p:nvGrpSpPr>
        <p:grpSpPr>
          <a:xfrm>
            <a:off x="5249880" y="1267560"/>
            <a:ext cx="1692000" cy="616320"/>
            <a:chOff x="5249880" y="1267560"/>
            <a:chExt cx="1692000" cy="616320"/>
          </a:xfrm>
        </p:grpSpPr>
        <p:sp>
          <p:nvSpPr>
            <p:cNvPr id="8" name="Straight Connector 16"/>
            <p:cNvSpPr/>
            <p:nvPr/>
          </p:nvSpPr>
          <p:spPr>
            <a:xfrm>
              <a:off x="524988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" name="Straight Connector 17"/>
            <p:cNvSpPr/>
            <p:nvPr/>
          </p:nvSpPr>
          <p:spPr>
            <a:xfrm>
              <a:off x="6941520" y="1267560"/>
              <a:ext cx="360" cy="61272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" name="Straight Connector 18"/>
            <p:cNvSpPr/>
            <p:nvPr/>
          </p:nvSpPr>
          <p:spPr>
            <a:xfrm>
              <a:off x="5249880" y="1883520"/>
              <a:ext cx="1691640" cy="360"/>
            </a:xfrm>
            <a:prstGeom prst="line">
              <a:avLst/>
            </a:prstGeom>
            <a:ln>
              <a:solidFill>
                <a:srgbClr val="ffffff"/>
              </a:solidFill>
              <a:miter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5000"/>
          </a:bodyPr>
          <a:p>
            <a:pPr algn="ctr">
              <a:lnSpc>
                <a:spcPct val="83000"/>
              </a:lnSpc>
            </a:pPr>
            <a:r>
              <a:rPr b="0" lang="en-US" sz="6800" spc="-100" strike="noStrike" cap="all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6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fld id="{1398AA2E-5242-468F-B786-F3577882891F}" type="datetime1">
              <a:rPr b="0" lang="en-US" sz="1300" spc="-1" strike="noStrike">
                <a:solidFill>
                  <a:srgbClr val="ffffff"/>
                </a:solidFill>
                <a:latin typeface="Century Gothic"/>
              </a:rPr>
              <a:t>11/12/2021</a:t>
            </a:fld>
            <a:endParaRPr b="0" lang="en-US" sz="1300" spc="-1" strike="noStrike">
              <a:latin typeface="Nimbus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Nimbus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BEF7A55-833E-4654-A919-F48818DAC047}" type="slidenum">
              <a:rPr b="0" lang="en-US" sz="800" spc="-1" strike="noStrike">
                <a:solidFill>
                  <a:srgbClr val="5c5c5c"/>
                </a:solidFill>
                <a:latin typeface="Century Gothic"/>
              </a:rPr>
              <a:t>&lt;number&gt;</a:t>
            </a:fld>
            <a:endParaRPr b="0" lang="en-US" sz="800" spc="-1" strike="noStrike">
              <a:latin typeface="Nimbus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Click to edit Master title style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3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300" spc="-1" strike="noStrike">
              <a:solidFill>
                <a:srgbClr val="000000"/>
              </a:solidFill>
              <a:latin typeface="Century Gothic"/>
            </a:endParaRPr>
          </a:p>
          <a:p>
            <a:pPr lvl="2" marL="73152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3" marL="100584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128016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063DC58F-BE4C-42EA-8318-5C6615821885}" type="datetime1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11/12/2021</a:t>
            </a:fld>
            <a:endParaRPr b="0" lang="en-US" sz="800" spc="-1" strike="noStrike">
              <a:latin typeface="Nimbus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Nimbus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DB2F678-0D19-4EE4-92B1-8947E6938C8C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&lt;number&gt;</a:t>
            </a:fld>
            <a:endParaRPr b="0" lang="en-US" sz="800" spc="-1" strike="noStrike">
              <a:latin typeface="Nimbus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PlaceHolder 1"/>
          <p:cNvSpPr>
            <a:spLocks noGrp="1"/>
          </p:cNvSpPr>
          <p:nvPr>
            <p:ph type="dt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19D5BF99-2EBC-4034-A493-53C1E6DA9C01}" type="datetime1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11/12/2021</a:t>
            </a:fld>
            <a:endParaRPr b="0" lang="en-US" sz="800" spc="-1" strike="noStrike">
              <a:latin typeface="Nimbus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Nimbus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4F06F857-D5BA-4C3D-ACE4-3F05F033FDC6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&lt;number&gt;</a:t>
            </a:fld>
            <a:endParaRPr b="0" lang="en-US" sz="800" spc="-1" strike="noStrike">
              <a:latin typeface="Nimbus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15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cap="sq" w="6350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Rectangle 10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PlaceHolder 1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solidFill>
            <a:srgbClr val="96c881"/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Click icon to add picture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dt"/>
          </p:nvPr>
        </p:nvSpPr>
        <p:spPr>
          <a:xfrm>
            <a:off x="5662440" y="6035040"/>
            <a:ext cx="207144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5715535-AFAD-4ADC-96ED-A9EE8EF063B7}" type="datetime1">
              <a:rPr b="1" lang="en-US" sz="800" spc="-1" strike="noStrike">
                <a:solidFill>
                  <a:srgbClr val="ffffff"/>
                </a:solidFill>
                <a:latin typeface="Century Gothic"/>
              </a:rPr>
              <a:t>11/12/2021</a:t>
            </a:fld>
            <a:endParaRPr b="0" lang="en-US" sz="800" spc="-1" strike="noStrike">
              <a:latin typeface="Nimbus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/>
          </p:nvPr>
        </p:nvSpPr>
        <p:spPr>
          <a:xfrm>
            <a:off x="612720" y="6035040"/>
            <a:ext cx="458748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endParaRPr b="0" lang="en-US" sz="2400" spc="-1" strike="noStrike">
              <a:latin typeface="Nimbus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/>
          </p:nvPr>
        </p:nvSpPr>
        <p:spPr>
          <a:xfrm>
            <a:off x="10396800" y="6035040"/>
            <a:ext cx="1225080" cy="365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F1BBEBE5-298B-4046-9036-E8649B49FD4C}" type="slidenum">
              <a:rPr b="0" lang="en-US" sz="800" spc="-1" strike="noStrike">
                <a:solidFill>
                  <a:srgbClr val="404040"/>
                </a:solidFill>
                <a:latin typeface="Century Gothic"/>
              </a:rPr>
              <a:t>&lt;number&gt;</a:t>
            </a:fld>
            <a:endParaRPr b="0" lang="en-US" sz="800" spc="-1" strike="noStrike">
              <a:latin typeface="Nimbus Roman"/>
            </a:endParaRPr>
          </a:p>
        </p:txBody>
      </p:sp>
      <p:sp>
        <p:nvSpPr>
          <p:cNvPr id="148" name="Rectangle 11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cap="sq" w="6350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PlaceHolder 5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Click to edit Master title style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Click to edit Master text styles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5" descr="abstract image"/>
          <p:cNvPicPr/>
          <p:nvPr/>
        </p:nvPicPr>
        <p:blipFill>
          <a:blip r:embed="rId1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88" name="Rectangle 81"/>
          <p:cNvSpPr/>
          <p:nvPr/>
        </p:nvSpPr>
        <p:spPr>
          <a:xfrm>
            <a:off x="5695200" y="1808640"/>
            <a:ext cx="5452200" cy="32407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Rectangle 83"/>
          <p:cNvSpPr/>
          <p:nvPr/>
        </p:nvSpPr>
        <p:spPr>
          <a:xfrm>
            <a:off x="5861160" y="1974960"/>
            <a:ext cx="5120280" cy="2907360"/>
          </a:xfrm>
          <a:prstGeom prst="rect">
            <a:avLst/>
          </a:prstGeom>
          <a:noFill/>
          <a:ln cap="sq" w="63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33960" y="2355480"/>
            <a:ext cx="4774680" cy="163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8000"/>
          </a:bodyPr>
          <a:p>
            <a:pPr algn="ctr">
              <a:lnSpc>
                <a:spcPct val="83000"/>
              </a:lnSpc>
            </a:pPr>
            <a:r>
              <a:rPr b="0" lang="en-US" sz="3600" spc="-100" strike="noStrike" cap="all">
                <a:solidFill>
                  <a:srgbClr val="ffffff"/>
                </a:solidFill>
                <a:latin typeface="Century Gothic"/>
              </a:rPr>
              <a:t>COMP 6120</a:t>
            </a:r>
            <a:br/>
            <a:r>
              <a:rPr b="0" lang="en-US" sz="4400" spc="-100" strike="noStrike" cap="all">
                <a:solidFill>
                  <a:srgbClr val="ffffff"/>
                </a:solidFill>
                <a:latin typeface="Century Gothic"/>
              </a:rPr>
              <a:t>Final Project Presentation</a:t>
            </a:r>
            <a:endParaRPr b="0" lang="en-US" sz="4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6033960" y="3996000"/>
            <a:ext cx="4774680" cy="55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p>
            <a:pPr algn="ctr">
              <a:lnSpc>
                <a:spcPct val="11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800" spc="77" strike="noStrike">
                <a:solidFill>
                  <a:srgbClr val="ffffff"/>
                </a:solidFill>
                <a:latin typeface="Century Gothic"/>
              </a:rPr>
              <a:t>Joshua Boyd, James Browning,</a:t>
            </a:r>
            <a:endParaRPr b="0" lang="en-US" sz="1800" spc="-1" strike="noStrike">
              <a:latin typeface="Nimbus Sans"/>
            </a:endParaRPr>
          </a:p>
          <a:p>
            <a:pPr algn="ctr">
              <a:lnSpc>
                <a:spcPct val="11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en-US" sz="1800" spc="77" strike="noStrike">
                <a:solidFill>
                  <a:srgbClr val="ffffff"/>
                </a:solidFill>
                <a:latin typeface="Century Gothic"/>
              </a:rPr>
              <a:t>and Her-Bo Lin</a:t>
            </a:r>
            <a:endParaRPr b="0" lang="en-US" sz="1800" spc="-1" strike="noStrike">
              <a:latin typeface="Nimbus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DatabaseGui.java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DatabaseGui.java is our most complex class, defining the look and frontside functionality of the application.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The user interface was developed using Java’s Swing library.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10000"/>
              </a:lnSpc>
              <a:spcBef>
                <a:spcPts val="901"/>
              </a:spcBef>
            </a:pP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6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2283120" y="603360"/>
            <a:ext cx="7625880" cy="56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Main.java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Our main class is the simplest, serving only as a driver for the other two classes.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The database name, port, username, and password, provided by the user as command line arguments, are fed into a new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DatabaseGui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 object.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4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228600" y="325440"/>
            <a:ext cx="7695720" cy="620676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Interface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To the left is the first screen users see when opening our application.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The entirety of the book table (as much as will fit on screen, at least) is displayed by default.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Picture 2" descr="Table&#10;&#10;Description automatically generated"/>
          <p:cNvPicPr/>
          <p:nvPr/>
        </p:nvPicPr>
        <p:blipFill>
          <a:blip r:embed="rId1"/>
          <a:stretch/>
        </p:blipFill>
        <p:spPr>
          <a:xfrm>
            <a:off x="228600" y="325440"/>
            <a:ext cx="7695720" cy="620676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Interface Functionality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To demonstrate the functionality of our user interface, we’ll use question four from the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sql.txt</a:t>
            </a: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 assignment.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This question is rather simple: “Show the title of books which have more than 10 units in stock.”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" descr="Graphical user interface, text, application, email&#10;&#10;Description automatically generated"/>
          <p:cNvPicPr/>
          <p:nvPr/>
        </p:nvPicPr>
        <p:blipFill>
          <a:blip r:embed="rId1"/>
          <a:stretch/>
        </p:blipFill>
        <p:spPr>
          <a:xfrm>
            <a:off x="228600" y="325440"/>
            <a:ext cx="7695720" cy="6206760"/>
          </a:xfrm>
          <a:prstGeom prst="rect">
            <a:avLst/>
          </a:prstGeom>
          <a:ln w="0">
            <a:noFill/>
          </a:ln>
        </p:spPr>
      </p:pic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Interface Functionality (Cont.)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As you can see, the result table updates to reflect the outcome of the query.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This result is the same result we received using IntelliJ’s database console.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285840" indent="-285840">
              <a:lnSpc>
                <a:spcPct val="110000"/>
              </a:lnSpc>
              <a:spcBef>
                <a:spcPts val="799"/>
              </a:spcBef>
              <a:buClr>
                <a:srgbClr val="26262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This result was also verified by comparing it to the original data provided.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Content Placeholder 4" descr=""/>
          <p:cNvPicPr/>
          <p:nvPr/>
        </p:nvPicPr>
        <p:blipFill>
          <a:blip r:embed="rId1"/>
          <a:stretch/>
        </p:blipFill>
        <p:spPr>
          <a:xfrm>
            <a:off x="792000" y="605160"/>
            <a:ext cx="10607760" cy="564696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Primary Keys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supplier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 PRIMARY KEY (SupplierID)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subject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 PRIMARY KEY (SubjectID)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book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 PRIMARY KEY (BookID)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customer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 PRIMARY KEY (CustomerID)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employee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 PRIMARY KEY (EmployeeID)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shipper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 PRIMARY KEY (ShipperID)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orders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 PRIMARY KEY (OrderID)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order_detail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 No primary key.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Foreign Keys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book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FOREIGN KEY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(SupplierID)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REFERENCES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supplier(SupplierID)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FOREIGN KEY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(SubjectID)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REFERENCES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subject(SubjectID)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orders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FOREIGN KEY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(CustomerID)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REFERENCES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customer(CustomerI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D)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FOREIGN KEY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(EmployeeID)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REFERENCES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employee(Employee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ID)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FOREIGN KEY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(ShipperID)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REFERENCES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employee(ShipperID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order_detail</a:t>
            </a: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FOREIGN KEY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(BookID)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REFERENCES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book(BookID)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FOREIGN KEY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(OrderID)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REFERENCES </a:t>
            </a:r>
            <a:r>
              <a:rPr b="0" lang="en-US" sz="2200" spc="-1" strike="noStrike">
                <a:solidFill>
                  <a:srgbClr val="000000"/>
                </a:solidFill>
                <a:latin typeface="Century Gothic"/>
              </a:rPr>
              <a:t>orders(OrderID)</a:t>
            </a:r>
            <a:endParaRPr b="0" lang="en-US" sz="22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1:N Relationships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order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customer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employee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shipper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book: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subject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supplier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Other Notes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M:N relationship type is used for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order_detail ↔ book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Weak entity (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order_detail</a:t>
            </a:r>
            <a:r>
              <a:rPr b="0" lang="en-US" sz="3200" spc="-1" strike="noStrike">
                <a:solidFill>
                  <a:srgbClr val="000000"/>
                </a:solidFill>
                <a:latin typeface="Century Gothic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Relies on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order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 for identification.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lvl="1" marL="457200" indent="-18288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book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 does not provide identification. Therefore, it has only one identifying relationship.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497600" y="603360"/>
            <a:ext cx="9196920" cy="56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262626"/>
                </a:solidFill>
                <a:latin typeface="Century Gothic"/>
              </a:rPr>
              <a:t>DatabaseInterface.java</a:t>
            </a:r>
            <a:endParaRPr b="0" lang="en-US" sz="4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Our code for connecting the user application to the database was contained in the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DatabaseInterface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 class.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This class is a fairly straightforward implementation of JDBC, taking a database name, port, username, and password as arguments for establishing a connection.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  <a:p>
            <a:pPr marL="182880" indent="-18288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The method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execStatement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 takes a query or statement string as an input, then returns the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ResultSet</a:t>
            </a:r>
            <a:r>
              <a:rPr b="0" lang="en-US" sz="2800" spc="-1" strike="noStrike">
                <a:solidFill>
                  <a:srgbClr val="000000"/>
                </a:solidFill>
                <a:latin typeface="Century Gothic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Picture 2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3270600" y="603360"/>
            <a:ext cx="5650560" cy="565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{A79C29B3-1F73-47B1-B193-B789EB0734AE}tf78438558_win32</Template>
  <TotalTime>97</TotalTime>
  <Application>LibreOffice/7.2.2.2$Linux_X86_64 LibreOffice_project/20$Build-2</Application>
  <AppVersion>15.0000</AppVersion>
  <Words>488</Words>
  <Paragraphs>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2021-10-25T04:51:05Z</dcterms:created>
  <dc:creator>James Browning</dc:creator>
  <dc:description/>
  <dc:language>en-US</dc:language>
  <cp:lastModifiedBy/>
  <dcterms:modified xsi:type="dcterms:W3CDTF">2021-11-12T09:41:44Z</dcterms:modified>
  <cp:revision>8</cp:revision>
  <dc:subject/>
  <dc:title>COMP 6120 Final Project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PresentationFormat">
    <vt:lpwstr>Widescreen</vt:lpwstr>
  </property>
  <property fmtid="{D5CDD505-2E9C-101B-9397-08002B2CF9AE}" pid="4" name="Slides">
    <vt:i4>15</vt:i4>
  </property>
</Properties>
</file>