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769572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228600" y="3571200"/>
            <a:ext cx="769572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228600" y="35712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172040" y="35712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2830680" y="2376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5432760" y="2376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228600" y="35712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2830680" y="35712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5432760" y="35712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7695720" cy="638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638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638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8477280" y="603360"/>
            <a:ext cx="3144240" cy="762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638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228600" y="35712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638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172040" y="35712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228600" y="3571200"/>
            <a:ext cx="769572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769572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228600" y="3571200"/>
            <a:ext cx="769572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228600" y="35712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4172040" y="35712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2830680" y="2376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5432760" y="2376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228600" y="35712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/>
          </p:nvPr>
        </p:nvSpPr>
        <p:spPr>
          <a:xfrm>
            <a:off x="2830680" y="35712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/>
          </p:nvPr>
        </p:nvSpPr>
        <p:spPr>
          <a:xfrm>
            <a:off x="5432760" y="35712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7695720" cy="638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638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638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7695720" cy="638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8477280" y="603360"/>
            <a:ext cx="3144240" cy="762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638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228600" y="35712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638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172040" y="35712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228600" y="3571200"/>
            <a:ext cx="769572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769572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228600" y="3571200"/>
            <a:ext cx="769572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228600" y="35712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172040" y="35712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2830680" y="2376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5432760" y="2376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/>
          </p:nvPr>
        </p:nvSpPr>
        <p:spPr>
          <a:xfrm>
            <a:off x="228600" y="35712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/>
          </p:nvPr>
        </p:nvSpPr>
        <p:spPr>
          <a:xfrm>
            <a:off x="2830680" y="35712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/>
          </p:nvPr>
        </p:nvSpPr>
        <p:spPr>
          <a:xfrm>
            <a:off x="5432760" y="35712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7695720" cy="638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638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638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638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638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8477280" y="603360"/>
            <a:ext cx="3144240" cy="762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638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228600" y="35712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638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4172040" y="35712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228600" y="3571200"/>
            <a:ext cx="769572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769572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228600" y="3571200"/>
            <a:ext cx="769572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228600" y="35712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/>
          </p:nvPr>
        </p:nvSpPr>
        <p:spPr>
          <a:xfrm>
            <a:off x="4172040" y="35712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2830680" y="2376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432760" y="2376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/>
          </p:nvPr>
        </p:nvSpPr>
        <p:spPr>
          <a:xfrm>
            <a:off x="228600" y="35712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/>
          </p:nvPr>
        </p:nvSpPr>
        <p:spPr>
          <a:xfrm>
            <a:off x="2830680" y="35712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6" name="PlaceHolder 7"/>
          <p:cNvSpPr>
            <a:spLocks noGrp="1"/>
          </p:cNvSpPr>
          <p:nvPr>
            <p:ph/>
          </p:nvPr>
        </p:nvSpPr>
        <p:spPr>
          <a:xfrm>
            <a:off x="5432760" y="35712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8477280" y="603360"/>
            <a:ext cx="3144240" cy="762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638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228600" y="35712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638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172040" y="35712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228600" y="3571200"/>
            <a:ext cx="7695720" cy="304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Rectangle 6" hidden="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 7" hidden="1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350" cap="sq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Rectangle 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9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solidFill>
            <a:srgbClr val="FFFFFF"/>
          </a:solidFill>
          <a:ln w="6350">
            <a:noFill/>
          </a:ln>
          <a:effectLst>
            <a:outerShdw blurRad="50760" algn="ctr" rotWithShape="0">
              <a:srgbClr val="000000">
                <a:alpha val="6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Rectangle 10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noFill/>
          <a:ln w="6350" cap="sq">
            <a:solidFill>
              <a:srgbClr val="000000">
                <a:lumMod val="75000"/>
                <a:lumOff val="2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Rectangle 14"/>
          <p:cNvSpPr/>
          <p:nvPr/>
        </p:nvSpPr>
        <p:spPr>
          <a:xfrm>
            <a:off x="5135760" y="1267560"/>
            <a:ext cx="1919880" cy="731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" name="Group 6"/>
          <p:cNvGrpSpPr/>
          <p:nvPr/>
        </p:nvGrpSpPr>
        <p:grpSpPr>
          <a:xfrm>
            <a:off x="5249880" y="1267560"/>
            <a:ext cx="1692000" cy="616320"/>
            <a:chOff x="5249880" y="1267560"/>
            <a:chExt cx="1692000" cy="616320"/>
          </a:xfrm>
        </p:grpSpPr>
        <p:sp>
          <p:nvSpPr>
            <p:cNvPr id="8" name="Straight Connector 16"/>
            <p:cNvSpPr/>
            <p:nvPr/>
          </p:nvSpPr>
          <p:spPr>
            <a:xfrm>
              <a:off x="5249880" y="1267560"/>
              <a:ext cx="360" cy="61272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Straight Connector 17"/>
            <p:cNvSpPr/>
            <p:nvPr/>
          </p:nvSpPr>
          <p:spPr>
            <a:xfrm>
              <a:off x="6941520" y="1267560"/>
              <a:ext cx="360" cy="61272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Straight Connector 18"/>
            <p:cNvSpPr/>
            <p:nvPr/>
          </p:nvSpPr>
          <p:spPr>
            <a:xfrm>
              <a:off x="5249880" y="1883520"/>
              <a:ext cx="1691640" cy="36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29000" y="2244960"/>
            <a:ext cx="8933400" cy="2436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5000"/>
          </a:bodyPr>
          <a:lstStyle/>
          <a:p>
            <a:pPr algn="ctr">
              <a:lnSpc>
                <a:spcPct val="83000"/>
              </a:lnSpc>
            </a:pPr>
            <a:r>
              <a:rPr lang="en-US" sz="6800" b="0" strike="noStrike" cap="all" spc="-100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lang="en-US" sz="6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dt"/>
          </p:nvPr>
        </p:nvSpPr>
        <p:spPr>
          <a:xfrm>
            <a:off x="5318640" y="1341360"/>
            <a:ext cx="1554120" cy="485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fld id="{1398AA2E-5242-468F-B786-F3577882891F}" type="datetime1">
              <a:rPr lang="en-US" sz="1300" b="0" strike="noStrike" spc="-1">
                <a:solidFill>
                  <a:srgbClr val="FFFFFF"/>
                </a:solidFill>
                <a:latin typeface="Century Gothic"/>
              </a:rPr>
              <a:t>11/15/2021</a:t>
            </a:fld>
            <a:endParaRPr lang="en-US" sz="1300" b="0" strike="noStrike" spc="-1">
              <a:latin typeface="Nimbus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ftr"/>
          </p:nvPr>
        </p:nvSpPr>
        <p:spPr>
          <a:xfrm>
            <a:off x="1629000" y="5177520"/>
            <a:ext cx="5729760" cy="228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en-US" sz="2400" b="0" strike="noStrike" spc="-1">
              <a:latin typeface="Nimbus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sldNum"/>
          </p:nvPr>
        </p:nvSpPr>
        <p:spPr>
          <a:xfrm>
            <a:off x="8606880" y="5177520"/>
            <a:ext cx="1955520" cy="228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BEF7A55-833E-4654-A919-F48818DAC047}" type="slidenum">
              <a:rPr lang="en-US" sz="800" b="0" strike="noStrike" spc="-1">
                <a:solidFill>
                  <a:srgbClr val="5C5C5C"/>
                </a:solidFill>
                <a:latin typeface="Century Gothic"/>
              </a:rPr>
              <a:t>‹#›</a:t>
            </a:fld>
            <a:endParaRPr lang="en-US" sz="800" b="0" strike="noStrike" spc="-1">
              <a:latin typeface="Nimbus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Rectangle 6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Rectangle 7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350" cap="sq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500" b="0" strike="noStrike" spc="-1">
                <a:solidFill>
                  <a:srgbClr val="000000"/>
                </a:solidFill>
                <a:latin typeface="Century Gothic"/>
              </a:rPr>
              <a:t>Click to edit Master text styles</a:t>
            </a:r>
          </a:p>
          <a:p>
            <a:pPr marL="457200" lvl="1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300" b="0" strike="noStrike" spc="-1">
                <a:solidFill>
                  <a:srgbClr val="000000"/>
                </a:solidFill>
                <a:latin typeface="Century Gothic"/>
              </a:rPr>
              <a:t>Second level</a:t>
            </a:r>
          </a:p>
          <a:p>
            <a:pPr marL="731520" lvl="2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200" b="0" strike="noStrike" spc="-1">
                <a:solidFill>
                  <a:srgbClr val="000000"/>
                </a:solidFill>
                <a:latin typeface="Century Gothic"/>
              </a:rPr>
              <a:t>Third level</a:t>
            </a:r>
          </a:p>
          <a:p>
            <a:pPr marL="1005840" lvl="3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200" b="0" strike="noStrike" spc="-1">
                <a:solidFill>
                  <a:srgbClr val="000000"/>
                </a:solidFill>
                <a:latin typeface="Century Gothic"/>
              </a:rPr>
              <a:t>Fourth level</a:t>
            </a:r>
          </a:p>
          <a:p>
            <a:pPr marL="1280160" lvl="4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200" b="0" strike="noStrike" spc="-1">
                <a:solidFill>
                  <a:srgbClr val="000000"/>
                </a:solidFill>
                <a:latin typeface="Century Gothic"/>
              </a:rPr>
              <a:t>Fifth level</a:t>
            </a:r>
          </a:p>
        </p:txBody>
      </p:sp>
      <p:sp>
        <p:nvSpPr>
          <p:cNvPr id="57" name="PlaceHolder 3"/>
          <p:cNvSpPr>
            <a:spLocks noGrp="1"/>
          </p:cNvSpPr>
          <p:nvPr>
            <p:ph type="dt"/>
          </p:nvPr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63DC58F-BE4C-42EA-8318-5C6615821885}" type="datetime1">
              <a:rPr lang="en-US" sz="800" b="0" strike="noStrike" spc="-1">
                <a:solidFill>
                  <a:srgbClr val="404040"/>
                </a:solidFill>
                <a:latin typeface="Century Gothic"/>
              </a:rPr>
              <a:t>11/15/2021</a:t>
            </a:fld>
            <a:endParaRPr lang="en-US" sz="800" b="0" strike="noStrike" spc="-1">
              <a:latin typeface="Nimbus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ftr"/>
          </p:nvPr>
        </p:nvSpPr>
        <p:spPr>
          <a:xfrm>
            <a:off x="1066680" y="6035040"/>
            <a:ext cx="581616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en-US" sz="2400" b="0" strike="noStrike" spc="-1">
              <a:latin typeface="Nimbus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sldNum"/>
          </p:nvPr>
        </p:nvSpPr>
        <p:spPr>
          <a:xfrm>
            <a:off x="10287000" y="6035040"/>
            <a:ext cx="83772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DB2F678-0D19-4EE4-92B1-8947E6938C8C}" type="slidenum">
              <a:rPr lang="en-US" sz="800" b="0" strike="noStrike" spc="-1">
                <a:solidFill>
                  <a:srgbClr val="404040"/>
                </a:solidFill>
                <a:latin typeface="Century Gothic"/>
              </a:rPr>
              <a:t>‹#›</a:t>
            </a:fld>
            <a:endParaRPr lang="en-US" sz="800" b="0" strike="noStrike" spc="-1">
              <a:latin typeface="Nimbus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Rectangle 6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Rectangle 7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350" cap="sq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PlaceHolder 1"/>
          <p:cNvSpPr>
            <a:spLocks noGrp="1"/>
          </p:cNvSpPr>
          <p:nvPr>
            <p:ph type="dt"/>
          </p:nvPr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9D5BF99-2EBC-4034-A493-53C1E6DA9C01}" type="datetime1">
              <a:rPr lang="en-US" sz="800" b="0" strike="noStrike" spc="-1">
                <a:solidFill>
                  <a:srgbClr val="404040"/>
                </a:solidFill>
                <a:latin typeface="Century Gothic"/>
              </a:rPr>
              <a:t>11/15/2021</a:t>
            </a:fld>
            <a:endParaRPr lang="en-US" sz="800" b="0" strike="noStrike" spc="-1">
              <a:latin typeface="Nimbus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ftr"/>
          </p:nvPr>
        </p:nvSpPr>
        <p:spPr>
          <a:xfrm>
            <a:off x="1066680" y="6035040"/>
            <a:ext cx="581616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en-US" sz="2400" b="0" strike="noStrike" spc="-1">
              <a:latin typeface="Nimbus Roman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/>
          </p:nvPr>
        </p:nvSpPr>
        <p:spPr>
          <a:xfrm>
            <a:off x="10287000" y="6035040"/>
            <a:ext cx="83772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F06F857-D5BA-4C3D-ACE4-3F05F033FDC6}" type="slidenum">
              <a:rPr lang="en-US" sz="800" b="0" strike="noStrike" spc="-1">
                <a:solidFill>
                  <a:srgbClr val="404040"/>
                </a:solidFill>
                <a:latin typeface="Century Gothic"/>
              </a:rPr>
              <a:t>‹#›</a:t>
            </a:fld>
            <a:endParaRPr lang="en-US" sz="800" b="0" strike="noStrike" spc="-1">
              <a:latin typeface="Nimbus Roman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Click to edit the title text format</a:t>
            </a: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8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Rectangle 6" hidden="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Rectangle 7" hidden="1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350" cap="sq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Rectangle 10"/>
          <p:cNvSpPr/>
          <p:nvPr/>
        </p:nvSpPr>
        <p:spPr>
          <a:xfrm>
            <a:off x="8119800" y="237600"/>
            <a:ext cx="3826080" cy="638208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  <a:solidFill>
            <a:srgbClr val="96C881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entury Gothic"/>
              </a:rPr>
              <a:t>Click icon to add picture</a:t>
            </a:r>
          </a:p>
        </p:txBody>
      </p:sp>
      <p:sp>
        <p:nvSpPr>
          <p:cNvPr id="145" name="PlaceHolder 2"/>
          <p:cNvSpPr>
            <a:spLocks noGrp="1"/>
          </p:cNvSpPr>
          <p:nvPr>
            <p:ph type="dt"/>
          </p:nvPr>
        </p:nvSpPr>
        <p:spPr>
          <a:xfrm>
            <a:off x="5662440" y="6035040"/>
            <a:ext cx="207144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5715535-AFAD-4ADC-96ED-A9EE8EF063B7}" type="datetime1">
              <a:rPr lang="en-US" sz="800" b="1" strike="noStrike" spc="-1">
                <a:solidFill>
                  <a:srgbClr val="FFFFFF"/>
                </a:solidFill>
                <a:latin typeface="Century Gothic"/>
              </a:rPr>
              <a:t>11/15/2021</a:t>
            </a:fld>
            <a:endParaRPr lang="en-US" sz="800" b="0" strike="noStrike" spc="-1">
              <a:latin typeface="Nimbus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ftr"/>
          </p:nvPr>
        </p:nvSpPr>
        <p:spPr>
          <a:xfrm>
            <a:off x="612720" y="6035040"/>
            <a:ext cx="458748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en-US" sz="2400" b="0" strike="noStrike" spc="-1">
              <a:latin typeface="Nimbus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sldNum"/>
          </p:nvPr>
        </p:nvSpPr>
        <p:spPr>
          <a:xfrm>
            <a:off x="10396800" y="6035040"/>
            <a:ext cx="122508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1BBEBE5-298B-4046-9036-E8649B49FD4C}" type="slidenum">
              <a:rPr lang="en-US" sz="800" b="0" strike="noStrike" spc="-1">
                <a:solidFill>
                  <a:srgbClr val="404040"/>
                </a:solidFill>
                <a:latin typeface="Century Gothic"/>
              </a:rPr>
              <a:t>‹#›</a:t>
            </a:fld>
            <a:endParaRPr lang="en-US" sz="800" b="0" strike="noStrike" spc="-1">
              <a:latin typeface="Nimbus Roman"/>
            </a:endParaRPr>
          </a:p>
        </p:txBody>
      </p:sp>
      <p:sp>
        <p:nvSpPr>
          <p:cNvPr id="148" name="Rectangle 11"/>
          <p:cNvSpPr/>
          <p:nvPr/>
        </p:nvSpPr>
        <p:spPr>
          <a:xfrm>
            <a:off x="8254800" y="374760"/>
            <a:ext cx="3556800" cy="6107760"/>
          </a:xfrm>
          <a:prstGeom prst="rect">
            <a:avLst/>
          </a:prstGeom>
          <a:noFill/>
          <a:ln w="6350" cap="sq">
            <a:solidFill>
              <a:srgbClr val="000000">
                <a:lumMod val="75000"/>
                <a:lumOff val="25000"/>
              </a:srgb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PlaceHolder 5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entury Gothic"/>
              </a:rPr>
              <a:t>Click to edit Master title style</a:t>
            </a: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8477280" y="2386440"/>
            <a:ext cx="3144240" cy="3511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5" descr="abstract image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88" name="Rectangle 81"/>
          <p:cNvSpPr/>
          <p:nvPr/>
        </p:nvSpPr>
        <p:spPr>
          <a:xfrm>
            <a:off x="5695200" y="1808640"/>
            <a:ext cx="5452200" cy="32407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Rectangle 83"/>
          <p:cNvSpPr/>
          <p:nvPr/>
        </p:nvSpPr>
        <p:spPr>
          <a:xfrm>
            <a:off x="5861160" y="1974960"/>
            <a:ext cx="5120280" cy="2907360"/>
          </a:xfrm>
          <a:prstGeom prst="rect">
            <a:avLst/>
          </a:prstGeom>
          <a:noFill/>
          <a:ln w="6350" cap="sq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33960" y="2355480"/>
            <a:ext cx="4774680" cy="163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8000"/>
          </a:bodyPr>
          <a:lstStyle/>
          <a:p>
            <a:pPr algn="ctr">
              <a:lnSpc>
                <a:spcPct val="83000"/>
              </a:lnSpc>
            </a:pPr>
            <a:r>
              <a:rPr lang="en-US" sz="3600" b="0" strike="noStrike" cap="all" spc="-100">
                <a:solidFill>
                  <a:srgbClr val="FFFFFF"/>
                </a:solidFill>
                <a:latin typeface="Century Gothic"/>
              </a:rPr>
              <a:t>COMP 6120</a:t>
            </a:r>
            <a:br/>
            <a:r>
              <a:rPr lang="en-US" sz="4400" b="0" strike="noStrike" cap="all" spc="-100">
                <a:solidFill>
                  <a:srgbClr val="FFFFFF"/>
                </a:solidFill>
                <a:latin typeface="Century Gothic"/>
              </a:rPr>
              <a:t>Final Project Presentation</a:t>
            </a:r>
            <a:endParaRPr lang="en-US" sz="4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6033960" y="3996000"/>
            <a:ext cx="4774680" cy="559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9000"/>
          </a:bodyPr>
          <a:lstStyle/>
          <a:p>
            <a:pPr algn="ctr">
              <a:lnSpc>
                <a:spcPct val="11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1800" b="0" strike="noStrike" spc="77">
                <a:solidFill>
                  <a:srgbClr val="FFFFFF"/>
                </a:solidFill>
                <a:latin typeface="Century Gothic"/>
              </a:rPr>
              <a:t>Joshua Boyd, James Browning,</a:t>
            </a:r>
            <a:endParaRPr lang="en-US" sz="1800" b="0" strike="noStrike" spc="-1">
              <a:latin typeface="Nimbus Sans"/>
            </a:endParaRPr>
          </a:p>
          <a:p>
            <a:pPr algn="ctr">
              <a:lnSpc>
                <a:spcPct val="11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1800" b="0" strike="noStrike" spc="77">
                <a:solidFill>
                  <a:srgbClr val="FFFFFF"/>
                </a:solidFill>
                <a:latin typeface="Century Gothic"/>
              </a:rPr>
              <a:t>and Her-Bo Lin</a:t>
            </a:r>
            <a:endParaRPr lang="en-US" sz="1800" b="0" strike="noStrike" spc="-1">
              <a:latin typeface="Nimbus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262626"/>
                </a:solidFill>
                <a:latin typeface="Century Gothic"/>
              </a:rPr>
              <a:t>DatabaseGui.java</a:t>
            </a:r>
            <a:endParaRPr lang="en-US" sz="4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Century Gothic"/>
              </a:rPr>
              <a:t>DatabaseGui.java is our most complex class, defining the look and frontside functionality of the application.</a:t>
            </a: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Century Gothic"/>
              </a:rPr>
              <a:t>The user interface was developed using Java’s Swing library.</a:t>
            </a: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6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2283120" y="603360"/>
            <a:ext cx="7625880" cy="5650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262626"/>
                </a:solidFill>
                <a:latin typeface="Century Gothic"/>
              </a:rPr>
              <a:t>Main.java</a:t>
            </a:r>
            <a:endParaRPr lang="en-US" sz="4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Century Gothic"/>
              </a:rPr>
              <a:t>Our main class is the simplest, serving only as a driver for the other two classes.</a:t>
            </a: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Century Gothic"/>
              </a:rPr>
              <a:t>The database name, port, username, and password, provided by the user as command line arguments, are fed into a new </a:t>
            </a: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DatabaseGui</a:t>
            </a:r>
            <a:r>
              <a:rPr lang="en-US" sz="2800" b="0" strike="noStrike" spc="-1">
                <a:solidFill>
                  <a:srgbClr val="000000"/>
                </a:solidFill>
                <a:latin typeface="Century Gothic"/>
              </a:rPr>
              <a:t> object.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4" descr="Table&#10;&#10;Description automatically generated"/>
          <p:cNvPicPr/>
          <p:nvPr/>
        </p:nvPicPr>
        <p:blipFill>
          <a:blip r:embed="rId2"/>
          <a:stretch/>
        </p:blipFill>
        <p:spPr>
          <a:xfrm>
            <a:off x="228600" y="325440"/>
            <a:ext cx="7695720" cy="6206760"/>
          </a:xfrm>
          <a:prstGeom prst="rect">
            <a:avLst/>
          </a:prstGeom>
          <a:ln w="0">
            <a:noFill/>
          </a:ln>
        </p:spPr>
      </p:pic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entury Gothic"/>
              </a:rPr>
              <a:t>Interface</a:t>
            </a: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8477280" y="2386440"/>
            <a:ext cx="3144240" cy="3511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85840" indent="-285840">
              <a:lnSpc>
                <a:spcPct val="110000"/>
              </a:lnSpc>
              <a:spcBef>
                <a:spcPts val="799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To the left is the first screen users see when opening our application.</a:t>
            </a:r>
          </a:p>
          <a:p>
            <a:pPr marL="285840" indent="-285840">
              <a:lnSpc>
                <a:spcPct val="110000"/>
              </a:lnSpc>
              <a:spcBef>
                <a:spcPts val="799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The entirety of the book table (as much as will fit on screen, at least) is displayed by default.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icture 2" descr="Table&#10;&#10;Description automatically generated"/>
          <p:cNvPicPr/>
          <p:nvPr/>
        </p:nvPicPr>
        <p:blipFill>
          <a:blip r:embed="rId2"/>
          <a:stretch/>
        </p:blipFill>
        <p:spPr>
          <a:xfrm>
            <a:off x="228600" y="325440"/>
            <a:ext cx="7695720" cy="6206760"/>
          </a:xfrm>
          <a:prstGeom prst="rect">
            <a:avLst/>
          </a:prstGeom>
          <a:ln w="0">
            <a:noFill/>
          </a:ln>
        </p:spPr>
      </p:pic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entury Gothic"/>
              </a:rPr>
              <a:t>Interface Functionality</a:t>
            </a: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8477280" y="2386440"/>
            <a:ext cx="3144240" cy="3511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85840" indent="-285840">
              <a:lnSpc>
                <a:spcPct val="110000"/>
              </a:lnSpc>
              <a:spcBef>
                <a:spcPts val="799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To demonstrate the functionality of our user interface, we’ll use question four from the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sql.txt</a:t>
            </a: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 assignment.</a:t>
            </a:r>
          </a:p>
          <a:p>
            <a:pPr marL="285840" indent="-285840">
              <a:lnSpc>
                <a:spcPct val="110000"/>
              </a:lnSpc>
              <a:spcBef>
                <a:spcPts val="799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This question is rather simple: “Show the title of books which have more than 10 units in stock.”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icture 2" descr="Graphical user interface, text, application, email&#10;&#10;Description automatically generated"/>
          <p:cNvPicPr/>
          <p:nvPr/>
        </p:nvPicPr>
        <p:blipFill>
          <a:blip r:embed="rId2"/>
          <a:stretch/>
        </p:blipFill>
        <p:spPr>
          <a:xfrm>
            <a:off x="228600" y="325440"/>
            <a:ext cx="7695720" cy="6206760"/>
          </a:xfrm>
          <a:prstGeom prst="rect">
            <a:avLst/>
          </a:prstGeom>
          <a:ln w="0">
            <a:noFill/>
          </a:ln>
        </p:spPr>
      </p:pic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entury Gothic"/>
              </a:rPr>
              <a:t>Interface Functionality (Cont.)</a:t>
            </a: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8477280" y="2386440"/>
            <a:ext cx="3144240" cy="3511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5840" indent="-285840">
              <a:lnSpc>
                <a:spcPct val="110000"/>
              </a:lnSpc>
              <a:spcBef>
                <a:spcPts val="799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As you can see, the result table updates to reflect the outcome of the query.</a:t>
            </a:r>
          </a:p>
          <a:p>
            <a:pPr marL="285840" indent="-285840">
              <a:lnSpc>
                <a:spcPct val="110000"/>
              </a:lnSpc>
              <a:spcBef>
                <a:spcPts val="799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This result is the same result we received using IntelliJ’s database console.</a:t>
            </a:r>
          </a:p>
          <a:p>
            <a:pPr marL="285840" indent="-285840">
              <a:lnSpc>
                <a:spcPct val="110000"/>
              </a:lnSpc>
              <a:spcBef>
                <a:spcPts val="799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This result was also verified by comparing it to the original data provided.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Content Placeholder 4"/>
          <p:cNvPicPr/>
          <p:nvPr/>
        </p:nvPicPr>
        <p:blipFill>
          <a:blip r:embed="rId2"/>
          <a:stretch/>
        </p:blipFill>
        <p:spPr>
          <a:xfrm>
            <a:off x="792000" y="605160"/>
            <a:ext cx="10607760" cy="564696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262626"/>
                </a:solidFill>
                <a:latin typeface="Century Gothic"/>
              </a:rPr>
              <a:t>Primary Keys</a:t>
            </a:r>
            <a:endParaRPr lang="en-US" sz="4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lstStyle/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</a:rPr>
              <a:t>supplier</a:t>
            </a:r>
            <a:r>
              <a:rPr lang="en-US" sz="2400" b="0" strike="noStrike" spc="-1">
                <a:solidFill>
                  <a:srgbClr val="000000"/>
                </a:solidFill>
                <a:latin typeface="Century Gothic"/>
              </a:rPr>
              <a:t>: PRIMARY KEY (SupplierID)</a:t>
            </a: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</a:rPr>
              <a:t>subject</a:t>
            </a:r>
            <a:r>
              <a:rPr lang="en-US" sz="2400" b="0" strike="noStrike" spc="-1">
                <a:solidFill>
                  <a:srgbClr val="000000"/>
                </a:solidFill>
                <a:latin typeface="Century Gothic"/>
              </a:rPr>
              <a:t>: PRIMARY KEY (SubjectID)</a:t>
            </a: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</a:rPr>
              <a:t>book</a:t>
            </a:r>
            <a:r>
              <a:rPr lang="en-US" sz="2400" b="0" strike="noStrike" spc="-1">
                <a:solidFill>
                  <a:srgbClr val="000000"/>
                </a:solidFill>
                <a:latin typeface="Century Gothic"/>
              </a:rPr>
              <a:t>: PRIMARY KEY (BookID)</a:t>
            </a: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</a:rPr>
              <a:t>customer</a:t>
            </a:r>
            <a:r>
              <a:rPr lang="en-US" sz="2400" b="0" strike="noStrike" spc="-1">
                <a:solidFill>
                  <a:srgbClr val="000000"/>
                </a:solidFill>
                <a:latin typeface="Century Gothic"/>
              </a:rPr>
              <a:t>: PRIMARY KEY (CustomerID)</a:t>
            </a: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</a:rPr>
              <a:t>employee</a:t>
            </a:r>
            <a:r>
              <a:rPr lang="en-US" sz="2400" b="0" strike="noStrike" spc="-1">
                <a:solidFill>
                  <a:srgbClr val="000000"/>
                </a:solidFill>
                <a:latin typeface="Century Gothic"/>
              </a:rPr>
              <a:t>: PRIMARY KEY (EmployeeID)</a:t>
            </a: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</a:rPr>
              <a:t>shipper</a:t>
            </a:r>
            <a:r>
              <a:rPr lang="en-US" sz="2400" b="0" strike="noStrike" spc="-1">
                <a:solidFill>
                  <a:srgbClr val="000000"/>
                </a:solidFill>
                <a:latin typeface="Century Gothic"/>
              </a:rPr>
              <a:t>: PRIMARY KEY (ShipperID)</a:t>
            </a: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</a:rPr>
              <a:t>orders</a:t>
            </a:r>
            <a:r>
              <a:rPr lang="en-US" sz="2400" b="0" strike="noStrike" spc="-1">
                <a:solidFill>
                  <a:srgbClr val="000000"/>
                </a:solidFill>
                <a:latin typeface="Century Gothic"/>
              </a:rPr>
              <a:t>: PRIMARY KEY (OrderID)</a:t>
            </a: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</a:rPr>
              <a:t>order_detail</a:t>
            </a:r>
            <a:r>
              <a:rPr lang="en-US" sz="2400" b="0" strike="noStrike" spc="-1">
                <a:solidFill>
                  <a:srgbClr val="000000"/>
                </a:solidFill>
                <a:latin typeface="Century Gothic"/>
              </a:rPr>
              <a:t>: No primary key.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262626"/>
                </a:solidFill>
                <a:latin typeface="Century Gothic"/>
              </a:rPr>
              <a:t>Foreign Keys</a:t>
            </a:r>
            <a:endParaRPr lang="en-US" sz="4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lstStyle/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</a:rPr>
              <a:t>book</a:t>
            </a:r>
            <a:r>
              <a:rPr lang="en-US" sz="2400" b="0" strike="noStrike" spc="-1">
                <a:solidFill>
                  <a:srgbClr val="000000"/>
                </a:solidFill>
                <a:latin typeface="Century Gothic"/>
              </a:rPr>
              <a:t>:</a:t>
            </a:r>
          </a:p>
          <a:p>
            <a:pPr marL="457200" lvl="1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200" b="0" strike="noStrike" spc="-1">
                <a:solidFill>
                  <a:srgbClr val="000000"/>
                </a:solidFill>
                <a:latin typeface="Century Gothic"/>
              </a:rPr>
              <a:t>FOREIGN KEY (SupplierID) REFERENCES supplier(SupplierID)</a:t>
            </a:r>
          </a:p>
          <a:p>
            <a:pPr marL="457200" lvl="1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200" b="0" strike="noStrike" spc="-1">
                <a:solidFill>
                  <a:srgbClr val="000000"/>
                </a:solidFill>
                <a:latin typeface="Century Gothic"/>
              </a:rPr>
              <a:t>FOREIGN KEY (SubjectID) REFERENCES subject(SubjectID)</a:t>
            </a: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</a:rPr>
              <a:t>orders</a:t>
            </a:r>
            <a:r>
              <a:rPr lang="en-US" sz="2400" b="0" strike="noStrike" spc="-1">
                <a:solidFill>
                  <a:srgbClr val="000000"/>
                </a:solidFill>
                <a:latin typeface="Century Gothic"/>
              </a:rPr>
              <a:t>:</a:t>
            </a:r>
          </a:p>
          <a:p>
            <a:pPr marL="457200" lvl="1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200" b="0" strike="noStrike" spc="-1">
                <a:solidFill>
                  <a:srgbClr val="000000"/>
                </a:solidFill>
                <a:latin typeface="Century Gothic"/>
              </a:rPr>
              <a:t>FOREIGN KEY (CustomerID) REFERENCES customer(CustomerID)</a:t>
            </a:r>
          </a:p>
          <a:p>
            <a:pPr marL="457200" lvl="1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200" b="0" strike="noStrike" spc="-1">
                <a:solidFill>
                  <a:srgbClr val="000000"/>
                </a:solidFill>
                <a:latin typeface="Century Gothic"/>
              </a:rPr>
              <a:t>FOREIGN KEY (EmployeeID) REFERENCES employee(EmployeeID)</a:t>
            </a:r>
          </a:p>
          <a:p>
            <a:pPr marL="457200" lvl="1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200" b="0" strike="noStrike" spc="-1">
                <a:solidFill>
                  <a:srgbClr val="000000"/>
                </a:solidFill>
                <a:latin typeface="Century Gothic"/>
              </a:rPr>
              <a:t>FOREIGN KEY (ShipperID) REFERENCES employee(ShipperID)</a:t>
            </a: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</a:rPr>
              <a:t>order_detail</a:t>
            </a:r>
            <a:r>
              <a:rPr lang="en-US" sz="2400" b="0" strike="noStrike" spc="-1">
                <a:solidFill>
                  <a:srgbClr val="000000"/>
                </a:solidFill>
                <a:latin typeface="Century Gothic"/>
              </a:rPr>
              <a:t>:</a:t>
            </a:r>
          </a:p>
          <a:p>
            <a:pPr marL="457200" lvl="1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200" b="0" strike="noStrike" spc="-1">
                <a:solidFill>
                  <a:srgbClr val="000000"/>
                </a:solidFill>
                <a:latin typeface="Century Gothic"/>
              </a:rPr>
              <a:t>FOREIGN KEY (BookID) REFERENCES book(BookID)</a:t>
            </a:r>
          </a:p>
          <a:p>
            <a:pPr marL="457200" lvl="1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200" b="0" strike="noStrike" spc="-1">
                <a:solidFill>
                  <a:srgbClr val="000000"/>
                </a:solidFill>
                <a:latin typeface="Century Gothic"/>
              </a:rPr>
              <a:t>FOREIGN KEY (OrderID) REFERENCES orders(OrderID)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262626"/>
                </a:solidFill>
                <a:latin typeface="Century Gothic"/>
              </a:rPr>
              <a:t>1:N Relationships</a:t>
            </a:r>
            <a:endParaRPr lang="en-US" sz="4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order</a:t>
            </a:r>
            <a:r>
              <a:rPr lang="en-US" sz="2800" b="0" strike="noStrike" spc="-1">
                <a:solidFill>
                  <a:srgbClr val="000000"/>
                </a:solidFill>
                <a:latin typeface="Century Gothic"/>
              </a:rPr>
              <a:t>:</a:t>
            </a:r>
          </a:p>
          <a:p>
            <a:pPr marL="457200" lvl="1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</a:rPr>
              <a:t>customer</a:t>
            </a:r>
            <a:endParaRPr lang="en-US" sz="2400" b="0" strike="noStrike" spc="-1">
              <a:solidFill>
                <a:srgbClr val="000000"/>
              </a:solidFill>
              <a:latin typeface="Century Gothic"/>
            </a:endParaRPr>
          </a:p>
          <a:p>
            <a:pPr marL="457200" lvl="1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</a:rPr>
              <a:t>employee</a:t>
            </a:r>
            <a:endParaRPr lang="en-US" sz="2400" b="0" strike="noStrike" spc="-1">
              <a:solidFill>
                <a:srgbClr val="000000"/>
              </a:solidFill>
              <a:latin typeface="Century Gothic"/>
            </a:endParaRPr>
          </a:p>
          <a:p>
            <a:pPr marL="457200" lvl="1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</a:rPr>
              <a:t>shipper</a:t>
            </a:r>
            <a:endParaRPr lang="en-US" sz="2400" b="0" strike="noStrike" spc="-1">
              <a:solidFill>
                <a:srgbClr val="000000"/>
              </a:solidFill>
              <a:latin typeface="Century Gothic"/>
            </a:endParaRP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book:</a:t>
            </a:r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  <a:p>
            <a:pPr marL="457200" lvl="1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</a:rPr>
              <a:t>subject</a:t>
            </a:r>
            <a:endParaRPr lang="en-US" sz="2400" b="0" strike="noStrike" spc="-1">
              <a:solidFill>
                <a:srgbClr val="000000"/>
              </a:solidFill>
              <a:latin typeface="Century Gothic"/>
            </a:endParaRPr>
          </a:p>
          <a:p>
            <a:pPr marL="457200" lvl="1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</a:rPr>
              <a:t>supplier</a:t>
            </a:r>
            <a:endParaRPr lang="en-US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262626"/>
                </a:solidFill>
                <a:latin typeface="Century Gothic"/>
              </a:rPr>
              <a:t>Other Notes</a:t>
            </a:r>
            <a:endParaRPr lang="en-US" sz="4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3200" b="0" strike="noStrike" spc="-1" dirty="0">
                <a:solidFill>
                  <a:srgbClr val="000000"/>
                </a:solidFill>
                <a:latin typeface="Century Gothic"/>
              </a:rPr>
              <a:t>M:N relationship type is used for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ourier New"/>
              </a:rPr>
              <a:t>order_detail</a:t>
            </a:r>
            <a:r>
              <a:rPr lang="en-US" sz="3200" b="0" strike="noStrike" spc="-1" dirty="0">
                <a:solidFill>
                  <a:srgbClr val="000000"/>
                </a:solidFill>
                <a:latin typeface="Courier New"/>
              </a:rPr>
              <a:t> ↔ book</a:t>
            </a:r>
            <a:r>
              <a:rPr lang="en-US" sz="2800" b="0" strike="noStrike" spc="-1" dirty="0">
                <a:solidFill>
                  <a:srgbClr val="000000"/>
                </a:solidFill>
                <a:latin typeface="Century Gothic"/>
              </a:rPr>
              <a:t>.</a:t>
            </a: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3200" b="0" strike="noStrike" spc="-1" dirty="0">
                <a:solidFill>
                  <a:srgbClr val="000000"/>
                </a:solidFill>
                <a:latin typeface="Century Gothic"/>
              </a:rPr>
              <a:t>Weak entity (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ourier New"/>
              </a:rPr>
              <a:t>order_detail</a:t>
            </a:r>
            <a:r>
              <a:rPr lang="en-US" sz="3200" b="0" strike="noStrike" spc="-1" dirty="0">
                <a:solidFill>
                  <a:srgbClr val="000000"/>
                </a:solidFill>
                <a:latin typeface="Century Gothic"/>
              </a:rPr>
              <a:t>)</a:t>
            </a:r>
          </a:p>
          <a:p>
            <a:pPr marL="457200" lvl="1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800" b="0" strike="noStrike" spc="-1" dirty="0">
                <a:solidFill>
                  <a:srgbClr val="000000"/>
                </a:solidFill>
                <a:latin typeface="Century Gothic"/>
              </a:rPr>
              <a:t>Relies on 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/>
              </a:rPr>
              <a:t>order</a:t>
            </a:r>
            <a:r>
              <a:rPr lang="en-US" sz="2800" b="0" strike="noStrike" spc="-1" dirty="0">
                <a:solidFill>
                  <a:srgbClr val="000000"/>
                </a:solidFill>
                <a:latin typeface="Century Gothic"/>
              </a:rPr>
              <a:t> for identification.</a:t>
            </a:r>
          </a:p>
          <a:p>
            <a:pPr marL="457200" lvl="1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800" b="0" strike="noStrike" spc="-1" dirty="0">
                <a:solidFill>
                  <a:srgbClr val="000000"/>
                </a:solidFill>
                <a:latin typeface="Courier New"/>
              </a:rPr>
              <a:t>book</a:t>
            </a:r>
            <a:r>
              <a:rPr lang="en-US" sz="2800" b="0" strike="noStrike" spc="-1" dirty="0">
                <a:solidFill>
                  <a:srgbClr val="000000"/>
                </a:solidFill>
                <a:latin typeface="Century Gothic"/>
              </a:rPr>
              <a:t> does not provide identification. Therefore, it has only one identifying relationship.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2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1497600" y="603360"/>
            <a:ext cx="9196920" cy="5650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262626"/>
                </a:solidFill>
                <a:latin typeface="Century Gothic"/>
              </a:rPr>
              <a:t>DatabaseInterface.java</a:t>
            </a:r>
            <a:endParaRPr lang="en-US" sz="4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Century Gothic"/>
              </a:rPr>
              <a:t>Our code for connecting the user application to the database was contained in the </a:t>
            </a: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DatabaseInterface</a:t>
            </a:r>
            <a:r>
              <a:rPr lang="en-US" sz="2800" b="0" strike="noStrike" spc="-1">
                <a:solidFill>
                  <a:srgbClr val="000000"/>
                </a:solidFill>
                <a:latin typeface="Century Gothic"/>
              </a:rPr>
              <a:t> class.</a:t>
            </a: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Century Gothic"/>
              </a:rPr>
              <a:t>This class is a fairly straightforward implementation of JDBC, taking a database name, port, username, and password as arguments for establishing a connection.</a:t>
            </a: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Century Gothic"/>
              </a:rPr>
              <a:t>The method </a:t>
            </a: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execStatement</a:t>
            </a:r>
            <a:r>
              <a:rPr lang="en-US" sz="2800" b="0" strike="noStrike" spc="-1">
                <a:solidFill>
                  <a:srgbClr val="000000"/>
                </a:solidFill>
                <a:latin typeface="Century Gothic"/>
              </a:rPr>
              <a:t> takes a query or statement string as an input, then returns the </a:t>
            </a: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ResultSet</a:t>
            </a:r>
            <a:r>
              <a:rPr lang="en-US" sz="2800" b="0" strike="noStrike" spc="-1">
                <a:solidFill>
                  <a:srgbClr val="000000"/>
                </a:solidFill>
                <a:latin typeface="Century Gothic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2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3270600" y="603360"/>
            <a:ext cx="5650560" cy="5650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{A79C29B3-1F73-47B1-B193-B789EB0734AE}tf78438558_win32</Template>
  <TotalTime>97</TotalTime>
  <Words>488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Century Gothic</vt:lpstr>
      <vt:lpstr>Courier New</vt:lpstr>
      <vt:lpstr>Garamond</vt:lpstr>
      <vt:lpstr>Nimbus Roman</vt:lpstr>
      <vt:lpstr>Nimbus Sans</vt:lpstr>
      <vt:lpstr>Symbol</vt:lpstr>
      <vt:lpstr>Wingdings</vt:lpstr>
      <vt:lpstr>Office Theme</vt:lpstr>
      <vt:lpstr>Office Theme</vt:lpstr>
      <vt:lpstr>Office Theme</vt:lpstr>
      <vt:lpstr>Office Theme</vt:lpstr>
      <vt:lpstr>COMP 6120 Final Project Presentation</vt:lpstr>
      <vt:lpstr>PowerPoint Presentation</vt:lpstr>
      <vt:lpstr>Primary Keys</vt:lpstr>
      <vt:lpstr>Foreign Keys</vt:lpstr>
      <vt:lpstr>1:N Relationships</vt:lpstr>
      <vt:lpstr>Other Notes</vt:lpstr>
      <vt:lpstr>PowerPoint Presentation</vt:lpstr>
      <vt:lpstr>DatabaseInterface.java</vt:lpstr>
      <vt:lpstr>PowerPoint Presentation</vt:lpstr>
      <vt:lpstr>DatabaseGui.java</vt:lpstr>
      <vt:lpstr>PowerPoint Presentation</vt:lpstr>
      <vt:lpstr>Main.java</vt:lpstr>
      <vt:lpstr>Interface</vt:lpstr>
      <vt:lpstr>Interface Functionality</vt:lpstr>
      <vt:lpstr>Interface Functionality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6120 Final Project Presentation</dc:title>
  <dc:subject/>
  <dc:creator>James Browning</dc:creator>
  <dc:description/>
  <cp:lastModifiedBy>James Browning</cp:lastModifiedBy>
  <cp:revision>8</cp:revision>
  <dcterms:created xsi:type="dcterms:W3CDTF">2021-10-25T04:51:05Z</dcterms:created>
  <dcterms:modified xsi:type="dcterms:W3CDTF">2021-11-15T20:48:35Z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i4>15</vt:i4>
  </property>
</Properties>
</file>