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9" r:id="rId2"/>
    <p:sldId id="278" r:id="rId3"/>
    <p:sldId id="263" r:id="rId4"/>
    <p:sldId id="269" r:id="rId5"/>
    <p:sldId id="268" r:id="rId6"/>
    <p:sldId id="401" r:id="rId7"/>
    <p:sldId id="402" r:id="rId8"/>
    <p:sldId id="406" r:id="rId9"/>
    <p:sldId id="343" r:id="rId10"/>
    <p:sldId id="404" r:id="rId11"/>
    <p:sldId id="354" r:id="rId12"/>
    <p:sldId id="403" r:id="rId13"/>
    <p:sldId id="303" r:id="rId14"/>
    <p:sldId id="259" r:id="rId15"/>
    <p:sldId id="405" r:id="rId16"/>
    <p:sldId id="408" r:id="rId17"/>
    <p:sldId id="407" r:id="rId18"/>
    <p:sldId id="352" r:id="rId19"/>
    <p:sldId id="353" r:id="rId20"/>
    <p:sldId id="361" r:id="rId21"/>
    <p:sldId id="362" r:id="rId22"/>
    <p:sldId id="349" r:id="rId23"/>
    <p:sldId id="356" r:id="rId24"/>
    <p:sldId id="350" r:id="rId25"/>
    <p:sldId id="347" r:id="rId26"/>
    <p:sldId id="357" r:id="rId27"/>
    <p:sldId id="363" r:id="rId28"/>
    <p:sldId id="358" r:id="rId29"/>
    <p:sldId id="373" r:id="rId30"/>
    <p:sldId id="365" r:id="rId31"/>
    <p:sldId id="375" r:id="rId32"/>
    <p:sldId id="374" r:id="rId33"/>
    <p:sldId id="366" r:id="rId34"/>
    <p:sldId id="367" r:id="rId35"/>
    <p:sldId id="289" r:id="rId36"/>
    <p:sldId id="368" r:id="rId37"/>
    <p:sldId id="369" r:id="rId38"/>
    <p:sldId id="359" r:id="rId39"/>
    <p:sldId id="370" r:id="rId40"/>
    <p:sldId id="317" r:id="rId41"/>
    <p:sldId id="371" r:id="rId42"/>
    <p:sldId id="376" r:id="rId43"/>
    <p:sldId id="377" r:id="rId44"/>
    <p:sldId id="372" r:id="rId45"/>
    <p:sldId id="392" r:id="rId46"/>
    <p:sldId id="378" r:id="rId47"/>
    <p:sldId id="381" r:id="rId48"/>
    <p:sldId id="292" r:id="rId49"/>
    <p:sldId id="409" r:id="rId50"/>
    <p:sldId id="334" r:id="rId51"/>
    <p:sldId id="335" r:id="rId52"/>
    <p:sldId id="379" r:id="rId53"/>
    <p:sldId id="336" r:id="rId54"/>
    <p:sldId id="400" r:id="rId55"/>
    <p:sldId id="384" r:id="rId56"/>
    <p:sldId id="296" r:id="rId57"/>
    <p:sldId id="394" r:id="rId58"/>
    <p:sldId id="399" r:id="rId59"/>
    <p:sldId id="395" r:id="rId60"/>
    <p:sldId id="397" r:id="rId61"/>
    <p:sldId id="398" r:id="rId62"/>
    <p:sldId id="298" r:id="rId63"/>
    <p:sldId id="299" r:id="rId64"/>
    <p:sldId id="385" r:id="rId65"/>
    <p:sldId id="387" r:id="rId66"/>
    <p:sldId id="383" r:id="rId67"/>
    <p:sldId id="390" r:id="rId68"/>
    <p:sldId id="301"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47" autoAdjust="0"/>
    <p:restoredTop sz="94660"/>
  </p:normalViewPr>
  <p:slideViewPr>
    <p:cSldViewPr snapToGrid="0">
      <p:cViewPr varScale="1">
        <p:scale>
          <a:sx n="100" d="100"/>
          <a:sy n="100" d="100"/>
        </p:scale>
        <p:origin x="68" y="2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31D624A-24CD-4C54-9575-A437FA7322A9}"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D1528C-C4D1-4F77-ACC1-389EFB148670}" type="slidenum">
              <a:rPr lang="en-US" smtClean="0"/>
              <a:t>‹#›</a:t>
            </a:fld>
            <a:endParaRPr lang="en-US"/>
          </a:p>
        </p:txBody>
      </p:sp>
    </p:spTree>
    <p:extLst>
      <p:ext uri="{BB962C8B-B14F-4D97-AF65-F5344CB8AC3E}">
        <p14:creationId xmlns:p14="http://schemas.microsoft.com/office/powerpoint/2010/main" val="2048128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1D624A-24CD-4C54-9575-A437FA7322A9}"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D1528C-C4D1-4F77-ACC1-389EFB148670}" type="slidenum">
              <a:rPr lang="en-US" smtClean="0"/>
              <a:t>‹#›</a:t>
            </a:fld>
            <a:endParaRPr lang="en-US"/>
          </a:p>
        </p:txBody>
      </p:sp>
    </p:spTree>
    <p:extLst>
      <p:ext uri="{BB962C8B-B14F-4D97-AF65-F5344CB8AC3E}">
        <p14:creationId xmlns:p14="http://schemas.microsoft.com/office/powerpoint/2010/main" val="3230910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1D624A-24CD-4C54-9575-A437FA7322A9}"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D1528C-C4D1-4F77-ACC1-389EFB148670}" type="slidenum">
              <a:rPr lang="en-US" smtClean="0"/>
              <a:t>‹#›</a:t>
            </a:fld>
            <a:endParaRPr lang="en-US"/>
          </a:p>
        </p:txBody>
      </p:sp>
    </p:spTree>
    <p:extLst>
      <p:ext uri="{BB962C8B-B14F-4D97-AF65-F5344CB8AC3E}">
        <p14:creationId xmlns:p14="http://schemas.microsoft.com/office/powerpoint/2010/main" val="1196606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1D624A-24CD-4C54-9575-A437FA7322A9}"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D1528C-C4D1-4F77-ACC1-389EFB148670}" type="slidenum">
              <a:rPr lang="en-US" smtClean="0"/>
              <a:t>‹#›</a:t>
            </a:fld>
            <a:endParaRPr lang="en-US"/>
          </a:p>
        </p:txBody>
      </p:sp>
    </p:spTree>
    <p:extLst>
      <p:ext uri="{BB962C8B-B14F-4D97-AF65-F5344CB8AC3E}">
        <p14:creationId xmlns:p14="http://schemas.microsoft.com/office/powerpoint/2010/main" val="214641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1D624A-24CD-4C54-9575-A437FA7322A9}"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D1528C-C4D1-4F77-ACC1-389EFB148670}" type="slidenum">
              <a:rPr lang="en-US" smtClean="0"/>
              <a:t>‹#›</a:t>
            </a:fld>
            <a:endParaRPr lang="en-US"/>
          </a:p>
        </p:txBody>
      </p:sp>
    </p:spTree>
    <p:extLst>
      <p:ext uri="{BB962C8B-B14F-4D97-AF65-F5344CB8AC3E}">
        <p14:creationId xmlns:p14="http://schemas.microsoft.com/office/powerpoint/2010/main" val="2327812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1D624A-24CD-4C54-9575-A437FA7322A9}" type="datetimeFigureOut">
              <a:rPr lang="en-US" smtClean="0"/>
              <a:t>7/24/2023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D1528C-C4D1-4F77-ACC1-389EFB148670}" type="slidenum">
              <a:rPr lang="en-US" smtClean="0"/>
              <a:t>‹#›</a:t>
            </a:fld>
            <a:endParaRPr lang="en-US"/>
          </a:p>
        </p:txBody>
      </p:sp>
    </p:spTree>
    <p:extLst>
      <p:ext uri="{BB962C8B-B14F-4D97-AF65-F5344CB8AC3E}">
        <p14:creationId xmlns:p14="http://schemas.microsoft.com/office/powerpoint/2010/main" val="313232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1D624A-24CD-4C54-9575-A437FA7322A9}" type="datetimeFigureOut">
              <a:rPr lang="en-US" smtClean="0"/>
              <a:t>7/24/2023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D1528C-C4D1-4F77-ACC1-389EFB148670}" type="slidenum">
              <a:rPr lang="en-US" smtClean="0"/>
              <a:t>‹#›</a:t>
            </a:fld>
            <a:endParaRPr lang="en-US"/>
          </a:p>
        </p:txBody>
      </p:sp>
    </p:spTree>
    <p:extLst>
      <p:ext uri="{BB962C8B-B14F-4D97-AF65-F5344CB8AC3E}">
        <p14:creationId xmlns:p14="http://schemas.microsoft.com/office/powerpoint/2010/main" val="3284904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1D624A-24CD-4C54-9575-A437FA7322A9}" type="datetimeFigureOut">
              <a:rPr lang="en-US" smtClean="0"/>
              <a:t>7/24/2023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D1528C-C4D1-4F77-ACC1-389EFB148670}" type="slidenum">
              <a:rPr lang="en-US" smtClean="0"/>
              <a:t>‹#›</a:t>
            </a:fld>
            <a:endParaRPr lang="en-US"/>
          </a:p>
        </p:txBody>
      </p:sp>
    </p:spTree>
    <p:extLst>
      <p:ext uri="{BB962C8B-B14F-4D97-AF65-F5344CB8AC3E}">
        <p14:creationId xmlns:p14="http://schemas.microsoft.com/office/powerpoint/2010/main" val="1761749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1D624A-24CD-4C54-9575-A437FA7322A9}" type="datetimeFigureOut">
              <a:rPr lang="en-US" smtClean="0"/>
              <a:t>7/24/2023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D1528C-C4D1-4F77-ACC1-389EFB148670}" type="slidenum">
              <a:rPr lang="en-US" smtClean="0"/>
              <a:t>‹#›</a:t>
            </a:fld>
            <a:endParaRPr lang="en-US"/>
          </a:p>
        </p:txBody>
      </p:sp>
    </p:spTree>
    <p:extLst>
      <p:ext uri="{BB962C8B-B14F-4D97-AF65-F5344CB8AC3E}">
        <p14:creationId xmlns:p14="http://schemas.microsoft.com/office/powerpoint/2010/main" val="543535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1D624A-24CD-4C54-9575-A437FA7322A9}" type="datetimeFigureOut">
              <a:rPr lang="en-US" smtClean="0"/>
              <a:t>7/24/2023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D1528C-C4D1-4F77-ACC1-389EFB148670}" type="slidenum">
              <a:rPr lang="en-US" smtClean="0"/>
              <a:t>‹#›</a:t>
            </a:fld>
            <a:endParaRPr lang="en-US"/>
          </a:p>
        </p:txBody>
      </p:sp>
    </p:spTree>
    <p:extLst>
      <p:ext uri="{BB962C8B-B14F-4D97-AF65-F5344CB8AC3E}">
        <p14:creationId xmlns:p14="http://schemas.microsoft.com/office/powerpoint/2010/main" val="2777938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1D624A-24CD-4C54-9575-A437FA7322A9}" type="datetimeFigureOut">
              <a:rPr lang="en-US" smtClean="0"/>
              <a:t>7/24/2023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D1528C-C4D1-4F77-ACC1-389EFB148670}" type="slidenum">
              <a:rPr lang="en-US" smtClean="0"/>
              <a:t>‹#›</a:t>
            </a:fld>
            <a:endParaRPr lang="en-US"/>
          </a:p>
        </p:txBody>
      </p:sp>
    </p:spTree>
    <p:extLst>
      <p:ext uri="{BB962C8B-B14F-4D97-AF65-F5344CB8AC3E}">
        <p14:creationId xmlns:p14="http://schemas.microsoft.com/office/powerpoint/2010/main" val="1314481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1D624A-24CD-4C54-9575-A437FA7322A9}" type="datetimeFigureOut">
              <a:rPr lang="en-US" smtClean="0"/>
              <a:t>7/24/2023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D1528C-C4D1-4F77-ACC1-389EFB148670}" type="slidenum">
              <a:rPr lang="en-US" smtClean="0"/>
              <a:t>‹#›</a:t>
            </a:fld>
            <a:endParaRPr lang="en-US"/>
          </a:p>
        </p:txBody>
      </p:sp>
    </p:spTree>
    <p:extLst>
      <p:ext uri="{BB962C8B-B14F-4D97-AF65-F5344CB8AC3E}">
        <p14:creationId xmlns:p14="http://schemas.microsoft.com/office/powerpoint/2010/main" val="2340694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 Id="rId4" Type="http://schemas.openxmlformats.org/officeDocument/2006/relationships/image" Target="../media/image41.png"/></Relationships>
</file>

<file path=ppt/slides/_rels/slide5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0.png"/></Relationships>
</file>

<file path=ppt/slides/_rels/slide5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6.xml"/><Relationship Id="rId4" Type="http://schemas.openxmlformats.org/officeDocument/2006/relationships/image" Target="../media/image4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855F8B-4A26-47FE-8448-E94E001661F6}"/>
              </a:ext>
            </a:extLst>
          </p:cNvPr>
          <p:cNvSpPr>
            <a:spLocks noGrp="1"/>
          </p:cNvSpPr>
          <p:nvPr>
            <p:ph type="ctrTitle"/>
          </p:nvPr>
        </p:nvSpPr>
        <p:spPr/>
        <p:txBody>
          <a:bodyPr/>
          <a:lstStyle/>
          <a:p>
            <a:r>
              <a:rPr lang="en-US" dirty="0"/>
              <a:t>Financial forecasting by ML</a:t>
            </a:r>
            <a:endParaRPr lang="en-HK" dirty="0"/>
          </a:p>
        </p:txBody>
      </p:sp>
      <p:sp>
        <p:nvSpPr>
          <p:cNvPr id="5" name="Subtitle 4">
            <a:extLst>
              <a:ext uri="{FF2B5EF4-FFF2-40B4-BE49-F238E27FC236}">
                <a16:creationId xmlns:a16="http://schemas.microsoft.com/office/drawing/2014/main" id="{569C6F02-8FB1-4312-BF48-AB0B73FA4595}"/>
              </a:ext>
            </a:extLst>
          </p:cNvPr>
          <p:cNvSpPr>
            <a:spLocks noGrp="1"/>
          </p:cNvSpPr>
          <p:nvPr>
            <p:ph type="subTitle" idx="1"/>
          </p:nvPr>
        </p:nvSpPr>
        <p:spPr/>
        <p:txBody>
          <a:bodyPr/>
          <a:lstStyle/>
          <a:p>
            <a:endParaRPr lang="en-HK"/>
          </a:p>
        </p:txBody>
      </p:sp>
    </p:spTree>
    <p:extLst>
      <p:ext uri="{BB962C8B-B14F-4D97-AF65-F5344CB8AC3E}">
        <p14:creationId xmlns:p14="http://schemas.microsoft.com/office/powerpoint/2010/main" val="2898700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HK" dirty="0"/>
              <a:t>Get ready to start</a:t>
            </a:r>
            <a:endParaRPr lang="en-US" dirty="0"/>
          </a:p>
        </p:txBody>
      </p:sp>
      <p:pic>
        <p:nvPicPr>
          <p:cNvPr id="5" name="Picture 4">
            <a:extLst>
              <a:ext uri="{FF2B5EF4-FFF2-40B4-BE49-F238E27FC236}">
                <a16:creationId xmlns:a16="http://schemas.microsoft.com/office/drawing/2014/main" id="{53E16EE5-A452-15DF-200C-E895AA7DB0B5}"/>
              </a:ext>
            </a:extLst>
          </p:cNvPr>
          <p:cNvPicPr>
            <a:picLocks noChangeAspect="1"/>
          </p:cNvPicPr>
          <p:nvPr/>
        </p:nvPicPr>
        <p:blipFill>
          <a:blip r:embed="rId2"/>
          <a:stretch>
            <a:fillRect/>
          </a:stretch>
        </p:blipFill>
        <p:spPr>
          <a:xfrm>
            <a:off x="838200" y="2435552"/>
            <a:ext cx="5449342" cy="1388673"/>
          </a:xfrm>
          <a:prstGeom prst="rect">
            <a:avLst/>
          </a:prstGeom>
        </p:spPr>
      </p:pic>
      <p:sp>
        <p:nvSpPr>
          <p:cNvPr id="7" name="TextBox 6">
            <a:extLst>
              <a:ext uri="{FF2B5EF4-FFF2-40B4-BE49-F238E27FC236}">
                <a16:creationId xmlns:a16="http://schemas.microsoft.com/office/drawing/2014/main" id="{52A4A55B-8563-BFEF-6A1E-AF894ECCC9DC}"/>
              </a:ext>
            </a:extLst>
          </p:cNvPr>
          <p:cNvSpPr txBox="1"/>
          <p:nvPr/>
        </p:nvSpPr>
        <p:spPr>
          <a:xfrm>
            <a:off x="1420990" y="4962011"/>
            <a:ext cx="2379307" cy="830997"/>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n-HK" sz="2400" dirty="0"/>
              <a:t>override </a:t>
            </a:r>
            <a:r>
              <a:rPr lang="en-HK" sz="2400" dirty="0" err="1"/>
              <a:t>yfinance</a:t>
            </a:r>
            <a:r>
              <a:rPr lang="en-HK" sz="2400" dirty="0"/>
              <a:t> with pandas</a:t>
            </a:r>
          </a:p>
        </p:txBody>
      </p:sp>
      <p:cxnSp>
        <p:nvCxnSpPr>
          <p:cNvPr id="9" name="Straight Arrow Connector 8">
            <a:extLst>
              <a:ext uri="{FF2B5EF4-FFF2-40B4-BE49-F238E27FC236}">
                <a16:creationId xmlns:a16="http://schemas.microsoft.com/office/drawing/2014/main" id="{57D395E7-44AA-4D53-44CC-51F6A5177721}"/>
              </a:ext>
            </a:extLst>
          </p:cNvPr>
          <p:cNvCxnSpPr>
            <a:cxnSpLocks/>
          </p:cNvCxnSpPr>
          <p:nvPr/>
        </p:nvCxnSpPr>
        <p:spPr>
          <a:xfrm flipV="1">
            <a:off x="1420990" y="3824225"/>
            <a:ext cx="950735" cy="14465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7AAD9A64-4F35-E0EC-3848-13025121AA83}"/>
              </a:ext>
            </a:extLst>
          </p:cNvPr>
          <p:cNvPicPr>
            <a:picLocks noChangeAspect="1"/>
          </p:cNvPicPr>
          <p:nvPr/>
        </p:nvPicPr>
        <p:blipFill>
          <a:blip r:embed="rId3"/>
          <a:stretch>
            <a:fillRect/>
          </a:stretch>
        </p:blipFill>
        <p:spPr>
          <a:xfrm>
            <a:off x="838200" y="1825625"/>
            <a:ext cx="3877005" cy="620873"/>
          </a:xfrm>
          <a:prstGeom prst="rect">
            <a:avLst/>
          </a:prstGeom>
        </p:spPr>
      </p:pic>
      <p:sp>
        <p:nvSpPr>
          <p:cNvPr id="11" name="TextBox 10">
            <a:extLst>
              <a:ext uri="{FF2B5EF4-FFF2-40B4-BE49-F238E27FC236}">
                <a16:creationId xmlns:a16="http://schemas.microsoft.com/office/drawing/2014/main" id="{58997EFB-DEA3-6BD1-D988-7D5E8BFEC536}"/>
              </a:ext>
            </a:extLst>
          </p:cNvPr>
          <p:cNvSpPr txBox="1"/>
          <p:nvPr/>
        </p:nvSpPr>
        <p:spPr>
          <a:xfrm>
            <a:off x="6870332" y="1869683"/>
            <a:ext cx="4295775" cy="369331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a:t>Notice that it has not imported </a:t>
            </a:r>
            <a:r>
              <a:rPr lang="en-US" sz="2400" dirty="0" err="1"/>
              <a:t>numpy</a:t>
            </a:r>
            <a:r>
              <a:rPr lang="en-US" sz="2400" dirty="0"/>
              <a:t> and pandas.  It is because</a:t>
            </a:r>
          </a:p>
          <a:p>
            <a:r>
              <a:rPr lang="en-US" sz="2400" dirty="0" err="1"/>
              <a:t>pandas_datareader</a:t>
            </a:r>
            <a:r>
              <a:rPr lang="en-US" sz="2400" dirty="0"/>
              <a:t> depends on </a:t>
            </a:r>
          </a:p>
          <a:p>
            <a:r>
              <a:rPr lang="en-US" sz="2400" dirty="0"/>
              <a:t>pandas, and pandas depends on </a:t>
            </a:r>
          </a:p>
          <a:p>
            <a:r>
              <a:rPr lang="en-US" sz="2400" dirty="0" err="1"/>
              <a:t>numpy</a:t>
            </a:r>
            <a:r>
              <a:rPr lang="en-US" sz="2400" dirty="0"/>
              <a:t>, and </a:t>
            </a:r>
            <a:r>
              <a:rPr lang="en-US" sz="2400" dirty="0" err="1"/>
              <a:t>colab</a:t>
            </a:r>
            <a:r>
              <a:rPr lang="en-US" sz="2400" dirty="0"/>
              <a:t> import them</a:t>
            </a:r>
          </a:p>
          <a:p>
            <a:r>
              <a:rPr lang="en-US" sz="2400" dirty="0"/>
              <a:t>implicitly.  But as a beginner, you</a:t>
            </a:r>
          </a:p>
          <a:p>
            <a:r>
              <a:rPr lang="en-US" sz="2400" dirty="0"/>
              <a:t>should play safe and import  all the libraries your program needs.</a:t>
            </a:r>
          </a:p>
          <a:p>
            <a:endParaRPr lang="en-HK" dirty="0"/>
          </a:p>
        </p:txBody>
      </p:sp>
    </p:spTree>
    <p:extLst>
      <p:ext uri="{BB962C8B-B14F-4D97-AF65-F5344CB8AC3E}">
        <p14:creationId xmlns:p14="http://schemas.microsoft.com/office/powerpoint/2010/main" val="1341409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HK" dirty="0"/>
              <a:t>Getting stock prices of MTR</a:t>
            </a:r>
            <a:endParaRPr lang="en-US" dirty="0"/>
          </a:p>
        </p:txBody>
      </p:sp>
      <p:pic>
        <p:nvPicPr>
          <p:cNvPr id="11" name="Picture 10">
            <a:extLst>
              <a:ext uri="{FF2B5EF4-FFF2-40B4-BE49-F238E27FC236}">
                <a16:creationId xmlns:a16="http://schemas.microsoft.com/office/drawing/2014/main" id="{82597849-B7BB-F8D1-93C7-09D655A62656}"/>
              </a:ext>
            </a:extLst>
          </p:cNvPr>
          <p:cNvPicPr>
            <a:picLocks noChangeAspect="1"/>
          </p:cNvPicPr>
          <p:nvPr/>
        </p:nvPicPr>
        <p:blipFill>
          <a:blip r:embed="rId2"/>
          <a:stretch>
            <a:fillRect/>
          </a:stretch>
        </p:blipFill>
        <p:spPr>
          <a:xfrm>
            <a:off x="838200" y="1501862"/>
            <a:ext cx="9410700" cy="6107860"/>
          </a:xfrm>
          <a:prstGeom prst="rect">
            <a:avLst/>
          </a:prstGeom>
        </p:spPr>
      </p:pic>
      <p:sp>
        <p:nvSpPr>
          <p:cNvPr id="3" name="TextBox 2">
            <a:extLst>
              <a:ext uri="{FF2B5EF4-FFF2-40B4-BE49-F238E27FC236}">
                <a16:creationId xmlns:a16="http://schemas.microsoft.com/office/drawing/2014/main" id="{C0FD4866-CB05-22B4-DE12-8F54AF204025}"/>
              </a:ext>
            </a:extLst>
          </p:cNvPr>
          <p:cNvSpPr txBox="1"/>
          <p:nvPr/>
        </p:nvSpPr>
        <p:spPr>
          <a:xfrm>
            <a:off x="9458325" y="733425"/>
            <a:ext cx="1921232"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dirty="0"/>
              <a:t>specify the market</a:t>
            </a:r>
            <a:endParaRPr lang="en-HK" dirty="0"/>
          </a:p>
        </p:txBody>
      </p:sp>
      <p:sp>
        <p:nvSpPr>
          <p:cNvPr id="4" name="Oval 3">
            <a:extLst>
              <a:ext uri="{FF2B5EF4-FFF2-40B4-BE49-F238E27FC236}">
                <a16:creationId xmlns:a16="http://schemas.microsoft.com/office/drawing/2014/main" id="{78A2289F-68E1-9C69-13B1-343152661EF7}"/>
              </a:ext>
            </a:extLst>
          </p:cNvPr>
          <p:cNvSpPr/>
          <p:nvPr/>
        </p:nvSpPr>
        <p:spPr>
          <a:xfrm>
            <a:off x="5419725" y="1501862"/>
            <a:ext cx="676275" cy="4126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6" name="Straight Arrow Connector 5">
            <a:extLst>
              <a:ext uri="{FF2B5EF4-FFF2-40B4-BE49-F238E27FC236}">
                <a16:creationId xmlns:a16="http://schemas.microsoft.com/office/drawing/2014/main" id="{2D60AB9F-8995-7E90-EBFF-6D5817B9601C}"/>
              </a:ext>
            </a:extLst>
          </p:cNvPr>
          <p:cNvCxnSpPr>
            <a:stCxn id="3" idx="1"/>
            <a:endCxn id="4" idx="7"/>
          </p:cNvCxnSpPr>
          <p:nvPr/>
        </p:nvCxnSpPr>
        <p:spPr>
          <a:xfrm flipH="1">
            <a:off x="6096000" y="918091"/>
            <a:ext cx="3362325" cy="790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804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HK" dirty="0"/>
              <a:t>Getting the stock prices of Apple</a:t>
            </a:r>
            <a:endParaRPr lang="en-US" dirty="0"/>
          </a:p>
        </p:txBody>
      </p:sp>
      <p:pic>
        <p:nvPicPr>
          <p:cNvPr id="4" name="Picture 3">
            <a:extLst>
              <a:ext uri="{FF2B5EF4-FFF2-40B4-BE49-F238E27FC236}">
                <a16:creationId xmlns:a16="http://schemas.microsoft.com/office/drawing/2014/main" id="{4032EC4E-7676-7829-FEAA-15CA217649FF}"/>
              </a:ext>
            </a:extLst>
          </p:cNvPr>
          <p:cNvPicPr>
            <a:picLocks noChangeAspect="1"/>
          </p:cNvPicPr>
          <p:nvPr/>
        </p:nvPicPr>
        <p:blipFill>
          <a:blip r:embed="rId2"/>
          <a:stretch>
            <a:fillRect/>
          </a:stretch>
        </p:blipFill>
        <p:spPr>
          <a:xfrm>
            <a:off x="1034290" y="1522624"/>
            <a:ext cx="9797334" cy="6440276"/>
          </a:xfrm>
          <a:prstGeom prst="rect">
            <a:avLst/>
          </a:prstGeom>
        </p:spPr>
      </p:pic>
      <p:sp>
        <p:nvSpPr>
          <p:cNvPr id="5" name="TextBox 4">
            <a:extLst>
              <a:ext uri="{FF2B5EF4-FFF2-40B4-BE49-F238E27FC236}">
                <a16:creationId xmlns:a16="http://schemas.microsoft.com/office/drawing/2014/main" id="{E6A28A3F-1A7F-0AFE-59C4-382CD3C9D7C8}"/>
              </a:ext>
            </a:extLst>
          </p:cNvPr>
          <p:cNvSpPr txBox="1"/>
          <p:nvPr/>
        </p:nvSpPr>
        <p:spPr>
          <a:xfrm>
            <a:off x="9077325" y="590550"/>
            <a:ext cx="2372188" cy="646331"/>
          </a:xfrm>
          <a:prstGeom prst="rect">
            <a:avLst/>
          </a:prstGeom>
          <a:ln/>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dirty="0"/>
              <a:t>No need to specify the</a:t>
            </a:r>
          </a:p>
          <a:p>
            <a:r>
              <a:rPr lang="en-US" dirty="0"/>
              <a:t>market for US</a:t>
            </a:r>
            <a:endParaRPr lang="en-HK" dirty="0"/>
          </a:p>
        </p:txBody>
      </p:sp>
      <p:cxnSp>
        <p:nvCxnSpPr>
          <p:cNvPr id="7" name="Straight Arrow Connector 6">
            <a:extLst>
              <a:ext uri="{FF2B5EF4-FFF2-40B4-BE49-F238E27FC236}">
                <a16:creationId xmlns:a16="http://schemas.microsoft.com/office/drawing/2014/main" id="{80484FF7-8EE8-D25C-DFCA-799A07C76B9D}"/>
              </a:ext>
            </a:extLst>
          </p:cNvPr>
          <p:cNvCxnSpPr>
            <a:cxnSpLocks/>
            <a:stCxn id="5" idx="1"/>
          </p:cNvCxnSpPr>
          <p:nvPr/>
        </p:nvCxnSpPr>
        <p:spPr>
          <a:xfrm flipH="1">
            <a:off x="6191250" y="913716"/>
            <a:ext cx="2886075" cy="776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9798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133E4-4C3A-42A6-ABB5-D94B141D3C6F}"/>
              </a:ext>
            </a:extLst>
          </p:cNvPr>
          <p:cNvSpPr>
            <a:spLocks noGrp="1"/>
          </p:cNvSpPr>
          <p:nvPr>
            <p:ph type="title"/>
          </p:nvPr>
        </p:nvSpPr>
        <p:spPr/>
        <p:txBody>
          <a:bodyPr/>
          <a:lstStyle/>
          <a:p>
            <a:r>
              <a:rPr lang="en-US" dirty="0"/>
              <a:t>Data collections</a:t>
            </a:r>
            <a:endParaRPr lang="en-HK" dirty="0"/>
          </a:p>
        </p:txBody>
      </p:sp>
      <p:sp>
        <p:nvSpPr>
          <p:cNvPr id="3" name="TextBox 2">
            <a:extLst>
              <a:ext uri="{FF2B5EF4-FFF2-40B4-BE49-F238E27FC236}">
                <a16:creationId xmlns:a16="http://schemas.microsoft.com/office/drawing/2014/main" id="{C3DB3FB3-6871-442D-8EDB-EAC8B8D8062C}"/>
              </a:ext>
            </a:extLst>
          </p:cNvPr>
          <p:cNvSpPr txBox="1"/>
          <p:nvPr/>
        </p:nvSpPr>
        <p:spPr>
          <a:xfrm>
            <a:off x="922175" y="1352471"/>
            <a:ext cx="8367740" cy="523220"/>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US" sz="2800" dirty="0"/>
              <a:t>Ticker for some major international and local companies</a:t>
            </a:r>
            <a:endParaRPr lang="en-HK" sz="2800" dirty="0"/>
          </a:p>
        </p:txBody>
      </p:sp>
      <p:graphicFrame>
        <p:nvGraphicFramePr>
          <p:cNvPr id="4" name="Table 5">
            <a:extLst>
              <a:ext uri="{FF2B5EF4-FFF2-40B4-BE49-F238E27FC236}">
                <a16:creationId xmlns:a16="http://schemas.microsoft.com/office/drawing/2014/main" id="{B57CF258-391B-FA3A-04E8-65478CDAAF9D}"/>
              </a:ext>
            </a:extLst>
          </p:cNvPr>
          <p:cNvGraphicFramePr>
            <a:graphicFrameLocks noGrp="1"/>
          </p:cNvGraphicFramePr>
          <p:nvPr>
            <p:extLst>
              <p:ext uri="{D42A27DB-BD31-4B8C-83A1-F6EECF244321}">
                <p14:modId xmlns:p14="http://schemas.microsoft.com/office/powerpoint/2010/main" val="4205766152"/>
              </p:ext>
            </p:extLst>
          </p:nvPr>
        </p:nvGraphicFramePr>
        <p:xfrm>
          <a:off x="1042045" y="2147249"/>
          <a:ext cx="8128000" cy="44500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458749440"/>
                    </a:ext>
                  </a:extLst>
                </a:gridCol>
                <a:gridCol w="4064000">
                  <a:extLst>
                    <a:ext uri="{9D8B030D-6E8A-4147-A177-3AD203B41FA5}">
                      <a16:colId xmlns:a16="http://schemas.microsoft.com/office/drawing/2014/main" val="3895381422"/>
                    </a:ext>
                  </a:extLst>
                </a:gridCol>
              </a:tblGrid>
              <a:tr h="370840">
                <a:tc>
                  <a:txBody>
                    <a:bodyPr/>
                    <a:lstStyle/>
                    <a:p>
                      <a:r>
                        <a:rPr lang="en-HK" dirty="0"/>
                        <a:t>Company</a:t>
                      </a:r>
                    </a:p>
                  </a:txBody>
                  <a:tcPr/>
                </a:tc>
                <a:tc>
                  <a:txBody>
                    <a:bodyPr/>
                    <a:lstStyle/>
                    <a:p>
                      <a:r>
                        <a:rPr lang="en-HK" dirty="0"/>
                        <a:t>ticker</a:t>
                      </a:r>
                    </a:p>
                  </a:txBody>
                  <a:tcPr/>
                </a:tc>
                <a:extLst>
                  <a:ext uri="{0D108BD9-81ED-4DB2-BD59-A6C34878D82A}">
                    <a16:rowId xmlns:a16="http://schemas.microsoft.com/office/drawing/2014/main" val="430380258"/>
                  </a:ext>
                </a:extLst>
              </a:tr>
              <a:tr h="370840">
                <a:tc>
                  <a:txBody>
                    <a:bodyPr/>
                    <a:lstStyle/>
                    <a:p>
                      <a:r>
                        <a:rPr lang="en-HK" dirty="0"/>
                        <a:t>Intel</a:t>
                      </a:r>
                    </a:p>
                  </a:txBody>
                  <a:tcPr/>
                </a:tc>
                <a:tc>
                  <a:txBody>
                    <a:bodyPr/>
                    <a:lstStyle/>
                    <a:p>
                      <a:r>
                        <a:rPr lang="en-HK" dirty="0"/>
                        <a:t>INTC</a:t>
                      </a:r>
                    </a:p>
                  </a:txBody>
                  <a:tcPr/>
                </a:tc>
                <a:extLst>
                  <a:ext uri="{0D108BD9-81ED-4DB2-BD59-A6C34878D82A}">
                    <a16:rowId xmlns:a16="http://schemas.microsoft.com/office/drawing/2014/main" val="2592037954"/>
                  </a:ext>
                </a:extLst>
              </a:tr>
              <a:tr h="370840">
                <a:tc>
                  <a:txBody>
                    <a:bodyPr/>
                    <a:lstStyle/>
                    <a:p>
                      <a:r>
                        <a:rPr lang="en-HK" dirty="0"/>
                        <a:t>Microsoft</a:t>
                      </a:r>
                    </a:p>
                  </a:txBody>
                  <a:tcPr/>
                </a:tc>
                <a:tc>
                  <a:txBody>
                    <a:bodyPr/>
                    <a:lstStyle/>
                    <a:p>
                      <a:r>
                        <a:rPr lang="en-HK" dirty="0"/>
                        <a:t>MSFT</a:t>
                      </a:r>
                    </a:p>
                  </a:txBody>
                  <a:tcPr/>
                </a:tc>
                <a:extLst>
                  <a:ext uri="{0D108BD9-81ED-4DB2-BD59-A6C34878D82A}">
                    <a16:rowId xmlns:a16="http://schemas.microsoft.com/office/drawing/2014/main" val="3629199626"/>
                  </a:ext>
                </a:extLst>
              </a:tr>
              <a:tr h="370840">
                <a:tc>
                  <a:txBody>
                    <a:bodyPr/>
                    <a:lstStyle/>
                    <a:p>
                      <a:r>
                        <a:rPr lang="en-HK" dirty="0"/>
                        <a:t>IBM</a:t>
                      </a:r>
                    </a:p>
                  </a:txBody>
                  <a:tcPr/>
                </a:tc>
                <a:tc>
                  <a:txBody>
                    <a:bodyPr/>
                    <a:lstStyle/>
                    <a:p>
                      <a:r>
                        <a:rPr lang="en-HK" dirty="0"/>
                        <a:t>IBM</a:t>
                      </a:r>
                    </a:p>
                  </a:txBody>
                  <a:tcPr/>
                </a:tc>
                <a:extLst>
                  <a:ext uri="{0D108BD9-81ED-4DB2-BD59-A6C34878D82A}">
                    <a16:rowId xmlns:a16="http://schemas.microsoft.com/office/drawing/2014/main" val="2167365599"/>
                  </a:ext>
                </a:extLst>
              </a:tr>
              <a:tr h="370840">
                <a:tc>
                  <a:txBody>
                    <a:bodyPr/>
                    <a:lstStyle/>
                    <a:p>
                      <a:r>
                        <a:rPr lang="en-HK" dirty="0"/>
                        <a:t>Apple</a:t>
                      </a:r>
                    </a:p>
                  </a:txBody>
                  <a:tcPr/>
                </a:tc>
                <a:tc>
                  <a:txBody>
                    <a:bodyPr/>
                    <a:lstStyle/>
                    <a:p>
                      <a:r>
                        <a:rPr lang="en-HK" dirty="0"/>
                        <a:t>AAPL</a:t>
                      </a:r>
                    </a:p>
                  </a:txBody>
                  <a:tcPr/>
                </a:tc>
                <a:extLst>
                  <a:ext uri="{0D108BD9-81ED-4DB2-BD59-A6C34878D82A}">
                    <a16:rowId xmlns:a16="http://schemas.microsoft.com/office/drawing/2014/main" val="4262120589"/>
                  </a:ext>
                </a:extLst>
              </a:tr>
              <a:tr h="370840">
                <a:tc>
                  <a:txBody>
                    <a:bodyPr/>
                    <a:lstStyle/>
                    <a:p>
                      <a:r>
                        <a:rPr lang="en-HK" dirty="0"/>
                        <a:t>Amazon</a:t>
                      </a:r>
                    </a:p>
                  </a:txBody>
                  <a:tcPr/>
                </a:tc>
                <a:tc>
                  <a:txBody>
                    <a:bodyPr/>
                    <a:lstStyle/>
                    <a:p>
                      <a:r>
                        <a:rPr lang="en-HK" dirty="0"/>
                        <a:t>AMZN</a:t>
                      </a:r>
                    </a:p>
                  </a:txBody>
                  <a:tcPr/>
                </a:tc>
                <a:extLst>
                  <a:ext uri="{0D108BD9-81ED-4DB2-BD59-A6C34878D82A}">
                    <a16:rowId xmlns:a16="http://schemas.microsoft.com/office/drawing/2014/main" val="2608555811"/>
                  </a:ext>
                </a:extLst>
              </a:tr>
              <a:tr h="370840">
                <a:tc>
                  <a:txBody>
                    <a:bodyPr/>
                    <a:lstStyle/>
                    <a:p>
                      <a:r>
                        <a:rPr lang="en-HK" dirty="0"/>
                        <a:t>Coca-Cola</a:t>
                      </a:r>
                    </a:p>
                  </a:txBody>
                  <a:tcPr/>
                </a:tc>
                <a:tc>
                  <a:txBody>
                    <a:bodyPr/>
                    <a:lstStyle/>
                    <a:p>
                      <a:r>
                        <a:rPr lang="en-HK" dirty="0"/>
                        <a:t>KO</a:t>
                      </a:r>
                    </a:p>
                  </a:txBody>
                  <a:tcPr/>
                </a:tc>
                <a:extLst>
                  <a:ext uri="{0D108BD9-81ED-4DB2-BD59-A6C34878D82A}">
                    <a16:rowId xmlns:a16="http://schemas.microsoft.com/office/drawing/2014/main" val="591962986"/>
                  </a:ext>
                </a:extLst>
              </a:tr>
              <a:tr h="370840">
                <a:tc>
                  <a:txBody>
                    <a:bodyPr/>
                    <a:lstStyle/>
                    <a:p>
                      <a:r>
                        <a:rPr lang="en-HK" dirty="0"/>
                        <a:t>Google</a:t>
                      </a:r>
                    </a:p>
                  </a:txBody>
                  <a:tcPr/>
                </a:tc>
                <a:tc>
                  <a:txBody>
                    <a:bodyPr/>
                    <a:lstStyle/>
                    <a:p>
                      <a:r>
                        <a:rPr lang="en-HK" dirty="0"/>
                        <a:t>GOOG</a:t>
                      </a:r>
                    </a:p>
                  </a:txBody>
                  <a:tcPr/>
                </a:tc>
                <a:extLst>
                  <a:ext uri="{0D108BD9-81ED-4DB2-BD59-A6C34878D82A}">
                    <a16:rowId xmlns:a16="http://schemas.microsoft.com/office/drawing/2014/main" val="1052940637"/>
                  </a:ext>
                </a:extLst>
              </a:tr>
              <a:tr h="370840">
                <a:tc>
                  <a:txBody>
                    <a:bodyPr/>
                    <a:lstStyle/>
                    <a:p>
                      <a:r>
                        <a:rPr lang="en-HK" dirty="0"/>
                        <a:t>Hong Kong Bank</a:t>
                      </a:r>
                    </a:p>
                  </a:txBody>
                  <a:tcPr/>
                </a:tc>
                <a:tc>
                  <a:txBody>
                    <a:bodyPr/>
                    <a:lstStyle/>
                    <a:p>
                      <a:r>
                        <a:rPr lang="en-HK" dirty="0"/>
                        <a:t>0005.HK</a:t>
                      </a:r>
                    </a:p>
                  </a:txBody>
                  <a:tcPr/>
                </a:tc>
                <a:extLst>
                  <a:ext uri="{0D108BD9-81ED-4DB2-BD59-A6C34878D82A}">
                    <a16:rowId xmlns:a16="http://schemas.microsoft.com/office/drawing/2014/main" val="4226206063"/>
                  </a:ext>
                </a:extLst>
              </a:tr>
              <a:tr h="370840">
                <a:tc>
                  <a:txBody>
                    <a:bodyPr/>
                    <a:lstStyle/>
                    <a:p>
                      <a:r>
                        <a:rPr lang="en-HK" dirty="0"/>
                        <a:t>PCCW</a:t>
                      </a:r>
                    </a:p>
                  </a:txBody>
                  <a:tcPr/>
                </a:tc>
                <a:tc>
                  <a:txBody>
                    <a:bodyPr/>
                    <a:lstStyle/>
                    <a:p>
                      <a:r>
                        <a:rPr lang="en-HK" dirty="0"/>
                        <a:t>0008.HK</a:t>
                      </a:r>
                    </a:p>
                  </a:txBody>
                  <a:tcPr/>
                </a:tc>
                <a:extLst>
                  <a:ext uri="{0D108BD9-81ED-4DB2-BD59-A6C34878D82A}">
                    <a16:rowId xmlns:a16="http://schemas.microsoft.com/office/drawing/2014/main" val="3833276294"/>
                  </a:ext>
                </a:extLst>
              </a:tr>
              <a:tr h="370840">
                <a:tc>
                  <a:txBody>
                    <a:bodyPr/>
                    <a:lstStyle/>
                    <a:p>
                      <a:r>
                        <a:rPr lang="en-HK" dirty="0"/>
                        <a:t>MTR</a:t>
                      </a:r>
                    </a:p>
                  </a:txBody>
                  <a:tcPr/>
                </a:tc>
                <a:tc>
                  <a:txBody>
                    <a:bodyPr/>
                    <a:lstStyle/>
                    <a:p>
                      <a:r>
                        <a:rPr lang="en-HK" dirty="0"/>
                        <a:t>0066.HK</a:t>
                      </a:r>
                    </a:p>
                  </a:txBody>
                  <a:tcPr/>
                </a:tc>
                <a:extLst>
                  <a:ext uri="{0D108BD9-81ED-4DB2-BD59-A6C34878D82A}">
                    <a16:rowId xmlns:a16="http://schemas.microsoft.com/office/drawing/2014/main" val="3166530436"/>
                  </a:ext>
                </a:extLst>
              </a:tr>
              <a:tr h="370840">
                <a:tc>
                  <a:txBody>
                    <a:bodyPr/>
                    <a:lstStyle/>
                    <a:p>
                      <a:r>
                        <a:rPr lang="en-HK" dirty="0"/>
                        <a:t>Hutchison</a:t>
                      </a:r>
                    </a:p>
                  </a:txBody>
                  <a:tcPr/>
                </a:tc>
                <a:tc>
                  <a:txBody>
                    <a:bodyPr/>
                    <a:lstStyle/>
                    <a:p>
                      <a:r>
                        <a:rPr lang="en-HK" dirty="0"/>
                        <a:t>0001.HK</a:t>
                      </a:r>
                    </a:p>
                  </a:txBody>
                  <a:tcPr/>
                </a:tc>
                <a:extLst>
                  <a:ext uri="{0D108BD9-81ED-4DB2-BD59-A6C34878D82A}">
                    <a16:rowId xmlns:a16="http://schemas.microsoft.com/office/drawing/2014/main" val="1641613961"/>
                  </a:ext>
                </a:extLst>
              </a:tr>
            </a:tbl>
          </a:graphicData>
        </a:graphic>
      </p:graphicFrame>
    </p:spTree>
    <p:extLst>
      <p:ext uri="{BB962C8B-B14F-4D97-AF65-F5344CB8AC3E}">
        <p14:creationId xmlns:p14="http://schemas.microsoft.com/office/powerpoint/2010/main" val="3775699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E8B1E35B-7FDD-076E-6717-45A5D1211F7A}"/>
              </a:ext>
            </a:extLst>
          </p:cNvPr>
          <p:cNvSpPr txBox="1"/>
          <p:nvPr/>
        </p:nvSpPr>
        <p:spPr>
          <a:xfrm>
            <a:off x="586119" y="481249"/>
            <a:ext cx="6457537" cy="707886"/>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HK" sz="4000" dirty="0"/>
              <a:t>Getting general stock example</a:t>
            </a:r>
          </a:p>
        </p:txBody>
      </p:sp>
      <p:pic>
        <p:nvPicPr>
          <p:cNvPr id="3" name="Picture 2">
            <a:extLst>
              <a:ext uri="{FF2B5EF4-FFF2-40B4-BE49-F238E27FC236}">
                <a16:creationId xmlns:a16="http://schemas.microsoft.com/office/drawing/2014/main" id="{22B47AC6-E069-CA1B-D264-D960AE076D78}"/>
              </a:ext>
            </a:extLst>
          </p:cNvPr>
          <p:cNvPicPr>
            <a:picLocks noChangeAspect="1"/>
          </p:cNvPicPr>
          <p:nvPr/>
        </p:nvPicPr>
        <p:blipFill>
          <a:blip r:embed="rId2"/>
          <a:stretch>
            <a:fillRect/>
          </a:stretch>
        </p:blipFill>
        <p:spPr>
          <a:xfrm>
            <a:off x="729636" y="1498225"/>
            <a:ext cx="8908385" cy="4118804"/>
          </a:xfrm>
          <a:prstGeom prst="rect">
            <a:avLst/>
          </a:prstGeom>
        </p:spPr>
      </p:pic>
      <p:sp>
        <p:nvSpPr>
          <p:cNvPr id="2" name="TextBox 1">
            <a:extLst>
              <a:ext uri="{FF2B5EF4-FFF2-40B4-BE49-F238E27FC236}">
                <a16:creationId xmlns:a16="http://schemas.microsoft.com/office/drawing/2014/main" id="{7BFC1E6E-D50D-8083-8FBA-3279DC2DB8BB}"/>
              </a:ext>
            </a:extLst>
          </p:cNvPr>
          <p:cNvSpPr txBox="1"/>
          <p:nvPr/>
        </p:nvSpPr>
        <p:spPr>
          <a:xfrm>
            <a:off x="3814887" y="5741453"/>
            <a:ext cx="3439660" cy="1200329"/>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pPr marL="285750" indent="-285750">
              <a:buFont typeface="Arial" panose="020B0604020202020204" pitchFamily="34" charset="0"/>
              <a:buChar char="•"/>
            </a:pPr>
            <a:r>
              <a:rPr lang="en-US" dirty="0"/>
              <a:t>parameter name</a:t>
            </a:r>
          </a:p>
          <a:p>
            <a:pPr marL="285750" indent="-285750">
              <a:buFont typeface="Arial" panose="020B0604020202020204" pitchFamily="34" charset="0"/>
              <a:buChar char="•"/>
            </a:pPr>
            <a:r>
              <a:rPr lang="en-US" dirty="0"/>
              <a:t>argument variable name</a:t>
            </a:r>
          </a:p>
          <a:p>
            <a:pPr marL="285750" indent="-285750">
              <a:buFont typeface="Arial" panose="020B0604020202020204" pitchFamily="34" charset="0"/>
              <a:buChar char="•"/>
            </a:pPr>
            <a:r>
              <a:rPr lang="en-US" dirty="0"/>
              <a:t>no problem the two names are</a:t>
            </a:r>
          </a:p>
          <a:p>
            <a:r>
              <a:rPr lang="en-US" dirty="0"/>
              <a:t>      the same; Python and handle it</a:t>
            </a:r>
            <a:endParaRPr lang="en-HK" dirty="0"/>
          </a:p>
        </p:txBody>
      </p:sp>
      <p:cxnSp>
        <p:nvCxnSpPr>
          <p:cNvPr id="6" name="Straight Arrow Connector 5">
            <a:extLst>
              <a:ext uri="{FF2B5EF4-FFF2-40B4-BE49-F238E27FC236}">
                <a16:creationId xmlns:a16="http://schemas.microsoft.com/office/drawing/2014/main" id="{80C6EB86-1485-4530-E779-39C2B9298372}"/>
              </a:ext>
            </a:extLst>
          </p:cNvPr>
          <p:cNvCxnSpPr>
            <a:cxnSpLocks/>
          </p:cNvCxnSpPr>
          <p:nvPr/>
        </p:nvCxnSpPr>
        <p:spPr>
          <a:xfrm flipV="1">
            <a:off x="5829300" y="5114925"/>
            <a:ext cx="885825" cy="714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5B0E8FA-BC67-89DC-AA4B-0BA834E57999}"/>
              </a:ext>
            </a:extLst>
          </p:cNvPr>
          <p:cNvCxnSpPr>
            <a:cxnSpLocks/>
          </p:cNvCxnSpPr>
          <p:nvPr/>
        </p:nvCxnSpPr>
        <p:spPr>
          <a:xfrm flipV="1">
            <a:off x="6505575" y="5149928"/>
            <a:ext cx="1247775" cy="1072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403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HK" dirty="0"/>
              <a:t>Candle Stick chart for stock prices</a:t>
            </a:r>
            <a:endParaRPr lang="en-US" dirty="0"/>
          </a:p>
        </p:txBody>
      </p:sp>
      <p:pic>
        <p:nvPicPr>
          <p:cNvPr id="4" name="Picture 3">
            <a:extLst>
              <a:ext uri="{FF2B5EF4-FFF2-40B4-BE49-F238E27FC236}">
                <a16:creationId xmlns:a16="http://schemas.microsoft.com/office/drawing/2014/main" id="{A5FC3E51-BBAB-C6ED-B574-EC0F4CF6886B}"/>
              </a:ext>
            </a:extLst>
          </p:cNvPr>
          <p:cNvPicPr>
            <a:picLocks noChangeAspect="1"/>
          </p:cNvPicPr>
          <p:nvPr/>
        </p:nvPicPr>
        <p:blipFill>
          <a:blip r:embed="rId2"/>
          <a:stretch>
            <a:fillRect/>
          </a:stretch>
        </p:blipFill>
        <p:spPr>
          <a:xfrm>
            <a:off x="1243101" y="1690688"/>
            <a:ext cx="9691377" cy="3510899"/>
          </a:xfrm>
          <a:prstGeom prst="rect">
            <a:avLst/>
          </a:prstGeom>
        </p:spPr>
      </p:pic>
    </p:spTree>
    <p:extLst>
      <p:ext uri="{BB962C8B-B14F-4D97-AF65-F5344CB8AC3E}">
        <p14:creationId xmlns:p14="http://schemas.microsoft.com/office/powerpoint/2010/main" val="2386822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HK" dirty="0"/>
              <a:t>Candle Stick chart for stock prices</a:t>
            </a:r>
            <a:endParaRPr lang="en-US" dirty="0"/>
          </a:p>
        </p:txBody>
      </p:sp>
      <p:pic>
        <p:nvPicPr>
          <p:cNvPr id="4" name="Picture 3">
            <a:extLst>
              <a:ext uri="{FF2B5EF4-FFF2-40B4-BE49-F238E27FC236}">
                <a16:creationId xmlns:a16="http://schemas.microsoft.com/office/drawing/2014/main" id="{A5FC3E51-BBAB-C6ED-B574-EC0F4CF6886B}"/>
              </a:ext>
            </a:extLst>
          </p:cNvPr>
          <p:cNvPicPr>
            <a:picLocks noChangeAspect="1"/>
          </p:cNvPicPr>
          <p:nvPr/>
        </p:nvPicPr>
        <p:blipFill>
          <a:blip r:embed="rId2"/>
          <a:stretch>
            <a:fillRect/>
          </a:stretch>
        </p:blipFill>
        <p:spPr>
          <a:xfrm>
            <a:off x="1243101" y="1690688"/>
            <a:ext cx="9691377" cy="3510899"/>
          </a:xfrm>
          <a:prstGeom prst="rect">
            <a:avLst/>
          </a:prstGeom>
        </p:spPr>
      </p:pic>
      <p:pic>
        <p:nvPicPr>
          <p:cNvPr id="5" name="Picture 4">
            <a:extLst>
              <a:ext uri="{FF2B5EF4-FFF2-40B4-BE49-F238E27FC236}">
                <a16:creationId xmlns:a16="http://schemas.microsoft.com/office/drawing/2014/main" id="{379BBA6B-A8DA-4CE3-A192-D9380C1DD0F2}"/>
              </a:ext>
            </a:extLst>
          </p:cNvPr>
          <p:cNvPicPr>
            <a:picLocks noChangeAspect="1"/>
          </p:cNvPicPr>
          <p:nvPr/>
        </p:nvPicPr>
        <p:blipFill>
          <a:blip r:embed="rId3"/>
          <a:stretch>
            <a:fillRect/>
          </a:stretch>
        </p:blipFill>
        <p:spPr>
          <a:xfrm>
            <a:off x="1051123" y="3838269"/>
            <a:ext cx="10089754" cy="2658086"/>
          </a:xfrm>
          <a:prstGeom prst="rect">
            <a:avLst/>
          </a:prstGeom>
        </p:spPr>
      </p:pic>
    </p:spTree>
    <p:extLst>
      <p:ext uri="{BB962C8B-B14F-4D97-AF65-F5344CB8AC3E}">
        <p14:creationId xmlns:p14="http://schemas.microsoft.com/office/powerpoint/2010/main" val="3440818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HK" dirty="0"/>
              <a:t>Candle Stick chart for stock prices</a:t>
            </a:r>
            <a:endParaRPr lang="en-US" dirty="0"/>
          </a:p>
        </p:txBody>
      </p:sp>
      <p:pic>
        <p:nvPicPr>
          <p:cNvPr id="11" name="Picture 10">
            <a:extLst>
              <a:ext uri="{FF2B5EF4-FFF2-40B4-BE49-F238E27FC236}">
                <a16:creationId xmlns:a16="http://schemas.microsoft.com/office/drawing/2014/main" id="{82597849-B7BB-F8D1-93C7-09D655A62656}"/>
              </a:ext>
            </a:extLst>
          </p:cNvPr>
          <p:cNvPicPr>
            <a:picLocks noChangeAspect="1"/>
          </p:cNvPicPr>
          <p:nvPr/>
        </p:nvPicPr>
        <p:blipFill>
          <a:blip r:embed="rId2"/>
          <a:stretch>
            <a:fillRect/>
          </a:stretch>
        </p:blipFill>
        <p:spPr>
          <a:xfrm>
            <a:off x="838200" y="2273387"/>
            <a:ext cx="7491109" cy="4861981"/>
          </a:xfrm>
          <a:prstGeom prst="rect">
            <a:avLst/>
          </a:prstGeom>
        </p:spPr>
      </p:pic>
    </p:spTree>
    <p:extLst>
      <p:ext uri="{BB962C8B-B14F-4D97-AF65-F5344CB8AC3E}">
        <p14:creationId xmlns:p14="http://schemas.microsoft.com/office/powerpoint/2010/main" val="2354542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2B4D67-7578-7615-06F7-E992C069A528}"/>
              </a:ext>
            </a:extLst>
          </p:cNvPr>
          <p:cNvPicPr>
            <a:picLocks noChangeAspect="1"/>
          </p:cNvPicPr>
          <p:nvPr/>
        </p:nvPicPr>
        <p:blipFill>
          <a:blip r:embed="rId2"/>
          <a:stretch>
            <a:fillRect/>
          </a:stretch>
        </p:blipFill>
        <p:spPr>
          <a:xfrm>
            <a:off x="793477" y="892044"/>
            <a:ext cx="10605045" cy="5073911"/>
          </a:xfrm>
          <a:prstGeom prst="rect">
            <a:avLst/>
          </a:prstGeom>
        </p:spPr>
      </p:pic>
    </p:spTree>
    <p:extLst>
      <p:ext uri="{BB962C8B-B14F-4D97-AF65-F5344CB8AC3E}">
        <p14:creationId xmlns:p14="http://schemas.microsoft.com/office/powerpoint/2010/main" val="915014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64176" y="283039"/>
            <a:ext cx="9920656" cy="6593177"/>
          </a:xfrm>
          <a:prstGeom prst="rect">
            <a:avLst/>
          </a:prstGeom>
        </p:spPr>
      </p:pic>
    </p:spTree>
    <p:extLst>
      <p:ext uri="{BB962C8B-B14F-4D97-AF65-F5344CB8AC3E}">
        <p14:creationId xmlns:p14="http://schemas.microsoft.com/office/powerpoint/2010/main" val="3321469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Stock prices prediction by ML</a:t>
            </a:r>
          </a:p>
        </p:txBody>
      </p:sp>
      <p:sp>
        <p:nvSpPr>
          <p:cNvPr id="3" name="Content Placeholder 2"/>
          <p:cNvSpPr>
            <a:spLocks noGrp="1"/>
          </p:cNvSpPr>
          <p:nvPr>
            <p:ph idx="1"/>
          </p:nvPr>
        </p:nvSpPr>
        <p:spPr/>
        <p:txBody>
          <a:bodyPr>
            <a:normAutofit/>
          </a:bodyPr>
          <a:lstStyle/>
          <a:p>
            <a:r>
              <a:rPr lang="en-HK" dirty="0"/>
              <a:t>Design and implement an effective system for prediction stock prices is very difficult.  </a:t>
            </a:r>
          </a:p>
          <a:p>
            <a:r>
              <a:rPr lang="en-US" dirty="0"/>
              <a:t>Predicting changes in stock prices is an imperfect science. There is no proven way that can consistently tell an investor exactly how stock prices will behave. This is because there are many other factors, such as economics and politics, as well as fundamental and technical factors, that can influence investor decisions.</a:t>
            </a:r>
          </a:p>
          <a:p>
            <a:r>
              <a:rPr lang="en-HK" dirty="0"/>
              <a:t>In this lecture, we Illustrate how to apply ML learning techniques to discover some “signals” for predicting the moving of stock prices.</a:t>
            </a:r>
          </a:p>
        </p:txBody>
      </p:sp>
    </p:spTree>
    <p:extLst>
      <p:ext uri="{BB962C8B-B14F-4D97-AF65-F5344CB8AC3E}">
        <p14:creationId xmlns:p14="http://schemas.microsoft.com/office/powerpoint/2010/main" val="2388965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12534" y="403857"/>
            <a:ext cx="10412930" cy="6202237"/>
          </a:xfrm>
          <a:prstGeom prst="rect">
            <a:avLst/>
          </a:prstGeom>
        </p:spPr>
      </p:pic>
      <p:sp>
        <p:nvSpPr>
          <p:cNvPr id="3" name="Oval 2"/>
          <p:cNvSpPr/>
          <p:nvPr/>
        </p:nvSpPr>
        <p:spPr>
          <a:xfrm>
            <a:off x="1937084" y="403857"/>
            <a:ext cx="1347537" cy="46241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2501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87377" y="1624588"/>
            <a:ext cx="3686689" cy="4163006"/>
          </a:xfrm>
          <a:prstGeom prst="rect">
            <a:avLst/>
          </a:prstGeom>
        </p:spPr>
      </p:pic>
      <p:sp>
        <p:nvSpPr>
          <p:cNvPr id="3" name="TextBox 2">
            <a:extLst>
              <a:ext uri="{FF2B5EF4-FFF2-40B4-BE49-F238E27FC236}">
                <a16:creationId xmlns:a16="http://schemas.microsoft.com/office/drawing/2014/main" id="{E747CCE4-3D04-D7E5-E20C-C60EDE18F447}"/>
              </a:ext>
            </a:extLst>
          </p:cNvPr>
          <p:cNvSpPr txBox="1"/>
          <p:nvPr/>
        </p:nvSpPr>
        <p:spPr>
          <a:xfrm>
            <a:off x="1572491" y="808796"/>
            <a:ext cx="8292719"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2800" dirty="0"/>
              <a:t>Try different candlestick styles supported by </a:t>
            </a:r>
            <a:r>
              <a:rPr lang="en-US" sz="2800" dirty="0" err="1"/>
              <a:t>mplfinance</a:t>
            </a:r>
            <a:endParaRPr lang="en-HK" sz="2800" dirty="0"/>
          </a:p>
        </p:txBody>
      </p:sp>
    </p:spTree>
    <p:extLst>
      <p:ext uri="{BB962C8B-B14F-4D97-AF65-F5344CB8AC3E}">
        <p14:creationId xmlns:p14="http://schemas.microsoft.com/office/powerpoint/2010/main" val="42581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HK" dirty="0"/>
              <a:t>Stock prediction</a:t>
            </a:r>
            <a:endParaRPr lang="en-US" dirty="0"/>
          </a:p>
        </p:txBody>
      </p:sp>
      <p:sp>
        <p:nvSpPr>
          <p:cNvPr id="5" name="Subtitle 4">
            <a:extLst>
              <a:ext uri="{FF2B5EF4-FFF2-40B4-BE49-F238E27FC236}">
                <a16:creationId xmlns:a16="http://schemas.microsoft.com/office/drawing/2014/main" id="{09AFA797-19C5-09D0-3DC0-D1241C5D74A4}"/>
              </a:ext>
            </a:extLst>
          </p:cNvPr>
          <p:cNvSpPr>
            <a:spLocks noGrp="1"/>
          </p:cNvSpPr>
          <p:nvPr>
            <p:ph type="subTitle" idx="1"/>
          </p:nvPr>
        </p:nvSpPr>
        <p:spPr/>
        <p:txBody>
          <a:bodyPr>
            <a:normAutofit/>
          </a:bodyPr>
          <a:lstStyle/>
          <a:p>
            <a:r>
              <a:rPr lang="en-HK" sz="3200" dirty="0"/>
              <a:t>Stock predication is one of the most critical topics in the finance industry</a:t>
            </a:r>
          </a:p>
        </p:txBody>
      </p:sp>
    </p:spTree>
    <p:extLst>
      <p:ext uri="{BB962C8B-B14F-4D97-AF65-F5344CB8AC3E}">
        <p14:creationId xmlns:p14="http://schemas.microsoft.com/office/powerpoint/2010/main" val="2807950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HK" dirty="0"/>
              <a:t>Technical Analysis vs Qualitative Analysis</a:t>
            </a:r>
            <a:endParaRPr lang="en-US" dirty="0"/>
          </a:p>
        </p:txBody>
      </p:sp>
      <p:sp>
        <p:nvSpPr>
          <p:cNvPr id="3" name="Content Placeholder 2"/>
          <p:cNvSpPr>
            <a:spLocks noGrp="1"/>
          </p:cNvSpPr>
          <p:nvPr>
            <p:ph idx="1"/>
          </p:nvPr>
        </p:nvSpPr>
        <p:spPr/>
        <p:txBody>
          <a:bodyPr>
            <a:normAutofit/>
          </a:bodyPr>
          <a:lstStyle/>
          <a:p>
            <a:pPr marL="0" indent="0">
              <a:buNone/>
            </a:pPr>
            <a:r>
              <a:rPr lang="en-HK" sz="3200" dirty="0"/>
              <a:t>Technical analysis: </a:t>
            </a:r>
          </a:p>
          <a:p>
            <a:pPr marL="457200" lvl="1" indent="0">
              <a:buNone/>
            </a:pPr>
            <a:r>
              <a:rPr lang="en-HK" sz="2800" dirty="0"/>
              <a:t>mainly focuses on numerical stock data, such as closing price, opening prices, trading volume, ...</a:t>
            </a:r>
          </a:p>
          <a:p>
            <a:pPr marL="0" indent="0">
              <a:buNone/>
            </a:pPr>
            <a:r>
              <a:rPr lang="en-HK" sz="3200" dirty="0"/>
              <a:t>qualitative analysis: </a:t>
            </a:r>
          </a:p>
          <a:p>
            <a:pPr marL="457200" lvl="1" indent="0">
              <a:buNone/>
            </a:pPr>
            <a:r>
              <a:rPr lang="en-HK" sz="2800" dirty="0"/>
              <a:t>based on external factors, such as political situation, social media, and company profile.</a:t>
            </a:r>
          </a:p>
          <a:p>
            <a:pPr marL="0" indent="0">
              <a:buNone/>
            </a:pPr>
            <a:endParaRPr lang="en-HK" dirty="0"/>
          </a:p>
          <a:p>
            <a:pPr marL="0" indent="0">
              <a:buNone/>
            </a:pPr>
            <a:r>
              <a:rPr lang="en-HK" sz="2400" dirty="0"/>
              <a:t>Note: This lecture focuses on the technical analysis, and next lecture focuses on the qualitative analysis.</a:t>
            </a:r>
            <a:endParaRPr lang="en-US" sz="2400" dirty="0"/>
          </a:p>
        </p:txBody>
      </p:sp>
    </p:spTree>
    <p:extLst>
      <p:ext uri="{BB962C8B-B14F-4D97-AF65-F5344CB8AC3E}">
        <p14:creationId xmlns:p14="http://schemas.microsoft.com/office/powerpoint/2010/main" val="18809197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HK" dirty="0"/>
              <a:t>Technical analysis</a:t>
            </a:r>
            <a:endParaRPr lang="en-US" dirty="0"/>
          </a:p>
        </p:txBody>
      </p:sp>
      <p:sp>
        <p:nvSpPr>
          <p:cNvPr id="3" name="Content Placeholder 2"/>
          <p:cNvSpPr>
            <a:spLocks noGrp="1"/>
          </p:cNvSpPr>
          <p:nvPr>
            <p:ph idx="1"/>
          </p:nvPr>
        </p:nvSpPr>
        <p:spPr/>
        <p:txBody>
          <a:bodyPr>
            <a:normAutofit/>
          </a:bodyPr>
          <a:lstStyle/>
          <a:p>
            <a:pPr marL="0" indent="0">
              <a:buNone/>
            </a:pPr>
            <a:r>
              <a:rPr lang="en-HK" sz="3200" dirty="0"/>
              <a:t>Simple strategies</a:t>
            </a:r>
          </a:p>
          <a:p>
            <a:pPr marL="457200" lvl="1" indent="0">
              <a:buNone/>
            </a:pPr>
            <a:r>
              <a:rPr lang="en-HK" sz="2800" dirty="0"/>
              <a:t>Based on technical indicators like</a:t>
            </a:r>
          </a:p>
          <a:p>
            <a:pPr lvl="1"/>
            <a:r>
              <a:rPr lang="en-HK" dirty="0"/>
              <a:t>Moving Average Convergence Divergence (MACD), </a:t>
            </a:r>
          </a:p>
          <a:p>
            <a:pPr lvl="1"/>
            <a:r>
              <a:rPr lang="en-HK" dirty="0"/>
              <a:t>Relative Strength Indicator (RSI), </a:t>
            </a:r>
          </a:p>
          <a:p>
            <a:pPr lvl="1"/>
            <a:r>
              <a:rPr lang="en-HK" dirty="0"/>
              <a:t>Channel Commodity Index (CC)</a:t>
            </a:r>
          </a:p>
          <a:p>
            <a:pPr lvl="1"/>
            <a:r>
              <a:rPr lang="en-HK" dirty="0"/>
              <a:t>Average Directional Index (ADI)</a:t>
            </a:r>
          </a:p>
          <a:p>
            <a:pPr lvl="1"/>
            <a:r>
              <a:rPr lang="en-HK" dirty="0"/>
              <a:t>Money Flow Index (MFI)</a:t>
            </a:r>
          </a:p>
          <a:p>
            <a:pPr lvl="1"/>
            <a:r>
              <a:rPr lang="en-HK" dirty="0"/>
              <a:t>Exponential Moving Average (EMA)</a:t>
            </a:r>
          </a:p>
          <a:p>
            <a:pPr lvl="1"/>
            <a:r>
              <a:rPr lang="en-HK" dirty="0"/>
              <a:t>...</a:t>
            </a:r>
          </a:p>
          <a:p>
            <a:endParaRPr lang="en-US" dirty="0"/>
          </a:p>
        </p:txBody>
      </p:sp>
    </p:spTree>
    <p:extLst>
      <p:ext uri="{BB962C8B-B14F-4D97-AF65-F5344CB8AC3E}">
        <p14:creationId xmlns:p14="http://schemas.microsoft.com/office/powerpoint/2010/main" val="15775864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HK" dirty="0"/>
              <a:t>Technical analysis</a:t>
            </a:r>
            <a:endParaRPr lang="en-US" dirty="0"/>
          </a:p>
        </p:txBody>
      </p:sp>
      <p:sp>
        <p:nvSpPr>
          <p:cNvPr id="3" name="Content Placeholder 2"/>
          <p:cNvSpPr>
            <a:spLocks noGrp="1"/>
          </p:cNvSpPr>
          <p:nvPr>
            <p:ph idx="1"/>
          </p:nvPr>
        </p:nvSpPr>
        <p:spPr/>
        <p:txBody>
          <a:bodyPr/>
          <a:lstStyle/>
          <a:p>
            <a:pPr marL="0" indent="0">
              <a:buNone/>
            </a:pPr>
            <a:r>
              <a:rPr lang="en-HK" sz="3200" dirty="0"/>
              <a:t>Statistical methods for time series prediction</a:t>
            </a:r>
          </a:p>
          <a:p>
            <a:pPr marL="457200" lvl="1" indent="0">
              <a:buNone/>
            </a:pPr>
            <a:r>
              <a:rPr lang="en-HK" sz="2800" dirty="0"/>
              <a:t>Example: Autoregressive Integrated Moving Average (ARIMA) model</a:t>
            </a:r>
          </a:p>
          <a:p>
            <a:pPr marL="457200" lvl="1" indent="0">
              <a:buNone/>
            </a:pPr>
            <a:endParaRPr lang="en-US" dirty="0"/>
          </a:p>
        </p:txBody>
      </p:sp>
      <p:pic>
        <p:nvPicPr>
          <p:cNvPr id="5" name="Picture 4"/>
          <p:cNvPicPr>
            <a:picLocks noChangeAspect="1"/>
          </p:cNvPicPr>
          <p:nvPr/>
        </p:nvPicPr>
        <p:blipFill>
          <a:blip r:embed="rId2"/>
          <a:stretch>
            <a:fillRect/>
          </a:stretch>
        </p:blipFill>
        <p:spPr>
          <a:xfrm>
            <a:off x="2118496" y="3054222"/>
            <a:ext cx="8647606" cy="1894143"/>
          </a:xfrm>
          <a:prstGeom prst="rect">
            <a:avLst/>
          </a:prstGeom>
        </p:spPr>
      </p:pic>
    </p:spTree>
    <p:extLst>
      <p:ext uri="{BB962C8B-B14F-4D97-AF65-F5344CB8AC3E}">
        <p14:creationId xmlns:p14="http://schemas.microsoft.com/office/powerpoint/2010/main" val="24382557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HK" dirty="0"/>
              <a:t>Technical analysis</a:t>
            </a:r>
            <a:endParaRPr lang="en-US" dirty="0"/>
          </a:p>
        </p:txBody>
      </p:sp>
      <p:sp>
        <p:nvSpPr>
          <p:cNvPr id="3" name="Content Placeholder 2"/>
          <p:cNvSpPr>
            <a:spLocks noGrp="1"/>
          </p:cNvSpPr>
          <p:nvPr>
            <p:ph idx="1"/>
          </p:nvPr>
        </p:nvSpPr>
        <p:spPr>
          <a:xfrm>
            <a:off x="838200" y="1825625"/>
            <a:ext cx="10668000" cy="4741430"/>
          </a:xfrm>
        </p:spPr>
        <p:txBody>
          <a:bodyPr>
            <a:normAutofit/>
          </a:bodyPr>
          <a:lstStyle/>
          <a:p>
            <a:pPr marL="0" indent="0">
              <a:buNone/>
            </a:pPr>
            <a:r>
              <a:rPr lang="en-HK" sz="3200" dirty="0"/>
              <a:t>Machine Learning method</a:t>
            </a:r>
          </a:p>
          <a:p>
            <a:pPr marL="457200" lvl="1" indent="0">
              <a:buNone/>
            </a:pPr>
            <a:r>
              <a:rPr lang="en-HK" sz="2800" dirty="0"/>
              <a:t>In this lecture, we will give two examples: </a:t>
            </a:r>
          </a:p>
          <a:p>
            <a:pPr marL="971550" lvl="1" indent="-514350">
              <a:buFont typeface="+mj-lt"/>
              <a:buAutoNum type="arabicPeriod"/>
            </a:pPr>
            <a:r>
              <a:rPr lang="en-HK" sz="2800" dirty="0"/>
              <a:t>Write a simple program using the </a:t>
            </a:r>
            <a:r>
              <a:rPr lang="en-HK" sz="2800" dirty="0" err="1"/>
              <a:t>Linear_model</a:t>
            </a:r>
            <a:r>
              <a:rPr lang="en-HK" sz="2800" dirty="0"/>
              <a:t> library in </a:t>
            </a:r>
            <a:r>
              <a:rPr lang="en-HK" sz="2800" dirty="0" err="1"/>
              <a:t>SciKit</a:t>
            </a:r>
            <a:r>
              <a:rPr lang="en-HK" sz="2800" dirty="0"/>
              <a:t>-Learn to predict the price of a stock.</a:t>
            </a:r>
          </a:p>
          <a:p>
            <a:pPr marL="971550" lvl="1" indent="-514350">
              <a:buFont typeface="+mj-lt"/>
              <a:buAutoNum type="arabicPeriod"/>
            </a:pPr>
            <a:r>
              <a:rPr lang="en-HK" sz="2800" dirty="0"/>
              <a:t>Build a LSTM deep neural network model using TensorFlow to predict prices.</a:t>
            </a:r>
          </a:p>
          <a:p>
            <a:pPr marL="0" indent="0">
              <a:buNone/>
            </a:pPr>
            <a:endParaRPr lang="en-HK" sz="3200" dirty="0"/>
          </a:p>
          <a:p>
            <a:pPr marL="457200" lvl="1" indent="0">
              <a:buNone/>
            </a:pPr>
            <a:endParaRPr lang="en-US" dirty="0"/>
          </a:p>
        </p:txBody>
      </p:sp>
    </p:spTree>
    <p:extLst>
      <p:ext uri="{BB962C8B-B14F-4D97-AF65-F5344CB8AC3E}">
        <p14:creationId xmlns:p14="http://schemas.microsoft.com/office/powerpoint/2010/main" val="24221402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HK" dirty="0"/>
              <a:t>A simple program for stock price prediction</a:t>
            </a:r>
            <a:endParaRPr lang="en-US" dirty="0"/>
          </a:p>
        </p:txBody>
      </p:sp>
      <p:sp>
        <p:nvSpPr>
          <p:cNvPr id="3" name="Content Placeholder 2"/>
          <p:cNvSpPr>
            <a:spLocks noGrp="1"/>
          </p:cNvSpPr>
          <p:nvPr>
            <p:ph idx="1"/>
          </p:nvPr>
        </p:nvSpPr>
        <p:spPr>
          <a:xfrm>
            <a:off x="838200" y="1825625"/>
            <a:ext cx="3627947" cy="4351338"/>
          </a:xfrm>
        </p:spPr>
        <p:txBody>
          <a:bodyPr/>
          <a:lstStyle/>
          <a:p>
            <a:r>
              <a:rPr lang="en-HK" dirty="0"/>
              <a:t>We will build a Linear-Regression model to predict </a:t>
            </a:r>
            <a:r>
              <a:rPr lang="en-HK" dirty="0">
                <a:solidFill>
                  <a:srgbClr val="FF0000"/>
                </a:solidFill>
              </a:rPr>
              <a:t>stock price of next day</a:t>
            </a:r>
            <a:r>
              <a:rPr lang="en-HK" dirty="0"/>
              <a:t>.</a:t>
            </a:r>
          </a:p>
          <a:p>
            <a:r>
              <a:rPr lang="en-HK" dirty="0"/>
              <a:t>First of all, we need prepare the training data.</a:t>
            </a:r>
          </a:p>
          <a:p>
            <a:endParaRPr lang="en-US" dirty="0">
              <a:solidFill>
                <a:srgbClr val="FF0000"/>
              </a:solidFill>
            </a:endParaRPr>
          </a:p>
        </p:txBody>
      </p:sp>
      <p:pic>
        <p:nvPicPr>
          <p:cNvPr id="6" name="Picture 5">
            <a:extLst>
              <a:ext uri="{FF2B5EF4-FFF2-40B4-BE49-F238E27FC236}">
                <a16:creationId xmlns:a16="http://schemas.microsoft.com/office/drawing/2014/main" id="{72E5D768-49B7-923B-10F0-BFD91BD715FF}"/>
              </a:ext>
            </a:extLst>
          </p:cNvPr>
          <p:cNvPicPr>
            <a:picLocks noChangeAspect="1"/>
          </p:cNvPicPr>
          <p:nvPr/>
        </p:nvPicPr>
        <p:blipFill>
          <a:blip r:embed="rId2"/>
          <a:stretch>
            <a:fillRect/>
          </a:stretch>
        </p:blipFill>
        <p:spPr>
          <a:xfrm>
            <a:off x="4879138" y="1825625"/>
            <a:ext cx="7110319" cy="3174638"/>
          </a:xfrm>
          <a:prstGeom prst="rect">
            <a:avLst/>
          </a:prstGeom>
        </p:spPr>
      </p:pic>
    </p:spTree>
    <p:extLst>
      <p:ext uri="{BB962C8B-B14F-4D97-AF65-F5344CB8AC3E}">
        <p14:creationId xmlns:p14="http://schemas.microsoft.com/office/powerpoint/2010/main" val="6280203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40116" y="866274"/>
            <a:ext cx="5847802" cy="4864978"/>
          </a:xfrm>
          <a:prstGeom prst="rect">
            <a:avLst/>
          </a:prstGeom>
        </p:spPr>
      </p:pic>
      <p:sp>
        <p:nvSpPr>
          <p:cNvPr id="5" name="Oval 4"/>
          <p:cNvSpPr/>
          <p:nvPr/>
        </p:nvSpPr>
        <p:spPr>
          <a:xfrm>
            <a:off x="1299411" y="916510"/>
            <a:ext cx="1335505" cy="476450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813745" y="731844"/>
            <a:ext cx="3878626"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HK" dirty="0"/>
              <a:t>We want the following training data set</a:t>
            </a:r>
            <a:endParaRPr lang="en-US" dirty="0"/>
          </a:p>
        </p:txBody>
      </p:sp>
      <p:grpSp>
        <p:nvGrpSpPr>
          <p:cNvPr id="16" name="Group 15"/>
          <p:cNvGrpSpPr/>
          <p:nvPr/>
        </p:nvGrpSpPr>
        <p:grpSpPr>
          <a:xfrm>
            <a:off x="6647993" y="1412168"/>
            <a:ext cx="4445123" cy="3412495"/>
            <a:chOff x="6647993" y="1412168"/>
            <a:chExt cx="5662823" cy="3866563"/>
          </a:xfrm>
        </p:grpSpPr>
        <p:pic>
          <p:nvPicPr>
            <p:cNvPr id="13" name="Picture 12"/>
            <p:cNvPicPr>
              <a:picLocks noChangeAspect="1"/>
            </p:cNvPicPr>
            <p:nvPr/>
          </p:nvPicPr>
          <p:blipFill>
            <a:blip r:embed="rId3"/>
            <a:stretch>
              <a:fillRect/>
            </a:stretch>
          </p:blipFill>
          <p:spPr>
            <a:xfrm>
              <a:off x="6647993" y="1618288"/>
              <a:ext cx="2962688" cy="3019846"/>
            </a:xfrm>
            <a:prstGeom prst="rect">
              <a:avLst/>
            </a:prstGeom>
          </p:spPr>
        </p:pic>
        <p:sp>
          <p:nvSpPr>
            <p:cNvPr id="14" name="TextBox 13"/>
            <p:cNvSpPr txBox="1"/>
            <p:nvPr/>
          </p:nvSpPr>
          <p:spPr>
            <a:xfrm rot="5400000">
              <a:off x="9019653" y="4687703"/>
              <a:ext cx="535724" cy="646331"/>
            </a:xfrm>
            <a:prstGeom prst="rect">
              <a:avLst/>
            </a:prstGeom>
            <a:noFill/>
          </p:spPr>
          <p:txBody>
            <a:bodyPr wrap="none" rtlCol="0">
              <a:spAutoFit/>
            </a:bodyPr>
            <a:lstStyle/>
            <a:p>
              <a:r>
                <a:rPr lang="en-HK" sz="3600" dirty="0"/>
                <a:t>...</a:t>
              </a:r>
              <a:endParaRPr lang="en-US" sz="3600" dirty="0"/>
            </a:p>
          </p:txBody>
        </p:sp>
        <p:pic>
          <p:nvPicPr>
            <p:cNvPr id="15" name="Picture 14"/>
            <p:cNvPicPr>
              <a:picLocks noChangeAspect="1"/>
            </p:cNvPicPr>
            <p:nvPr/>
          </p:nvPicPr>
          <p:blipFill>
            <a:blip r:embed="rId3"/>
            <a:stretch>
              <a:fillRect/>
            </a:stretch>
          </p:blipFill>
          <p:spPr>
            <a:xfrm>
              <a:off x="9348128" y="1412168"/>
              <a:ext cx="2962688" cy="3019846"/>
            </a:xfrm>
            <a:prstGeom prst="rect">
              <a:avLst/>
            </a:prstGeom>
          </p:spPr>
        </p:pic>
      </p:grpSp>
      <p:cxnSp>
        <p:nvCxnSpPr>
          <p:cNvPr id="18" name="Straight Connector 17"/>
          <p:cNvCxnSpPr/>
          <p:nvPr/>
        </p:nvCxnSpPr>
        <p:spPr>
          <a:xfrm>
            <a:off x="8767507" y="1828800"/>
            <a:ext cx="2550981" cy="11151"/>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41359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40116" y="866274"/>
            <a:ext cx="5847802" cy="4864978"/>
          </a:xfrm>
          <a:prstGeom prst="rect">
            <a:avLst/>
          </a:prstGeom>
        </p:spPr>
      </p:pic>
      <p:sp>
        <p:nvSpPr>
          <p:cNvPr id="5" name="Oval 4"/>
          <p:cNvSpPr/>
          <p:nvPr/>
        </p:nvSpPr>
        <p:spPr>
          <a:xfrm>
            <a:off x="1299411" y="916510"/>
            <a:ext cx="1335505" cy="476450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813745" y="731844"/>
            <a:ext cx="3878626"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HK" dirty="0"/>
              <a:t>We want the following training data set</a:t>
            </a:r>
            <a:endParaRPr lang="en-US" dirty="0"/>
          </a:p>
        </p:txBody>
      </p:sp>
      <p:grpSp>
        <p:nvGrpSpPr>
          <p:cNvPr id="16" name="Group 15"/>
          <p:cNvGrpSpPr/>
          <p:nvPr/>
        </p:nvGrpSpPr>
        <p:grpSpPr>
          <a:xfrm>
            <a:off x="6647993" y="1412168"/>
            <a:ext cx="4445123" cy="3412495"/>
            <a:chOff x="6647993" y="1412168"/>
            <a:chExt cx="5662823" cy="3866563"/>
          </a:xfrm>
        </p:grpSpPr>
        <p:pic>
          <p:nvPicPr>
            <p:cNvPr id="13" name="Picture 12"/>
            <p:cNvPicPr>
              <a:picLocks noChangeAspect="1"/>
            </p:cNvPicPr>
            <p:nvPr/>
          </p:nvPicPr>
          <p:blipFill>
            <a:blip r:embed="rId3"/>
            <a:stretch>
              <a:fillRect/>
            </a:stretch>
          </p:blipFill>
          <p:spPr>
            <a:xfrm>
              <a:off x="6647993" y="1618288"/>
              <a:ext cx="2962688" cy="3019846"/>
            </a:xfrm>
            <a:prstGeom prst="rect">
              <a:avLst/>
            </a:prstGeom>
          </p:spPr>
        </p:pic>
        <p:sp>
          <p:nvSpPr>
            <p:cNvPr id="14" name="TextBox 13"/>
            <p:cNvSpPr txBox="1"/>
            <p:nvPr/>
          </p:nvSpPr>
          <p:spPr>
            <a:xfrm rot="5400000">
              <a:off x="9019653" y="4687703"/>
              <a:ext cx="535724" cy="646331"/>
            </a:xfrm>
            <a:prstGeom prst="rect">
              <a:avLst/>
            </a:prstGeom>
            <a:noFill/>
          </p:spPr>
          <p:txBody>
            <a:bodyPr wrap="none" rtlCol="0">
              <a:spAutoFit/>
            </a:bodyPr>
            <a:lstStyle/>
            <a:p>
              <a:r>
                <a:rPr lang="en-HK" sz="3600" dirty="0"/>
                <a:t>...</a:t>
              </a:r>
              <a:endParaRPr lang="en-US" sz="3600" dirty="0"/>
            </a:p>
          </p:txBody>
        </p:sp>
        <p:pic>
          <p:nvPicPr>
            <p:cNvPr id="15" name="Picture 14"/>
            <p:cNvPicPr>
              <a:picLocks noChangeAspect="1"/>
            </p:cNvPicPr>
            <p:nvPr/>
          </p:nvPicPr>
          <p:blipFill>
            <a:blip r:embed="rId3"/>
            <a:stretch>
              <a:fillRect/>
            </a:stretch>
          </p:blipFill>
          <p:spPr>
            <a:xfrm>
              <a:off x="9348128" y="1412168"/>
              <a:ext cx="2962688" cy="3019846"/>
            </a:xfrm>
            <a:prstGeom prst="rect">
              <a:avLst/>
            </a:prstGeom>
          </p:spPr>
        </p:pic>
      </p:grpSp>
      <p:cxnSp>
        <p:nvCxnSpPr>
          <p:cNvPr id="18" name="Straight Connector 17"/>
          <p:cNvCxnSpPr/>
          <p:nvPr/>
        </p:nvCxnSpPr>
        <p:spPr>
          <a:xfrm>
            <a:off x="8767507" y="1828800"/>
            <a:ext cx="2550981" cy="11151"/>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8767507" y="1594082"/>
            <a:ext cx="2325609" cy="234718"/>
          </a:xfrm>
          <a:prstGeom prst="rect">
            <a:avLst/>
          </a:prstGeom>
          <a:solidFill>
            <a:schemeClr val="bg1">
              <a:lumMod val="7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CD907220-E3E8-B628-58EC-608D93938791}"/>
              </a:ext>
            </a:extLst>
          </p:cNvPr>
          <p:cNvPicPr>
            <a:picLocks noChangeAspect="1"/>
          </p:cNvPicPr>
          <p:nvPr/>
        </p:nvPicPr>
        <p:blipFill>
          <a:blip r:embed="rId4"/>
          <a:stretch>
            <a:fillRect/>
          </a:stretch>
        </p:blipFill>
        <p:spPr>
          <a:xfrm>
            <a:off x="6543313" y="4004776"/>
            <a:ext cx="2328874" cy="237765"/>
          </a:xfrm>
          <a:prstGeom prst="rect">
            <a:avLst/>
          </a:prstGeom>
        </p:spPr>
      </p:pic>
      <p:sp>
        <p:nvSpPr>
          <p:cNvPr id="3" name="Rectangle 2">
            <a:extLst>
              <a:ext uri="{FF2B5EF4-FFF2-40B4-BE49-F238E27FC236}">
                <a16:creationId xmlns:a16="http://schemas.microsoft.com/office/drawing/2014/main" id="{6ADA958A-5BC7-E833-3B03-534FD424B53D}"/>
              </a:ext>
            </a:extLst>
          </p:cNvPr>
          <p:cNvSpPr/>
          <p:nvPr/>
        </p:nvSpPr>
        <p:spPr>
          <a:xfrm>
            <a:off x="10752307" y="1411358"/>
            <a:ext cx="566181" cy="584775"/>
          </a:xfrm>
          <a:prstGeom prst="rect">
            <a:avLst/>
          </a:prstGeom>
          <a:noFill/>
        </p:spPr>
        <p:txBody>
          <a:bodyPr wrap="square" lIns="91440" tIns="45720" rIns="91440" bIns="45720">
            <a:spAutoFit/>
          </a:bodyPr>
          <a:lstStyle/>
          <a:p>
            <a:pPr algn="ct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X</a:t>
            </a:r>
          </a:p>
        </p:txBody>
      </p:sp>
      <p:sp>
        <p:nvSpPr>
          <p:cNvPr id="17" name="Rectangle 16">
            <a:extLst>
              <a:ext uri="{FF2B5EF4-FFF2-40B4-BE49-F238E27FC236}">
                <a16:creationId xmlns:a16="http://schemas.microsoft.com/office/drawing/2014/main" id="{6FC8DB55-00D5-3AD0-B4F3-957B5CFC8F6E}"/>
              </a:ext>
            </a:extLst>
          </p:cNvPr>
          <p:cNvSpPr/>
          <p:nvPr/>
        </p:nvSpPr>
        <p:spPr>
          <a:xfrm>
            <a:off x="8418692" y="3844761"/>
            <a:ext cx="566181" cy="584775"/>
          </a:xfrm>
          <a:prstGeom prst="rect">
            <a:avLst/>
          </a:prstGeom>
          <a:noFill/>
        </p:spPr>
        <p:txBody>
          <a:bodyPr wrap="square" lIns="91440" tIns="45720" rIns="91440" bIns="45720">
            <a:spAutoFit/>
          </a:bodyPr>
          <a:lstStyle/>
          <a:p>
            <a:pPr algn="ct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X</a:t>
            </a:r>
          </a:p>
        </p:txBody>
      </p:sp>
    </p:spTree>
    <p:extLst>
      <p:ext uri="{BB962C8B-B14F-4D97-AF65-F5344CB8AC3E}">
        <p14:creationId xmlns:p14="http://schemas.microsoft.com/office/powerpoint/2010/main" val="983626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collection</a:t>
            </a:r>
          </a:p>
        </p:txBody>
      </p:sp>
      <p:sp>
        <p:nvSpPr>
          <p:cNvPr id="3" name="Content Placeholder 2"/>
          <p:cNvSpPr>
            <a:spLocks noGrp="1"/>
          </p:cNvSpPr>
          <p:nvPr>
            <p:ph idx="1"/>
          </p:nvPr>
        </p:nvSpPr>
        <p:spPr/>
        <p:txBody>
          <a:bodyPr>
            <a:normAutofit/>
          </a:bodyPr>
          <a:lstStyle/>
          <a:p>
            <a:pPr marL="0" indent="0">
              <a:buNone/>
            </a:pPr>
            <a:r>
              <a:rPr lang="en-HK" dirty="0"/>
              <a:t>Some free resources for collecting stock prices data</a:t>
            </a:r>
          </a:p>
          <a:p>
            <a:pPr lvl="1"/>
            <a:r>
              <a:rPr lang="en-HK" dirty="0"/>
              <a:t>Yahoo Finance</a:t>
            </a:r>
          </a:p>
          <a:p>
            <a:pPr lvl="1"/>
            <a:r>
              <a:rPr lang="en-HK" dirty="0"/>
              <a:t>Google Finance in </a:t>
            </a:r>
            <a:r>
              <a:rPr lang="en-HK" i="1" dirty="0"/>
              <a:t>Google</a:t>
            </a:r>
            <a:r>
              <a:rPr lang="en-HK" b="1" i="1" dirty="0"/>
              <a:t> </a:t>
            </a:r>
            <a:r>
              <a:rPr lang="en-HK" i="1" dirty="0"/>
              <a:t>Sheets</a:t>
            </a:r>
          </a:p>
          <a:p>
            <a:pPr lvl="1"/>
            <a:r>
              <a:rPr lang="en-HK" dirty="0"/>
              <a:t>IEX Cloud</a:t>
            </a:r>
          </a:p>
          <a:p>
            <a:pPr lvl="1"/>
            <a:r>
              <a:rPr lang="en-HK" dirty="0" err="1"/>
              <a:t>AlphaVantage</a:t>
            </a:r>
            <a:endParaRPr lang="en-HK" dirty="0"/>
          </a:p>
          <a:p>
            <a:pPr lvl="1"/>
            <a:r>
              <a:rPr lang="en-HK" dirty="0"/>
              <a:t>World trading data</a:t>
            </a:r>
          </a:p>
          <a:p>
            <a:pPr lvl="1"/>
            <a:r>
              <a:rPr lang="en-HK" dirty="0"/>
              <a:t>Polyon.io</a:t>
            </a:r>
          </a:p>
          <a:p>
            <a:pPr lvl="1"/>
            <a:r>
              <a:rPr lang="en-HK" dirty="0" err="1"/>
              <a:t>Intrinio</a:t>
            </a:r>
            <a:endParaRPr lang="en-HK" dirty="0"/>
          </a:p>
          <a:p>
            <a:pPr lvl="1"/>
            <a:r>
              <a:rPr lang="en-HK" dirty="0" err="1"/>
              <a:t>Quandl</a:t>
            </a:r>
            <a:endParaRPr lang="en-US" dirty="0"/>
          </a:p>
        </p:txBody>
      </p:sp>
    </p:spTree>
    <p:extLst>
      <p:ext uri="{BB962C8B-B14F-4D97-AF65-F5344CB8AC3E}">
        <p14:creationId xmlns:p14="http://schemas.microsoft.com/office/powerpoint/2010/main" val="3039472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40116" y="866274"/>
            <a:ext cx="5847802" cy="4864978"/>
          </a:xfrm>
          <a:prstGeom prst="rect">
            <a:avLst/>
          </a:prstGeom>
        </p:spPr>
      </p:pic>
      <p:sp>
        <p:nvSpPr>
          <p:cNvPr id="5" name="Oval 4"/>
          <p:cNvSpPr/>
          <p:nvPr/>
        </p:nvSpPr>
        <p:spPr>
          <a:xfrm>
            <a:off x="1299411" y="916510"/>
            <a:ext cx="1335505" cy="476450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813745" y="731844"/>
            <a:ext cx="3878626"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HK" dirty="0"/>
              <a:t>We want the following training data set</a:t>
            </a:r>
            <a:endParaRPr lang="en-US" dirty="0"/>
          </a:p>
        </p:txBody>
      </p:sp>
      <p:grpSp>
        <p:nvGrpSpPr>
          <p:cNvPr id="16" name="Group 15"/>
          <p:cNvGrpSpPr/>
          <p:nvPr/>
        </p:nvGrpSpPr>
        <p:grpSpPr>
          <a:xfrm>
            <a:off x="6647993" y="1412168"/>
            <a:ext cx="4445123" cy="2847126"/>
            <a:chOff x="6647993" y="1412168"/>
            <a:chExt cx="5662823" cy="3225966"/>
          </a:xfrm>
        </p:grpSpPr>
        <p:pic>
          <p:nvPicPr>
            <p:cNvPr id="13" name="Picture 12"/>
            <p:cNvPicPr>
              <a:picLocks noChangeAspect="1"/>
            </p:cNvPicPr>
            <p:nvPr/>
          </p:nvPicPr>
          <p:blipFill>
            <a:blip r:embed="rId3"/>
            <a:stretch>
              <a:fillRect/>
            </a:stretch>
          </p:blipFill>
          <p:spPr>
            <a:xfrm>
              <a:off x="6647993" y="1618288"/>
              <a:ext cx="2962688" cy="3019846"/>
            </a:xfrm>
            <a:prstGeom prst="rect">
              <a:avLst/>
            </a:prstGeom>
          </p:spPr>
        </p:pic>
        <p:pic>
          <p:nvPicPr>
            <p:cNvPr id="15" name="Picture 14"/>
            <p:cNvPicPr>
              <a:picLocks noChangeAspect="1"/>
            </p:cNvPicPr>
            <p:nvPr/>
          </p:nvPicPr>
          <p:blipFill>
            <a:blip r:embed="rId3"/>
            <a:stretch>
              <a:fillRect/>
            </a:stretch>
          </p:blipFill>
          <p:spPr>
            <a:xfrm>
              <a:off x="9348128" y="1412168"/>
              <a:ext cx="2962688" cy="3019846"/>
            </a:xfrm>
            <a:prstGeom prst="rect">
              <a:avLst/>
            </a:prstGeom>
          </p:spPr>
        </p:pic>
      </p:grpSp>
      <p:cxnSp>
        <p:nvCxnSpPr>
          <p:cNvPr id="18" name="Straight Connector 17"/>
          <p:cNvCxnSpPr/>
          <p:nvPr/>
        </p:nvCxnSpPr>
        <p:spPr>
          <a:xfrm>
            <a:off x="8767507" y="1828800"/>
            <a:ext cx="2550981" cy="11151"/>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8767507" y="1594082"/>
            <a:ext cx="2325609" cy="2347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51C9F482-1B3C-2039-6794-1771AC807BC5}"/>
              </a:ext>
            </a:extLst>
          </p:cNvPr>
          <p:cNvPicPr>
            <a:picLocks noChangeAspect="1"/>
          </p:cNvPicPr>
          <p:nvPr/>
        </p:nvPicPr>
        <p:blipFill>
          <a:blip r:embed="rId4"/>
          <a:stretch>
            <a:fillRect/>
          </a:stretch>
        </p:blipFill>
        <p:spPr>
          <a:xfrm>
            <a:off x="6647993" y="4023845"/>
            <a:ext cx="2328874" cy="237765"/>
          </a:xfrm>
          <a:prstGeom prst="rect">
            <a:avLst/>
          </a:prstGeom>
        </p:spPr>
      </p:pic>
    </p:spTree>
    <p:extLst>
      <p:ext uri="{BB962C8B-B14F-4D97-AF65-F5344CB8AC3E}">
        <p14:creationId xmlns:p14="http://schemas.microsoft.com/office/powerpoint/2010/main" val="28076863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40116" y="866274"/>
            <a:ext cx="5847802" cy="4864978"/>
          </a:xfrm>
          <a:prstGeom prst="rect">
            <a:avLst/>
          </a:prstGeom>
        </p:spPr>
      </p:pic>
      <p:sp>
        <p:nvSpPr>
          <p:cNvPr id="5" name="Oval 4"/>
          <p:cNvSpPr/>
          <p:nvPr/>
        </p:nvSpPr>
        <p:spPr>
          <a:xfrm>
            <a:off x="1299411" y="916510"/>
            <a:ext cx="1335505" cy="476450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813745" y="731844"/>
            <a:ext cx="3878626"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HK" dirty="0"/>
              <a:t>We want the following training data set</a:t>
            </a:r>
            <a:endParaRPr lang="en-US" dirty="0"/>
          </a:p>
        </p:txBody>
      </p:sp>
      <p:grpSp>
        <p:nvGrpSpPr>
          <p:cNvPr id="16" name="Group 15"/>
          <p:cNvGrpSpPr/>
          <p:nvPr/>
        </p:nvGrpSpPr>
        <p:grpSpPr>
          <a:xfrm>
            <a:off x="6647993" y="1412168"/>
            <a:ext cx="4445123" cy="3412495"/>
            <a:chOff x="6647993" y="1412168"/>
            <a:chExt cx="5662823" cy="3866563"/>
          </a:xfrm>
        </p:grpSpPr>
        <p:pic>
          <p:nvPicPr>
            <p:cNvPr id="13" name="Picture 12"/>
            <p:cNvPicPr>
              <a:picLocks noChangeAspect="1"/>
            </p:cNvPicPr>
            <p:nvPr/>
          </p:nvPicPr>
          <p:blipFill>
            <a:blip r:embed="rId3"/>
            <a:stretch>
              <a:fillRect/>
            </a:stretch>
          </p:blipFill>
          <p:spPr>
            <a:xfrm>
              <a:off x="6647993" y="1618288"/>
              <a:ext cx="2962688" cy="3019846"/>
            </a:xfrm>
            <a:prstGeom prst="rect">
              <a:avLst/>
            </a:prstGeom>
          </p:spPr>
        </p:pic>
        <p:sp>
          <p:nvSpPr>
            <p:cNvPr id="14" name="TextBox 13"/>
            <p:cNvSpPr txBox="1"/>
            <p:nvPr/>
          </p:nvSpPr>
          <p:spPr>
            <a:xfrm rot="5400000">
              <a:off x="9019653" y="4687703"/>
              <a:ext cx="535724" cy="646331"/>
            </a:xfrm>
            <a:prstGeom prst="rect">
              <a:avLst/>
            </a:prstGeom>
            <a:noFill/>
          </p:spPr>
          <p:txBody>
            <a:bodyPr wrap="none" rtlCol="0">
              <a:spAutoFit/>
            </a:bodyPr>
            <a:lstStyle/>
            <a:p>
              <a:r>
                <a:rPr lang="en-HK" sz="3600" dirty="0"/>
                <a:t>...</a:t>
              </a:r>
              <a:endParaRPr lang="en-US" sz="3600" dirty="0"/>
            </a:p>
          </p:txBody>
        </p:sp>
        <p:pic>
          <p:nvPicPr>
            <p:cNvPr id="15" name="Picture 14"/>
            <p:cNvPicPr>
              <a:picLocks noChangeAspect="1"/>
            </p:cNvPicPr>
            <p:nvPr/>
          </p:nvPicPr>
          <p:blipFill>
            <a:blip r:embed="rId3"/>
            <a:stretch>
              <a:fillRect/>
            </a:stretch>
          </p:blipFill>
          <p:spPr>
            <a:xfrm>
              <a:off x="9348128" y="1412168"/>
              <a:ext cx="2962688" cy="3019846"/>
            </a:xfrm>
            <a:prstGeom prst="rect">
              <a:avLst/>
            </a:prstGeom>
          </p:spPr>
        </p:pic>
      </p:grpSp>
      <p:cxnSp>
        <p:nvCxnSpPr>
          <p:cNvPr id="18" name="Straight Connector 17"/>
          <p:cNvCxnSpPr/>
          <p:nvPr/>
        </p:nvCxnSpPr>
        <p:spPr>
          <a:xfrm>
            <a:off x="8767507" y="1828800"/>
            <a:ext cx="2550981" cy="11151"/>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8767507" y="1594082"/>
            <a:ext cx="2325609" cy="2347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7564324" y="4824010"/>
            <a:ext cx="1394997" cy="369332"/>
          </a:xfrm>
          <a:prstGeom prst="rect">
            <a:avLst/>
          </a:prstGeom>
          <a:noFill/>
        </p:spPr>
        <p:txBody>
          <a:bodyPr wrap="none" rtlCol="0">
            <a:spAutoFit/>
          </a:bodyPr>
          <a:lstStyle/>
          <a:p>
            <a:r>
              <a:rPr lang="en-HK" dirty="0"/>
              <a:t>Training data</a:t>
            </a:r>
            <a:endParaRPr lang="en-US" dirty="0"/>
          </a:p>
        </p:txBody>
      </p:sp>
      <p:pic>
        <p:nvPicPr>
          <p:cNvPr id="8" name="Picture 7">
            <a:extLst>
              <a:ext uri="{FF2B5EF4-FFF2-40B4-BE49-F238E27FC236}">
                <a16:creationId xmlns:a16="http://schemas.microsoft.com/office/drawing/2014/main" id="{51C9F482-1B3C-2039-6794-1771AC807BC5}"/>
              </a:ext>
            </a:extLst>
          </p:cNvPr>
          <p:cNvPicPr>
            <a:picLocks noChangeAspect="1"/>
          </p:cNvPicPr>
          <p:nvPr/>
        </p:nvPicPr>
        <p:blipFill>
          <a:blip r:embed="rId4"/>
          <a:stretch>
            <a:fillRect/>
          </a:stretch>
        </p:blipFill>
        <p:spPr>
          <a:xfrm>
            <a:off x="6647993" y="4023845"/>
            <a:ext cx="2328874" cy="237765"/>
          </a:xfrm>
          <a:prstGeom prst="rect">
            <a:avLst/>
          </a:prstGeom>
        </p:spPr>
      </p:pic>
      <p:sp>
        <p:nvSpPr>
          <p:cNvPr id="21" name="Rounded Rectangle 20"/>
          <p:cNvSpPr/>
          <p:nvPr/>
        </p:nvSpPr>
        <p:spPr>
          <a:xfrm>
            <a:off x="7727795" y="1412168"/>
            <a:ext cx="1148576" cy="321558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8606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40116" y="866274"/>
            <a:ext cx="5847802" cy="4864978"/>
          </a:xfrm>
          <a:prstGeom prst="rect">
            <a:avLst/>
          </a:prstGeom>
        </p:spPr>
      </p:pic>
      <p:sp>
        <p:nvSpPr>
          <p:cNvPr id="5" name="Oval 4"/>
          <p:cNvSpPr/>
          <p:nvPr/>
        </p:nvSpPr>
        <p:spPr>
          <a:xfrm>
            <a:off x="1299411" y="916510"/>
            <a:ext cx="1335505" cy="476450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813745" y="731844"/>
            <a:ext cx="3878626"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HK" dirty="0"/>
              <a:t>We want the following training data set</a:t>
            </a:r>
            <a:endParaRPr lang="en-US" dirty="0"/>
          </a:p>
        </p:txBody>
      </p:sp>
      <p:grpSp>
        <p:nvGrpSpPr>
          <p:cNvPr id="16" name="Group 15"/>
          <p:cNvGrpSpPr/>
          <p:nvPr/>
        </p:nvGrpSpPr>
        <p:grpSpPr>
          <a:xfrm>
            <a:off x="6647993" y="1412168"/>
            <a:ext cx="4445123" cy="3412495"/>
            <a:chOff x="6647993" y="1412168"/>
            <a:chExt cx="5662823" cy="3866563"/>
          </a:xfrm>
        </p:grpSpPr>
        <p:pic>
          <p:nvPicPr>
            <p:cNvPr id="13" name="Picture 12"/>
            <p:cNvPicPr>
              <a:picLocks noChangeAspect="1"/>
            </p:cNvPicPr>
            <p:nvPr/>
          </p:nvPicPr>
          <p:blipFill>
            <a:blip r:embed="rId3"/>
            <a:stretch>
              <a:fillRect/>
            </a:stretch>
          </p:blipFill>
          <p:spPr>
            <a:xfrm>
              <a:off x="6647993" y="1618288"/>
              <a:ext cx="2962688" cy="3019846"/>
            </a:xfrm>
            <a:prstGeom prst="rect">
              <a:avLst/>
            </a:prstGeom>
          </p:spPr>
        </p:pic>
        <p:sp>
          <p:nvSpPr>
            <p:cNvPr id="14" name="TextBox 13"/>
            <p:cNvSpPr txBox="1"/>
            <p:nvPr/>
          </p:nvSpPr>
          <p:spPr>
            <a:xfrm rot="5400000">
              <a:off x="9019653" y="4687703"/>
              <a:ext cx="535724" cy="646331"/>
            </a:xfrm>
            <a:prstGeom prst="rect">
              <a:avLst/>
            </a:prstGeom>
            <a:noFill/>
          </p:spPr>
          <p:txBody>
            <a:bodyPr wrap="none" rtlCol="0">
              <a:spAutoFit/>
            </a:bodyPr>
            <a:lstStyle/>
            <a:p>
              <a:r>
                <a:rPr lang="en-HK" sz="3600" dirty="0"/>
                <a:t>...</a:t>
              </a:r>
              <a:endParaRPr lang="en-US" sz="3600" dirty="0"/>
            </a:p>
          </p:txBody>
        </p:sp>
        <p:pic>
          <p:nvPicPr>
            <p:cNvPr id="15" name="Picture 14"/>
            <p:cNvPicPr>
              <a:picLocks noChangeAspect="1"/>
            </p:cNvPicPr>
            <p:nvPr/>
          </p:nvPicPr>
          <p:blipFill>
            <a:blip r:embed="rId3"/>
            <a:stretch>
              <a:fillRect/>
            </a:stretch>
          </p:blipFill>
          <p:spPr>
            <a:xfrm>
              <a:off x="9348128" y="1412168"/>
              <a:ext cx="2962688" cy="3019846"/>
            </a:xfrm>
            <a:prstGeom prst="rect">
              <a:avLst/>
            </a:prstGeom>
          </p:spPr>
        </p:pic>
      </p:grpSp>
      <p:cxnSp>
        <p:nvCxnSpPr>
          <p:cNvPr id="18" name="Straight Connector 17"/>
          <p:cNvCxnSpPr/>
          <p:nvPr/>
        </p:nvCxnSpPr>
        <p:spPr>
          <a:xfrm>
            <a:off x="8767507" y="1828800"/>
            <a:ext cx="2550981" cy="11151"/>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8767507" y="1594082"/>
            <a:ext cx="2325609" cy="2347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7564324" y="4824010"/>
            <a:ext cx="1394997" cy="369332"/>
          </a:xfrm>
          <a:prstGeom prst="rect">
            <a:avLst/>
          </a:prstGeom>
          <a:noFill/>
        </p:spPr>
        <p:txBody>
          <a:bodyPr wrap="none" rtlCol="0">
            <a:spAutoFit/>
          </a:bodyPr>
          <a:lstStyle/>
          <a:p>
            <a:r>
              <a:rPr lang="en-HK" dirty="0"/>
              <a:t>Training data</a:t>
            </a:r>
            <a:endParaRPr lang="en-US" dirty="0"/>
          </a:p>
        </p:txBody>
      </p:sp>
      <p:sp>
        <p:nvSpPr>
          <p:cNvPr id="17" name="Rounded Rectangle 16"/>
          <p:cNvSpPr/>
          <p:nvPr/>
        </p:nvSpPr>
        <p:spPr>
          <a:xfrm>
            <a:off x="9850100" y="1412168"/>
            <a:ext cx="1148576" cy="321558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0042997" y="4864252"/>
            <a:ext cx="772969" cy="369332"/>
          </a:xfrm>
          <a:prstGeom prst="rect">
            <a:avLst/>
          </a:prstGeom>
          <a:noFill/>
        </p:spPr>
        <p:txBody>
          <a:bodyPr wrap="none" rtlCol="0">
            <a:spAutoFit/>
          </a:bodyPr>
          <a:lstStyle/>
          <a:p>
            <a:r>
              <a:rPr lang="en-HK" dirty="0"/>
              <a:t>Labels</a:t>
            </a:r>
            <a:endParaRPr lang="en-US" dirty="0"/>
          </a:p>
        </p:txBody>
      </p:sp>
      <p:sp>
        <p:nvSpPr>
          <p:cNvPr id="6" name="TextBox 5"/>
          <p:cNvSpPr txBox="1"/>
          <p:nvPr/>
        </p:nvSpPr>
        <p:spPr>
          <a:xfrm>
            <a:off x="7084003" y="5342335"/>
            <a:ext cx="4255139"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HK" dirty="0" err="1"/>
              <a:t>Ie</a:t>
            </a:r>
            <a:r>
              <a:rPr lang="en-HK" dirty="0"/>
              <a:t>., given today’s open (input), the model</a:t>
            </a:r>
          </a:p>
          <a:p>
            <a:r>
              <a:rPr lang="en-HK" dirty="0"/>
              <a:t>needs to predict </a:t>
            </a:r>
            <a:r>
              <a:rPr lang="en-HK" dirty="0" err="1"/>
              <a:t>nextday’s</a:t>
            </a:r>
            <a:r>
              <a:rPr lang="en-HK" dirty="0"/>
              <a:t> open (the label).</a:t>
            </a:r>
            <a:endParaRPr lang="en-US" dirty="0"/>
          </a:p>
        </p:txBody>
      </p:sp>
      <p:pic>
        <p:nvPicPr>
          <p:cNvPr id="8" name="Picture 7">
            <a:extLst>
              <a:ext uri="{FF2B5EF4-FFF2-40B4-BE49-F238E27FC236}">
                <a16:creationId xmlns:a16="http://schemas.microsoft.com/office/drawing/2014/main" id="{EE077024-C41C-974C-F112-6303BEF233FD}"/>
              </a:ext>
            </a:extLst>
          </p:cNvPr>
          <p:cNvPicPr>
            <a:picLocks noChangeAspect="1"/>
          </p:cNvPicPr>
          <p:nvPr/>
        </p:nvPicPr>
        <p:blipFill>
          <a:blip r:embed="rId4"/>
          <a:stretch>
            <a:fillRect/>
          </a:stretch>
        </p:blipFill>
        <p:spPr>
          <a:xfrm>
            <a:off x="6630447" y="4074333"/>
            <a:ext cx="2328874" cy="237765"/>
          </a:xfrm>
          <a:prstGeom prst="rect">
            <a:avLst/>
          </a:prstGeom>
        </p:spPr>
      </p:pic>
      <p:sp>
        <p:nvSpPr>
          <p:cNvPr id="21" name="Rounded Rectangle 20"/>
          <p:cNvSpPr/>
          <p:nvPr/>
        </p:nvSpPr>
        <p:spPr>
          <a:xfrm>
            <a:off x="7727795" y="1412168"/>
            <a:ext cx="1148576" cy="321558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86359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813745" y="731844"/>
            <a:ext cx="3878626"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HK" dirty="0"/>
              <a:t>We want the following training data set</a:t>
            </a:r>
            <a:endParaRPr lang="en-US" dirty="0"/>
          </a:p>
        </p:txBody>
      </p:sp>
      <p:grpSp>
        <p:nvGrpSpPr>
          <p:cNvPr id="16" name="Group 15"/>
          <p:cNvGrpSpPr/>
          <p:nvPr/>
        </p:nvGrpSpPr>
        <p:grpSpPr>
          <a:xfrm>
            <a:off x="6647993" y="1412168"/>
            <a:ext cx="4445123" cy="3412495"/>
            <a:chOff x="6647993" y="1412168"/>
            <a:chExt cx="5662823" cy="3866563"/>
          </a:xfrm>
        </p:grpSpPr>
        <p:pic>
          <p:nvPicPr>
            <p:cNvPr id="13" name="Picture 12"/>
            <p:cNvPicPr>
              <a:picLocks noChangeAspect="1"/>
            </p:cNvPicPr>
            <p:nvPr/>
          </p:nvPicPr>
          <p:blipFill>
            <a:blip r:embed="rId2"/>
            <a:stretch>
              <a:fillRect/>
            </a:stretch>
          </p:blipFill>
          <p:spPr>
            <a:xfrm>
              <a:off x="6647993" y="1618288"/>
              <a:ext cx="2962688" cy="3019846"/>
            </a:xfrm>
            <a:prstGeom prst="rect">
              <a:avLst/>
            </a:prstGeom>
          </p:spPr>
        </p:pic>
        <p:sp>
          <p:nvSpPr>
            <p:cNvPr id="14" name="TextBox 13"/>
            <p:cNvSpPr txBox="1"/>
            <p:nvPr/>
          </p:nvSpPr>
          <p:spPr>
            <a:xfrm rot="5400000">
              <a:off x="9019653" y="4687703"/>
              <a:ext cx="535724" cy="646331"/>
            </a:xfrm>
            <a:prstGeom prst="rect">
              <a:avLst/>
            </a:prstGeom>
            <a:noFill/>
          </p:spPr>
          <p:txBody>
            <a:bodyPr wrap="none" rtlCol="0">
              <a:spAutoFit/>
            </a:bodyPr>
            <a:lstStyle/>
            <a:p>
              <a:r>
                <a:rPr lang="en-HK" sz="3600" dirty="0"/>
                <a:t>...</a:t>
              </a:r>
              <a:endParaRPr lang="en-US" sz="3600" dirty="0"/>
            </a:p>
          </p:txBody>
        </p:sp>
        <p:pic>
          <p:nvPicPr>
            <p:cNvPr id="15" name="Picture 14"/>
            <p:cNvPicPr>
              <a:picLocks noChangeAspect="1"/>
            </p:cNvPicPr>
            <p:nvPr/>
          </p:nvPicPr>
          <p:blipFill>
            <a:blip r:embed="rId2"/>
            <a:stretch>
              <a:fillRect/>
            </a:stretch>
          </p:blipFill>
          <p:spPr>
            <a:xfrm>
              <a:off x="9348128" y="1412168"/>
              <a:ext cx="2962688" cy="3019846"/>
            </a:xfrm>
            <a:prstGeom prst="rect">
              <a:avLst/>
            </a:prstGeom>
          </p:spPr>
        </p:pic>
      </p:grpSp>
      <p:cxnSp>
        <p:nvCxnSpPr>
          <p:cNvPr id="18" name="Straight Connector 17"/>
          <p:cNvCxnSpPr/>
          <p:nvPr/>
        </p:nvCxnSpPr>
        <p:spPr>
          <a:xfrm>
            <a:off x="8767507" y="1828800"/>
            <a:ext cx="2550981" cy="11151"/>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8767507" y="1594082"/>
            <a:ext cx="2325609" cy="2347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7727795" y="1412168"/>
            <a:ext cx="1148576" cy="321558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7564324" y="4824010"/>
            <a:ext cx="1394997" cy="369332"/>
          </a:xfrm>
          <a:prstGeom prst="rect">
            <a:avLst/>
          </a:prstGeom>
          <a:noFill/>
        </p:spPr>
        <p:txBody>
          <a:bodyPr wrap="none" rtlCol="0">
            <a:spAutoFit/>
          </a:bodyPr>
          <a:lstStyle/>
          <a:p>
            <a:r>
              <a:rPr lang="en-HK" dirty="0"/>
              <a:t>Training data</a:t>
            </a:r>
            <a:endParaRPr lang="en-US" dirty="0"/>
          </a:p>
        </p:txBody>
      </p:sp>
      <p:sp>
        <p:nvSpPr>
          <p:cNvPr id="17" name="Rounded Rectangle 16"/>
          <p:cNvSpPr/>
          <p:nvPr/>
        </p:nvSpPr>
        <p:spPr>
          <a:xfrm>
            <a:off x="9850100" y="1412168"/>
            <a:ext cx="1148576" cy="321558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0042997" y="4864252"/>
            <a:ext cx="772969" cy="369332"/>
          </a:xfrm>
          <a:prstGeom prst="rect">
            <a:avLst/>
          </a:prstGeom>
          <a:noFill/>
        </p:spPr>
        <p:txBody>
          <a:bodyPr wrap="none" rtlCol="0">
            <a:spAutoFit/>
          </a:bodyPr>
          <a:lstStyle/>
          <a:p>
            <a:r>
              <a:rPr lang="en-HK" dirty="0"/>
              <a:t>Labels</a:t>
            </a:r>
            <a:endParaRPr lang="en-US" dirty="0"/>
          </a:p>
        </p:txBody>
      </p:sp>
      <p:sp>
        <p:nvSpPr>
          <p:cNvPr id="6" name="TextBox 5"/>
          <p:cNvSpPr txBox="1"/>
          <p:nvPr/>
        </p:nvSpPr>
        <p:spPr>
          <a:xfrm>
            <a:off x="7084003" y="5342335"/>
            <a:ext cx="4255139"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HK" dirty="0" err="1"/>
              <a:t>Ie</a:t>
            </a:r>
            <a:r>
              <a:rPr lang="en-HK" dirty="0"/>
              <a:t>., given today’s open (input), the model</a:t>
            </a:r>
          </a:p>
          <a:p>
            <a:r>
              <a:rPr lang="en-HK" dirty="0"/>
              <a:t>needs to predict </a:t>
            </a:r>
            <a:r>
              <a:rPr lang="en-HK" dirty="0" err="1"/>
              <a:t>nextday’s</a:t>
            </a:r>
            <a:r>
              <a:rPr lang="en-HK" dirty="0"/>
              <a:t> open (the label).</a:t>
            </a:r>
            <a:endParaRPr lang="en-US" dirty="0"/>
          </a:p>
        </p:txBody>
      </p:sp>
      <p:pic>
        <p:nvPicPr>
          <p:cNvPr id="8" name="Picture 7"/>
          <p:cNvPicPr>
            <a:picLocks noChangeAspect="1"/>
          </p:cNvPicPr>
          <p:nvPr/>
        </p:nvPicPr>
        <p:blipFill>
          <a:blip r:embed="rId3"/>
          <a:stretch>
            <a:fillRect/>
          </a:stretch>
        </p:blipFill>
        <p:spPr>
          <a:xfrm>
            <a:off x="2861856" y="1101176"/>
            <a:ext cx="2314898" cy="4305901"/>
          </a:xfrm>
          <a:prstGeom prst="rect">
            <a:avLst/>
          </a:prstGeom>
        </p:spPr>
      </p:pic>
      <p:sp>
        <p:nvSpPr>
          <p:cNvPr id="9" name="TextBox 8"/>
          <p:cNvSpPr txBox="1"/>
          <p:nvPr/>
        </p:nvSpPr>
        <p:spPr>
          <a:xfrm>
            <a:off x="5380494" y="2866218"/>
            <a:ext cx="639919" cy="646331"/>
          </a:xfrm>
          <a:prstGeom prst="rect">
            <a:avLst/>
          </a:prstGeom>
          <a:noFill/>
        </p:spPr>
        <p:txBody>
          <a:bodyPr wrap="none" rtlCol="0">
            <a:spAutoFit/>
          </a:bodyPr>
          <a:lstStyle/>
          <a:p>
            <a:r>
              <a:rPr lang="en-US" sz="3600" dirty="0">
                <a:sym typeface="Symbol" panose="05050102010706020507" pitchFamily="18" charset="2"/>
              </a:rPr>
              <a:t></a:t>
            </a:r>
            <a:endParaRPr lang="en-US" sz="3600" dirty="0"/>
          </a:p>
        </p:txBody>
      </p:sp>
    </p:spTree>
    <p:extLst>
      <p:ext uri="{BB962C8B-B14F-4D97-AF65-F5344CB8AC3E}">
        <p14:creationId xmlns:p14="http://schemas.microsoft.com/office/powerpoint/2010/main" val="32905192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813745" y="731844"/>
            <a:ext cx="3878626"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HK" dirty="0"/>
              <a:t>We want the following training data set</a:t>
            </a:r>
            <a:endParaRPr lang="en-US" dirty="0"/>
          </a:p>
        </p:txBody>
      </p:sp>
      <p:pic>
        <p:nvPicPr>
          <p:cNvPr id="8" name="Picture 7"/>
          <p:cNvPicPr>
            <a:picLocks noChangeAspect="1"/>
          </p:cNvPicPr>
          <p:nvPr/>
        </p:nvPicPr>
        <p:blipFill>
          <a:blip r:embed="rId2"/>
          <a:stretch>
            <a:fillRect/>
          </a:stretch>
        </p:blipFill>
        <p:spPr>
          <a:xfrm>
            <a:off x="2861856" y="1101176"/>
            <a:ext cx="2314898" cy="4305901"/>
          </a:xfrm>
          <a:prstGeom prst="rect">
            <a:avLst/>
          </a:prstGeom>
        </p:spPr>
      </p:pic>
      <p:sp>
        <p:nvSpPr>
          <p:cNvPr id="9" name="TextBox 8"/>
          <p:cNvSpPr txBox="1"/>
          <p:nvPr/>
        </p:nvSpPr>
        <p:spPr>
          <a:xfrm>
            <a:off x="5380494" y="2866218"/>
            <a:ext cx="639919" cy="646331"/>
          </a:xfrm>
          <a:prstGeom prst="rect">
            <a:avLst/>
          </a:prstGeom>
          <a:noFill/>
        </p:spPr>
        <p:txBody>
          <a:bodyPr wrap="none" rtlCol="0">
            <a:spAutoFit/>
          </a:bodyPr>
          <a:lstStyle/>
          <a:p>
            <a:r>
              <a:rPr lang="en-US" sz="3600" dirty="0">
                <a:sym typeface="Symbol" panose="05050102010706020507" pitchFamily="18" charset="2"/>
              </a:rPr>
              <a:t></a:t>
            </a:r>
            <a:endParaRPr lang="en-US" sz="3600" dirty="0"/>
          </a:p>
        </p:txBody>
      </p:sp>
      <p:pic>
        <p:nvPicPr>
          <p:cNvPr id="4" name="Picture 3"/>
          <p:cNvPicPr>
            <a:picLocks noChangeAspect="1"/>
          </p:cNvPicPr>
          <p:nvPr/>
        </p:nvPicPr>
        <p:blipFill>
          <a:blip r:embed="rId3"/>
          <a:stretch>
            <a:fillRect/>
          </a:stretch>
        </p:blipFill>
        <p:spPr>
          <a:xfrm>
            <a:off x="6020413" y="2766211"/>
            <a:ext cx="6028871" cy="1214773"/>
          </a:xfrm>
          <a:prstGeom prst="rect">
            <a:avLst/>
          </a:prstGeom>
          <a:ln>
            <a:solidFill>
              <a:schemeClr val="tx1"/>
            </a:solidFill>
          </a:ln>
        </p:spPr>
      </p:pic>
    </p:spTree>
    <p:extLst>
      <p:ext uri="{BB962C8B-B14F-4D97-AF65-F5344CB8AC3E}">
        <p14:creationId xmlns:p14="http://schemas.microsoft.com/office/powerpoint/2010/main" val="40872678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E6C5B5-96A6-41AB-8770-0B4B60F89C7A}"/>
              </a:ext>
            </a:extLst>
          </p:cNvPr>
          <p:cNvSpPr>
            <a:spLocks noGrp="1"/>
          </p:cNvSpPr>
          <p:nvPr>
            <p:ph type="title"/>
          </p:nvPr>
        </p:nvSpPr>
        <p:spPr/>
        <p:txBody>
          <a:bodyPr/>
          <a:lstStyle/>
          <a:p>
            <a:r>
              <a:rPr lang="en-US" dirty="0"/>
              <a:t>Next, we build the model using </a:t>
            </a:r>
            <a:r>
              <a:rPr lang="en-US" dirty="0" err="1"/>
              <a:t>sklearn</a:t>
            </a:r>
            <a:r>
              <a:rPr lang="en-US" dirty="0"/>
              <a:t> </a:t>
            </a:r>
            <a:endParaRPr lang="en-HK" dirty="0"/>
          </a:p>
        </p:txBody>
      </p:sp>
      <p:pic>
        <p:nvPicPr>
          <p:cNvPr id="2" name="Picture 1"/>
          <p:cNvPicPr>
            <a:picLocks noChangeAspect="1"/>
          </p:cNvPicPr>
          <p:nvPr/>
        </p:nvPicPr>
        <p:blipFill>
          <a:blip r:embed="rId2"/>
          <a:stretch>
            <a:fillRect/>
          </a:stretch>
        </p:blipFill>
        <p:spPr>
          <a:xfrm>
            <a:off x="944375" y="1857957"/>
            <a:ext cx="7068174" cy="3829166"/>
          </a:xfrm>
          <a:prstGeom prst="rect">
            <a:avLst/>
          </a:prstGeom>
        </p:spPr>
      </p:pic>
    </p:spTree>
    <p:extLst>
      <p:ext uri="{BB962C8B-B14F-4D97-AF65-F5344CB8AC3E}">
        <p14:creationId xmlns:p14="http://schemas.microsoft.com/office/powerpoint/2010/main" val="17318942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404888" y="668833"/>
            <a:ext cx="4650224" cy="5881489"/>
          </a:xfrm>
          <a:prstGeom prst="rect">
            <a:avLst/>
          </a:prstGeom>
        </p:spPr>
      </p:pic>
    </p:spTree>
    <p:extLst>
      <p:ext uri="{BB962C8B-B14F-4D97-AF65-F5344CB8AC3E}">
        <p14:creationId xmlns:p14="http://schemas.microsoft.com/office/powerpoint/2010/main" val="2793529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404888" y="668833"/>
            <a:ext cx="4650224" cy="5881489"/>
          </a:xfrm>
          <a:prstGeom prst="rect">
            <a:avLst/>
          </a:prstGeom>
        </p:spPr>
      </p:pic>
      <p:pic>
        <p:nvPicPr>
          <p:cNvPr id="4" name="Picture 3"/>
          <p:cNvPicPr>
            <a:picLocks noChangeAspect="1"/>
          </p:cNvPicPr>
          <p:nvPr/>
        </p:nvPicPr>
        <p:blipFill>
          <a:blip r:embed="rId3"/>
          <a:stretch>
            <a:fillRect/>
          </a:stretch>
        </p:blipFill>
        <p:spPr>
          <a:xfrm>
            <a:off x="4836119" y="1033525"/>
            <a:ext cx="7329109" cy="5378426"/>
          </a:xfrm>
          <a:prstGeom prst="rect">
            <a:avLst/>
          </a:prstGeom>
        </p:spPr>
      </p:pic>
    </p:spTree>
    <p:extLst>
      <p:ext uri="{BB962C8B-B14F-4D97-AF65-F5344CB8AC3E}">
        <p14:creationId xmlns:p14="http://schemas.microsoft.com/office/powerpoint/2010/main" val="38312282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85AB16E-ECC9-81F3-259A-6AEE67352AD0}"/>
              </a:ext>
            </a:extLst>
          </p:cNvPr>
          <p:cNvPicPr>
            <a:picLocks noChangeAspect="1"/>
          </p:cNvPicPr>
          <p:nvPr/>
        </p:nvPicPr>
        <p:blipFill>
          <a:blip r:embed="rId2"/>
          <a:stretch>
            <a:fillRect/>
          </a:stretch>
        </p:blipFill>
        <p:spPr>
          <a:xfrm>
            <a:off x="1821052" y="3435399"/>
            <a:ext cx="2663630" cy="1660708"/>
          </a:xfrm>
          <a:prstGeom prst="rect">
            <a:avLst/>
          </a:prstGeom>
        </p:spPr>
      </p:pic>
      <p:pic>
        <p:nvPicPr>
          <p:cNvPr id="2" name="Picture 1"/>
          <p:cNvPicPr>
            <a:picLocks noChangeAspect="1"/>
          </p:cNvPicPr>
          <p:nvPr/>
        </p:nvPicPr>
        <p:blipFill>
          <a:blip r:embed="rId3"/>
          <a:stretch>
            <a:fillRect/>
          </a:stretch>
        </p:blipFill>
        <p:spPr>
          <a:xfrm>
            <a:off x="1821052" y="1207151"/>
            <a:ext cx="8791149" cy="1725620"/>
          </a:xfrm>
          <a:prstGeom prst="rect">
            <a:avLst/>
          </a:prstGeom>
        </p:spPr>
      </p:pic>
      <p:cxnSp>
        <p:nvCxnSpPr>
          <p:cNvPr id="4" name="Straight Arrow Connector 3"/>
          <p:cNvCxnSpPr>
            <a:stCxn id="5" idx="0"/>
          </p:cNvCxnSpPr>
          <p:nvPr/>
        </p:nvCxnSpPr>
        <p:spPr>
          <a:xfrm flipV="1">
            <a:off x="3152867" y="2732051"/>
            <a:ext cx="145500" cy="703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4"/>
          <a:stretch>
            <a:fillRect/>
          </a:stretch>
        </p:blipFill>
        <p:spPr>
          <a:xfrm>
            <a:off x="5246645" y="3435398"/>
            <a:ext cx="4711393" cy="2976141"/>
          </a:xfrm>
          <a:prstGeom prst="rect">
            <a:avLst/>
          </a:prstGeom>
        </p:spPr>
      </p:pic>
      <p:cxnSp>
        <p:nvCxnSpPr>
          <p:cNvPr id="10" name="Straight Arrow Connector 9"/>
          <p:cNvCxnSpPr/>
          <p:nvPr/>
        </p:nvCxnSpPr>
        <p:spPr>
          <a:xfrm flipV="1">
            <a:off x="5816497" y="2732051"/>
            <a:ext cx="1420644" cy="703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63575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56242" y="289932"/>
            <a:ext cx="5317341" cy="6395400"/>
          </a:xfrm>
          <a:prstGeom prst="rect">
            <a:avLst/>
          </a:prstGeom>
        </p:spPr>
      </p:pic>
      <p:sp>
        <p:nvSpPr>
          <p:cNvPr id="3" name="TextBox 2"/>
          <p:cNvSpPr txBox="1"/>
          <p:nvPr/>
        </p:nvSpPr>
        <p:spPr>
          <a:xfrm>
            <a:off x="6757639" y="535258"/>
            <a:ext cx="3809761"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HK" dirty="0"/>
              <a:t>Final program, with those unnecessary</a:t>
            </a:r>
          </a:p>
          <a:p>
            <a:r>
              <a:rPr lang="en-HK" dirty="0"/>
              <a:t>codes for explanations removed.</a:t>
            </a:r>
            <a:endParaRPr lang="en-US" dirty="0"/>
          </a:p>
        </p:txBody>
      </p:sp>
    </p:spTree>
    <p:extLst>
      <p:ext uri="{BB962C8B-B14F-4D97-AF65-F5344CB8AC3E}">
        <p14:creationId xmlns:p14="http://schemas.microsoft.com/office/powerpoint/2010/main" val="3480096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1947862"/>
          </a:xfrm>
        </p:spPr>
        <p:txBody>
          <a:bodyPr/>
          <a:lstStyle/>
          <a:p>
            <a:r>
              <a:rPr lang="en-HK" dirty="0"/>
              <a:t>A “unified” way to access these sites: </a:t>
            </a:r>
            <a:r>
              <a:rPr lang="en-HK" dirty="0">
                <a:solidFill>
                  <a:schemeClr val="accent1">
                    <a:lumMod val="75000"/>
                  </a:schemeClr>
                </a:solidFill>
              </a:rPr>
              <a:t>pandas-</a:t>
            </a:r>
            <a:r>
              <a:rPr lang="en-HK" dirty="0" err="1">
                <a:solidFill>
                  <a:schemeClr val="accent1">
                    <a:lumMod val="75000"/>
                  </a:schemeClr>
                </a:solidFill>
              </a:rPr>
              <a:t>datareader</a:t>
            </a:r>
            <a:endParaRPr lang="en-US" dirty="0">
              <a:solidFill>
                <a:schemeClr val="accent1">
                  <a:lumMod val="75000"/>
                </a:schemeClr>
              </a:solidFill>
            </a:endParaRPr>
          </a:p>
        </p:txBody>
      </p:sp>
      <p:sp>
        <p:nvSpPr>
          <p:cNvPr id="3" name="Content Placeholder 2"/>
          <p:cNvSpPr>
            <a:spLocks noGrp="1"/>
          </p:cNvSpPr>
          <p:nvPr>
            <p:ph type="body" idx="1"/>
          </p:nvPr>
        </p:nvSpPr>
        <p:spPr>
          <a:xfrm>
            <a:off x="949081" y="4044340"/>
            <a:ext cx="10515600" cy="1500187"/>
          </a:xfrm>
        </p:spPr>
        <p:txBody>
          <a:bodyPr>
            <a:normAutofit/>
          </a:bodyPr>
          <a:lstStyle/>
          <a:p>
            <a:pPr marL="0" indent="0">
              <a:buNone/>
            </a:pPr>
            <a:r>
              <a:rPr lang="en-HK" sz="3200" dirty="0"/>
              <a:t>After importing </a:t>
            </a:r>
            <a:r>
              <a:rPr lang="en-HK" sz="3200" dirty="0">
                <a:solidFill>
                  <a:schemeClr val="accent1">
                    <a:lumMod val="75000"/>
                  </a:schemeClr>
                </a:solidFill>
              </a:rPr>
              <a:t>pandas-</a:t>
            </a:r>
            <a:r>
              <a:rPr lang="en-HK" sz="3200" dirty="0" err="1">
                <a:solidFill>
                  <a:schemeClr val="accent1">
                    <a:lumMod val="75000"/>
                  </a:schemeClr>
                </a:solidFill>
              </a:rPr>
              <a:t>datareader</a:t>
            </a:r>
            <a:r>
              <a:rPr lang="en-HK" sz="3200" dirty="0"/>
              <a:t> in Jupyter notebook, we can use their </a:t>
            </a:r>
            <a:r>
              <a:rPr lang="en-HK" sz="3200" dirty="0" err="1">
                <a:solidFill>
                  <a:schemeClr val="accent1">
                    <a:lumMod val="75000"/>
                  </a:schemeClr>
                </a:solidFill>
              </a:rPr>
              <a:t>datareader</a:t>
            </a:r>
            <a:r>
              <a:rPr lang="en-HK" sz="3200" dirty="0"/>
              <a:t> method to obtain prices of stocks in various markets. </a:t>
            </a:r>
          </a:p>
        </p:txBody>
      </p:sp>
    </p:spTree>
    <p:extLst>
      <p:ext uri="{BB962C8B-B14F-4D97-AF65-F5344CB8AC3E}">
        <p14:creationId xmlns:p14="http://schemas.microsoft.com/office/powerpoint/2010/main" val="42887895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AFBCCB-C95F-4EE3-B566-CECBF27DB6F6}"/>
              </a:ext>
            </a:extLst>
          </p:cNvPr>
          <p:cNvSpPr>
            <a:spLocks noGrp="1"/>
          </p:cNvSpPr>
          <p:nvPr>
            <p:ph type="ctrTitle"/>
          </p:nvPr>
        </p:nvSpPr>
        <p:spPr/>
        <p:txBody>
          <a:bodyPr/>
          <a:lstStyle/>
          <a:p>
            <a:r>
              <a:rPr lang="en-US" dirty="0"/>
              <a:t>A deep learning method for predicting </a:t>
            </a:r>
            <a:r>
              <a:rPr lang="en-US" dirty="0" err="1"/>
              <a:t>HengSeng</a:t>
            </a:r>
            <a:r>
              <a:rPr lang="en-US" dirty="0"/>
              <a:t> index</a:t>
            </a:r>
            <a:endParaRPr lang="en-HK" dirty="0"/>
          </a:p>
        </p:txBody>
      </p:sp>
      <p:sp>
        <p:nvSpPr>
          <p:cNvPr id="3" name="Subtitle 2">
            <a:extLst>
              <a:ext uri="{FF2B5EF4-FFF2-40B4-BE49-F238E27FC236}">
                <a16:creationId xmlns:a16="http://schemas.microsoft.com/office/drawing/2014/main" id="{B167DDC5-F07C-1150-2E36-DBE34C248A5F}"/>
              </a:ext>
            </a:extLst>
          </p:cNvPr>
          <p:cNvSpPr>
            <a:spLocks noGrp="1"/>
          </p:cNvSpPr>
          <p:nvPr>
            <p:ph type="subTitle" idx="1"/>
          </p:nvPr>
        </p:nvSpPr>
        <p:spPr/>
        <p:txBody>
          <a:bodyPr/>
          <a:lstStyle/>
          <a:p>
            <a:endParaRPr lang="en-HK"/>
          </a:p>
        </p:txBody>
      </p:sp>
    </p:spTree>
    <p:extLst>
      <p:ext uri="{BB962C8B-B14F-4D97-AF65-F5344CB8AC3E}">
        <p14:creationId xmlns:p14="http://schemas.microsoft.com/office/powerpoint/2010/main" val="28604716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6F7E-50C1-4853-A16B-4EDCFFAD20F3}"/>
              </a:ext>
            </a:extLst>
          </p:cNvPr>
          <p:cNvSpPr>
            <a:spLocks noGrp="1"/>
          </p:cNvSpPr>
          <p:nvPr>
            <p:ph type="title"/>
          </p:nvPr>
        </p:nvSpPr>
        <p:spPr/>
        <p:txBody>
          <a:bodyPr/>
          <a:lstStyle/>
          <a:p>
            <a:r>
              <a:rPr lang="en-HK" dirty="0"/>
              <a:t>LSTM: Long Short-Term Memory Network</a:t>
            </a:r>
          </a:p>
        </p:txBody>
      </p:sp>
      <p:sp>
        <p:nvSpPr>
          <p:cNvPr id="3" name="Content Placeholder 2">
            <a:extLst>
              <a:ext uri="{FF2B5EF4-FFF2-40B4-BE49-F238E27FC236}">
                <a16:creationId xmlns:a16="http://schemas.microsoft.com/office/drawing/2014/main" id="{A3092C61-A5C8-0B00-4E1B-E47E26E6ADDF}"/>
              </a:ext>
            </a:extLst>
          </p:cNvPr>
          <p:cNvSpPr>
            <a:spLocks noGrp="1"/>
          </p:cNvSpPr>
          <p:nvPr>
            <p:ph idx="1"/>
          </p:nvPr>
        </p:nvSpPr>
        <p:spPr/>
        <p:txBody>
          <a:bodyPr>
            <a:normAutofit/>
          </a:bodyPr>
          <a:lstStyle/>
          <a:p>
            <a:r>
              <a:rPr lang="en-HK" dirty="0"/>
              <a:t>Capable of learning long-term dependencies, especially in sequence prediction problems.  </a:t>
            </a:r>
          </a:p>
          <a:p>
            <a:r>
              <a:rPr lang="en-HK" dirty="0"/>
              <a:t>It has many applications</a:t>
            </a:r>
          </a:p>
          <a:p>
            <a:pPr lvl="1"/>
            <a:r>
              <a:rPr lang="en-HK" dirty="0"/>
              <a:t>speech recognition</a:t>
            </a:r>
          </a:p>
          <a:p>
            <a:pPr lvl="1"/>
            <a:r>
              <a:rPr lang="en-HK" dirty="0"/>
              <a:t>machine translation</a:t>
            </a:r>
          </a:p>
          <a:p>
            <a:pPr lvl="1"/>
            <a:r>
              <a:rPr lang="en-HK" dirty="0"/>
              <a:t>handwriting recognition</a:t>
            </a:r>
          </a:p>
          <a:p>
            <a:pPr lvl="1"/>
            <a:r>
              <a:rPr lang="en-HK" dirty="0"/>
              <a:t>speech synthesis</a:t>
            </a:r>
          </a:p>
          <a:p>
            <a:pPr lvl="1"/>
            <a:r>
              <a:rPr lang="en-HK" dirty="0"/>
              <a:t>music modelling</a:t>
            </a:r>
          </a:p>
          <a:p>
            <a:pPr lvl="1"/>
            <a:r>
              <a:rPr lang="en-HK" dirty="0"/>
              <a:t>protein structure prediction</a:t>
            </a:r>
          </a:p>
          <a:p>
            <a:pPr lvl="1"/>
            <a:r>
              <a:rPr lang="en-HK" dirty="0"/>
              <a:t>…</a:t>
            </a:r>
          </a:p>
        </p:txBody>
      </p:sp>
    </p:spTree>
    <p:extLst>
      <p:ext uri="{BB962C8B-B14F-4D97-AF65-F5344CB8AC3E}">
        <p14:creationId xmlns:p14="http://schemas.microsoft.com/office/powerpoint/2010/main" val="4120222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26048-89D4-81E3-414D-C0F4A3CA9F5E}"/>
              </a:ext>
            </a:extLst>
          </p:cNvPr>
          <p:cNvSpPr>
            <a:spLocks noGrp="1"/>
          </p:cNvSpPr>
          <p:nvPr>
            <p:ph type="title"/>
          </p:nvPr>
        </p:nvSpPr>
        <p:spPr/>
        <p:txBody>
          <a:bodyPr/>
          <a:lstStyle/>
          <a:p>
            <a:r>
              <a:rPr lang="en-US" dirty="0"/>
              <a:t>A traditional recurrent neural network</a:t>
            </a:r>
            <a:endParaRPr lang="en-HK" dirty="0"/>
          </a:p>
        </p:txBody>
      </p:sp>
      <p:sp>
        <p:nvSpPr>
          <p:cNvPr id="3" name="Content Placeholder 2">
            <a:extLst>
              <a:ext uri="{FF2B5EF4-FFF2-40B4-BE49-F238E27FC236}">
                <a16:creationId xmlns:a16="http://schemas.microsoft.com/office/drawing/2014/main" id="{3490F0DE-19D9-6B8B-CDC9-47419388A8FE}"/>
              </a:ext>
            </a:extLst>
          </p:cNvPr>
          <p:cNvSpPr>
            <a:spLocks noGrp="1"/>
          </p:cNvSpPr>
          <p:nvPr>
            <p:ph idx="1"/>
          </p:nvPr>
        </p:nvSpPr>
        <p:spPr/>
        <p:txBody>
          <a:bodyPr/>
          <a:lstStyle/>
          <a:p>
            <a:endParaRPr lang="en-HK"/>
          </a:p>
        </p:txBody>
      </p:sp>
      <p:pic>
        <p:nvPicPr>
          <p:cNvPr id="5" name="Picture 4">
            <a:extLst>
              <a:ext uri="{FF2B5EF4-FFF2-40B4-BE49-F238E27FC236}">
                <a16:creationId xmlns:a16="http://schemas.microsoft.com/office/drawing/2014/main" id="{32F9C5D3-A5CA-1C2B-E38C-1F46E30253C8}"/>
              </a:ext>
            </a:extLst>
          </p:cNvPr>
          <p:cNvPicPr>
            <a:picLocks noChangeAspect="1"/>
          </p:cNvPicPr>
          <p:nvPr/>
        </p:nvPicPr>
        <p:blipFill>
          <a:blip r:embed="rId2"/>
          <a:stretch>
            <a:fillRect/>
          </a:stretch>
        </p:blipFill>
        <p:spPr>
          <a:xfrm>
            <a:off x="2154490" y="2256128"/>
            <a:ext cx="7042850" cy="2877154"/>
          </a:xfrm>
          <a:prstGeom prst="rect">
            <a:avLst/>
          </a:prstGeom>
        </p:spPr>
      </p:pic>
    </p:spTree>
    <p:extLst>
      <p:ext uri="{BB962C8B-B14F-4D97-AF65-F5344CB8AC3E}">
        <p14:creationId xmlns:p14="http://schemas.microsoft.com/office/powerpoint/2010/main" val="16460690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26048-89D4-81E3-414D-C0F4A3CA9F5E}"/>
              </a:ext>
            </a:extLst>
          </p:cNvPr>
          <p:cNvSpPr>
            <a:spLocks noGrp="1"/>
          </p:cNvSpPr>
          <p:nvPr>
            <p:ph type="title"/>
          </p:nvPr>
        </p:nvSpPr>
        <p:spPr/>
        <p:txBody>
          <a:bodyPr/>
          <a:lstStyle/>
          <a:p>
            <a:r>
              <a:rPr lang="en-US" dirty="0"/>
              <a:t>Long Short-Term Neural Network</a:t>
            </a:r>
            <a:endParaRPr lang="en-HK" dirty="0"/>
          </a:p>
        </p:txBody>
      </p:sp>
      <p:sp>
        <p:nvSpPr>
          <p:cNvPr id="3" name="Content Placeholder 2">
            <a:extLst>
              <a:ext uri="{FF2B5EF4-FFF2-40B4-BE49-F238E27FC236}">
                <a16:creationId xmlns:a16="http://schemas.microsoft.com/office/drawing/2014/main" id="{3490F0DE-19D9-6B8B-CDC9-47419388A8FE}"/>
              </a:ext>
            </a:extLst>
          </p:cNvPr>
          <p:cNvSpPr>
            <a:spLocks noGrp="1"/>
          </p:cNvSpPr>
          <p:nvPr>
            <p:ph idx="1"/>
          </p:nvPr>
        </p:nvSpPr>
        <p:spPr>
          <a:xfrm>
            <a:off x="838200" y="1802795"/>
            <a:ext cx="10515600" cy="4351338"/>
          </a:xfrm>
        </p:spPr>
        <p:txBody>
          <a:bodyPr/>
          <a:lstStyle/>
          <a:p>
            <a:r>
              <a:rPr lang="en-US" dirty="0"/>
              <a:t>Why “Long-Term”?</a:t>
            </a:r>
            <a:endParaRPr lang="en-HK" dirty="0"/>
          </a:p>
        </p:txBody>
      </p:sp>
      <p:pic>
        <p:nvPicPr>
          <p:cNvPr id="5" name="Picture 4">
            <a:extLst>
              <a:ext uri="{FF2B5EF4-FFF2-40B4-BE49-F238E27FC236}">
                <a16:creationId xmlns:a16="http://schemas.microsoft.com/office/drawing/2014/main" id="{32F9C5D3-A5CA-1C2B-E38C-1F46E30253C8}"/>
              </a:ext>
            </a:extLst>
          </p:cNvPr>
          <p:cNvPicPr>
            <a:picLocks noChangeAspect="1"/>
          </p:cNvPicPr>
          <p:nvPr/>
        </p:nvPicPr>
        <p:blipFill>
          <a:blip r:embed="rId2"/>
          <a:stretch>
            <a:fillRect/>
          </a:stretch>
        </p:blipFill>
        <p:spPr>
          <a:xfrm>
            <a:off x="2154490" y="2256128"/>
            <a:ext cx="7042850" cy="2877154"/>
          </a:xfrm>
          <a:prstGeom prst="rect">
            <a:avLst/>
          </a:prstGeom>
        </p:spPr>
      </p:pic>
      <p:cxnSp>
        <p:nvCxnSpPr>
          <p:cNvPr id="6" name="Straight Arrow Connector 5">
            <a:extLst>
              <a:ext uri="{FF2B5EF4-FFF2-40B4-BE49-F238E27FC236}">
                <a16:creationId xmlns:a16="http://schemas.microsoft.com/office/drawing/2014/main" id="{FE5F8506-C43D-2C7B-93D4-47B08C41BE6C}"/>
              </a:ext>
            </a:extLst>
          </p:cNvPr>
          <p:cNvCxnSpPr/>
          <p:nvPr/>
        </p:nvCxnSpPr>
        <p:spPr>
          <a:xfrm>
            <a:off x="1981200" y="3586942"/>
            <a:ext cx="7132320" cy="0"/>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6" name="Speech Bubble: Rectangle 25">
            <a:extLst>
              <a:ext uri="{FF2B5EF4-FFF2-40B4-BE49-F238E27FC236}">
                <a16:creationId xmlns:a16="http://schemas.microsoft.com/office/drawing/2014/main" id="{FE1C5062-F2FB-D39B-C6D6-DCEAAEED87A4}"/>
              </a:ext>
            </a:extLst>
          </p:cNvPr>
          <p:cNvSpPr/>
          <p:nvPr/>
        </p:nvSpPr>
        <p:spPr>
          <a:xfrm>
            <a:off x="9326880" y="1155331"/>
            <a:ext cx="2532957" cy="1979260"/>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“conveyor belt”: carry the output straight down to the entire chain, with only minor interactions.</a:t>
            </a:r>
            <a:endParaRPr lang="en-HK" dirty="0"/>
          </a:p>
        </p:txBody>
      </p:sp>
      <p:cxnSp>
        <p:nvCxnSpPr>
          <p:cNvPr id="28" name="Straight Arrow Connector 27">
            <a:extLst>
              <a:ext uri="{FF2B5EF4-FFF2-40B4-BE49-F238E27FC236}">
                <a16:creationId xmlns:a16="http://schemas.microsoft.com/office/drawing/2014/main" id="{9AA5B6BE-98BC-92DA-D8B5-CEACACFF34C4}"/>
              </a:ext>
            </a:extLst>
          </p:cNvPr>
          <p:cNvCxnSpPr>
            <a:stCxn id="26" idx="4"/>
          </p:cNvCxnSpPr>
          <p:nvPr/>
        </p:nvCxnSpPr>
        <p:spPr>
          <a:xfrm flipH="1">
            <a:off x="9275618" y="3381999"/>
            <a:ext cx="790050" cy="137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Arrow: Bent 41">
            <a:extLst>
              <a:ext uri="{FF2B5EF4-FFF2-40B4-BE49-F238E27FC236}">
                <a16:creationId xmlns:a16="http://schemas.microsoft.com/office/drawing/2014/main" id="{70F326EC-7AFF-0BA8-0A64-529EBE412E77}"/>
              </a:ext>
            </a:extLst>
          </p:cNvPr>
          <p:cNvSpPr/>
          <p:nvPr/>
        </p:nvSpPr>
        <p:spPr>
          <a:xfrm rot="5400000">
            <a:off x="3421103" y="3011009"/>
            <a:ext cx="390143" cy="761722"/>
          </a:xfrm>
          <a:prstGeom prst="bentArrow">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solidFill>
                <a:schemeClr val="tx1"/>
              </a:solidFill>
            </a:endParaRPr>
          </a:p>
        </p:txBody>
      </p:sp>
      <p:sp>
        <p:nvSpPr>
          <p:cNvPr id="43" name="Arrow: Bent 42">
            <a:extLst>
              <a:ext uri="{FF2B5EF4-FFF2-40B4-BE49-F238E27FC236}">
                <a16:creationId xmlns:a16="http://schemas.microsoft.com/office/drawing/2014/main" id="{92484D32-3C73-AAAB-CE77-84F87050D8EB}"/>
              </a:ext>
            </a:extLst>
          </p:cNvPr>
          <p:cNvSpPr/>
          <p:nvPr/>
        </p:nvSpPr>
        <p:spPr>
          <a:xfrm rot="5400000">
            <a:off x="4785884" y="3011010"/>
            <a:ext cx="390143" cy="761722"/>
          </a:xfrm>
          <a:prstGeom prst="bentArrow">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solidFill>
                <a:schemeClr val="tx1"/>
              </a:solidFill>
            </a:endParaRPr>
          </a:p>
        </p:txBody>
      </p:sp>
      <p:sp>
        <p:nvSpPr>
          <p:cNvPr id="44" name="Arrow: Bent 43">
            <a:extLst>
              <a:ext uri="{FF2B5EF4-FFF2-40B4-BE49-F238E27FC236}">
                <a16:creationId xmlns:a16="http://schemas.microsoft.com/office/drawing/2014/main" id="{24ECED40-2BB9-4EE2-EAC0-62C13C4D0AEF}"/>
              </a:ext>
            </a:extLst>
          </p:cNvPr>
          <p:cNvSpPr/>
          <p:nvPr/>
        </p:nvSpPr>
        <p:spPr>
          <a:xfrm rot="5400000">
            <a:off x="6129882" y="3011010"/>
            <a:ext cx="390143" cy="761722"/>
          </a:xfrm>
          <a:prstGeom prst="bentArrow">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solidFill>
                <a:schemeClr val="tx1"/>
              </a:solidFill>
            </a:endParaRPr>
          </a:p>
        </p:txBody>
      </p:sp>
      <p:sp>
        <p:nvSpPr>
          <p:cNvPr id="45" name="Arrow: Bent 44">
            <a:extLst>
              <a:ext uri="{FF2B5EF4-FFF2-40B4-BE49-F238E27FC236}">
                <a16:creationId xmlns:a16="http://schemas.microsoft.com/office/drawing/2014/main" id="{1E82EAB9-D6F2-79C3-2C50-C92E32E35C47}"/>
              </a:ext>
            </a:extLst>
          </p:cNvPr>
          <p:cNvSpPr/>
          <p:nvPr/>
        </p:nvSpPr>
        <p:spPr>
          <a:xfrm rot="5400000">
            <a:off x="8409746" y="3001138"/>
            <a:ext cx="390143" cy="761722"/>
          </a:xfrm>
          <a:prstGeom prst="bentArrow">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solidFill>
                <a:schemeClr val="tx1"/>
              </a:solidFill>
            </a:endParaRPr>
          </a:p>
        </p:txBody>
      </p:sp>
    </p:spTree>
    <p:extLst>
      <p:ext uri="{BB962C8B-B14F-4D97-AF65-F5344CB8AC3E}">
        <p14:creationId xmlns:p14="http://schemas.microsoft.com/office/powerpoint/2010/main" val="40058128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D4D143-5EEC-0111-48D7-CC761531CF46}"/>
              </a:ext>
            </a:extLst>
          </p:cNvPr>
          <p:cNvSpPr>
            <a:spLocks noGrp="1"/>
          </p:cNvSpPr>
          <p:nvPr>
            <p:ph type="title"/>
          </p:nvPr>
        </p:nvSpPr>
        <p:spPr/>
        <p:txBody>
          <a:bodyPr/>
          <a:lstStyle/>
          <a:p>
            <a:r>
              <a:rPr lang="en-US" dirty="0"/>
              <a:t>Long Short-Term Neural Network</a:t>
            </a:r>
            <a:endParaRPr lang="en-HK" dirty="0"/>
          </a:p>
        </p:txBody>
      </p:sp>
      <p:sp>
        <p:nvSpPr>
          <p:cNvPr id="5" name="Content Placeholder 4">
            <a:extLst>
              <a:ext uri="{FF2B5EF4-FFF2-40B4-BE49-F238E27FC236}">
                <a16:creationId xmlns:a16="http://schemas.microsoft.com/office/drawing/2014/main" id="{8BAB6777-9352-4D4F-8D29-B615FF318C60}"/>
              </a:ext>
            </a:extLst>
          </p:cNvPr>
          <p:cNvSpPr>
            <a:spLocks noGrp="1"/>
          </p:cNvSpPr>
          <p:nvPr>
            <p:ph idx="1"/>
          </p:nvPr>
        </p:nvSpPr>
        <p:spPr/>
        <p:txBody>
          <a:bodyPr/>
          <a:lstStyle/>
          <a:p>
            <a:r>
              <a:rPr lang="en-US" dirty="0"/>
              <a:t>W</a:t>
            </a:r>
            <a:r>
              <a:rPr lang="en-HK" dirty="0" err="1"/>
              <a:t>hy</a:t>
            </a:r>
            <a:r>
              <a:rPr lang="en-HK" dirty="0"/>
              <a:t> “Short Term”?</a:t>
            </a:r>
          </a:p>
        </p:txBody>
      </p:sp>
      <p:grpSp>
        <p:nvGrpSpPr>
          <p:cNvPr id="20" name="Group 19">
            <a:extLst>
              <a:ext uri="{FF2B5EF4-FFF2-40B4-BE49-F238E27FC236}">
                <a16:creationId xmlns:a16="http://schemas.microsoft.com/office/drawing/2014/main" id="{951924D5-231D-FBE3-25FB-0F565A6B21E6}"/>
              </a:ext>
            </a:extLst>
          </p:cNvPr>
          <p:cNvGrpSpPr/>
          <p:nvPr/>
        </p:nvGrpSpPr>
        <p:grpSpPr>
          <a:xfrm>
            <a:off x="1343891" y="2223457"/>
            <a:ext cx="9691254" cy="2997882"/>
            <a:chOff x="775855" y="2841808"/>
            <a:chExt cx="9691254" cy="2997882"/>
          </a:xfrm>
        </p:grpSpPr>
        <p:sp>
          <p:nvSpPr>
            <p:cNvPr id="4" name="Rectangle: Rounded Corners 3">
              <a:extLst>
                <a:ext uri="{FF2B5EF4-FFF2-40B4-BE49-F238E27FC236}">
                  <a16:creationId xmlns:a16="http://schemas.microsoft.com/office/drawing/2014/main" id="{32166015-F737-1216-117B-90B649EABD79}"/>
                </a:ext>
              </a:extLst>
            </p:cNvPr>
            <p:cNvSpPr/>
            <p:nvPr/>
          </p:nvSpPr>
          <p:spPr>
            <a:xfrm>
              <a:off x="3609109" y="3103418"/>
              <a:ext cx="2826327" cy="2015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6" name="Straight Arrow Connector 5">
              <a:extLst>
                <a:ext uri="{FF2B5EF4-FFF2-40B4-BE49-F238E27FC236}">
                  <a16:creationId xmlns:a16="http://schemas.microsoft.com/office/drawing/2014/main" id="{ABDA9EEF-6B90-46A3-2B15-0F19A144AA1F}"/>
                </a:ext>
              </a:extLst>
            </p:cNvPr>
            <p:cNvCxnSpPr>
              <a:cxnSpLocks/>
            </p:cNvCxnSpPr>
            <p:nvPr/>
          </p:nvCxnSpPr>
          <p:spPr>
            <a:xfrm>
              <a:off x="775855" y="3488892"/>
              <a:ext cx="9691254" cy="0"/>
            </a:xfrm>
            <a:prstGeom prst="straightConnector1">
              <a:avLst/>
            </a:prstGeom>
            <a:ln w="730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CAB67D6-0330-776A-C0B7-5B0430282824}"/>
                </a:ext>
              </a:extLst>
            </p:cNvPr>
            <p:cNvCxnSpPr/>
            <p:nvPr/>
          </p:nvCxnSpPr>
          <p:spPr>
            <a:xfrm>
              <a:off x="2209800" y="4322618"/>
              <a:ext cx="1399309"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BF119F6-1AFA-6FB2-E9EA-72216DF98564}"/>
                </a:ext>
              </a:extLst>
            </p:cNvPr>
            <p:cNvCxnSpPr/>
            <p:nvPr/>
          </p:nvCxnSpPr>
          <p:spPr>
            <a:xfrm>
              <a:off x="6435436" y="4232564"/>
              <a:ext cx="1399309"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5EC3C3E-CD47-F01A-90B5-D1F1B7625B38}"/>
                </a:ext>
              </a:extLst>
            </p:cNvPr>
            <p:cNvSpPr txBox="1"/>
            <p:nvPr/>
          </p:nvSpPr>
          <p:spPr>
            <a:xfrm>
              <a:off x="1563597" y="3970954"/>
              <a:ext cx="646203" cy="523220"/>
            </a:xfrm>
            <a:prstGeom prst="rect">
              <a:avLst/>
            </a:prstGeom>
            <a:noFill/>
          </p:spPr>
          <p:txBody>
            <a:bodyPr wrap="none" rtlCol="0">
              <a:spAutoFit/>
            </a:bodyPr>
            <a:lstStyle/>
            <a:p>
              <a:r>
                <a:rPr lang="en-HK" sz="2800" dirty="0"/>
                <a:t>h</a:t>
              </a:r>
              <a:r>
                <a:rPr lang="en-HK" sz="2800" baseline="-25000" dirty="0"/>
                <a:t>t-1</a:t>
              </a:r>
              <a:endParaRPr lang="en-HK" sz="2800" dirty="0"/>
            </a:p>
          </p:txBody>
        </p:sp>
        <p:sp>
          <p:nvSpPr>
            <p:cNvPr id="11" name="TextBox 10">
              <a:extLst>
                <a:ext uri="{FF2B5EF4-FFF2-40B4-BE49-F238E27FC236}">
                  <a16:creationId xmlns:a16="http://schemas.microsoft.com/office/drawing/2014/main" id="{CDECC74B-1DE5-BDBC-C76A-33E9A1A1FB39}"/>
                </a:ext>
              </a:extLst>
            </p:cNvPr>
            <p:cNvSpPr txBox="1"/>
            <p:nvPr/>
          </p:nvSpPr>
          <p:spPr>
            <a:xfrm>
              <a:off x="7895125" y="3950383"/>
              <a:ext cx="450636" cy="523220"/>
            </a:xfrm>
            <a:prstGeom prst="rect">
              <a:avLst/>
            </a:prstGeom>
            <a:noFill/>
          </p:spPr>
          <p:txBody>
            <a:bodyPr wrap="none" rtlCol="0">
              <a:spAutoFit/>
            </a:bodyPr>
            <a:lstStyle/>
            <a:p>
              <a:r>
                <a:rPr lang="en-HK" sz="2800" dirty="0" err="1"/>
                <a:t>h</a:t>
              </a:r>
              <a:r>
                <a:rPr lang="en-HK" sz="2800" baseline="-25000" dirty="0" err="1"/>
                <a:t>t</a:t>
              </a:r>
              <a:endParaRPr lang="en-HK" sz="2800" dirty="0"/>
            </a:p>
          </p:txBody>
        </p:sp>
        <p:cxnSp>
          <p:nvCxnSpPr>
            <p:cNvPr id="15" name="Straight Arrow Connector 14">
              <a:extLst>
                <a:ext uri="{FF2B5EF4-FFF2-40B4-BE49-F238E27FC236}">
                  <a16:creationId xmlns:a16="http://schemas.microsoft.com/office/drawing/2014/main" id="{398FA58D-7953-CD22-2D51-79E0D6C293EB}"/>
                </a:ext>
              </a:extLst>
            </p:cNvPr>
            <p:cNvCxnSpPr/>
            <p:nvPr/>
          </p:nvCxnSpPr>
          <p:spPr>
            <a:xfrm flipV="1">
              <a:off x="4204855" y="5119254"/>
              <a:ext cx="0" cy="720436"/>
            </a:xfrm>
            <a:prstGeom prst="straightConnector1">
              <a:avLst/>
            </a:prstGeom>
            <a:ln w="60325">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C546D4C-695A-525C-AE01-7E42A38346A0}"/>
                </a:ext>
              </a:extLst>
            </p:cNvPr>
            <p:cNvSpPr txBox="1"/>
            <p:nvPr/>
          </p:nvSpPr>
          <p:spPr>
            <a:xfrm>
              <a:off x="4374568" y="5148589"/>
              <a:ext cx="455189" cy="584775"/>
            </a:xfrm>
            <a:prstGeom prst="rect">
              <a:avLst/>
            </a:prstGeom>
            <a:noFill/>
          </p:spPr>
          <p:txBody>
            <a:bodyPr wrap="none" rtlCol="0">
              <a:spAutoFit/>
            </a:bodyPr>
            <a:lstStyle/>
            <a:p>
              <a:r>
                <a:rPr lang="en-HK" sz="3200" dirty="0" err="1"/>
                <a:t>x</a:t>
              </a:r>
              <a:r>
                <a:rPr lang="en-HK" sz="3200" baseline="-25000" dirty="0" err="1"/>
                <a:t>t</a:t>
              </a:r>
              <a:endParaRPr lang="en-HK" sz="3200" dirty="0"/>
            </a:p>
          </p:txBody>
        </p:sp>
        <p:sp>
          <p:nvSpPr>
            <p:cNvPr id="18" name="TextBox 17">
              <a:extLst>
                <a:ext uri="{FF2B5EF4-FFF2-40B4-BE49-F238E27FC236}">
                  <a16:creationId xmlns:a16="http://schemas.microsoft.com/office/drawing/2014/main" id="{E2BAD54A-4D74-AB1D-F214-EF1D9096AB25}"/>
                </a:ext>
              </a:extLst>
            </p:cNvPr>
            <p:cNvSpPr txBox="1"/>
            <p:nvPr/>
          </p:nvSpPr>
          <p:spPr>
            <a:xfrm>
              <a:off x="1357745" y="2841808"/>
              <a:ext cx="651140" cy="523220"/>
            </a:xfrm>
            <a:prstGeom prst="rect">
              <a:avLst/>
            </a:prstGeom>
            <a:noFill/>
          </p:spPr>
          <p:txBody>
            <a:bodyPr wrap="none" rtlCol="0">
              <a:spAutoFit/>
            </a:bodyPr>
            <a:lstStyle/>
            <a:p>
              <a:r>
                <a:rPr lang="en-HK" sz="2800" dirty="0"/>
                <a:t>C</a:t>
              </a:r>
              <a:r>
                <a:rPr lang="en-HK" sz="2800" baseline="-25000" dirty="0"/>
                <a:t>t-1</a:t>
              </a:r>
              <a:endParaRPr lang="en-HK" sz="2800" dirty="0"/>
            </a:p>
          </p:txBody>
        </p:sp>
        <p:sp>
          <p:nvSpPr>
            <p:cNvPr id="19" name="TextBox 18">
              <a:extLst>
                <a:ext uri="{FF2B5EF4-FFF2-40B4-BE49-F238E27FC236}">
                  <a16:creationId xmlns:a16="http://schemas.microsoft.com/office/drawing/2014/main" id="{C90F2368-803E-B932-AE2C-C46934FA43DA}"/>
                </a:ext>
              </a:extLst>
            </p:cNvPr>
            <p:cNvSpPr txBox="1"/>
            <p:nvPr/>
          </p:nvSpPr>
          <p:spPr>
            <a:xfrm>
              <a:off x="7694621" y="2907002"/>
              <a:ext cx="455574" cy="523220"/>
            </a:xfrm>
            <a:prstGeom prst="rect">
              <a:avLst/>
            </a:prstGeom>
            <a:noFill/>
          </p:spPr>
          <p:txBody>
            <a:bodyPr wrap="none" rtlCol="0">
              <a:spAutoFit/>
            </a:bodyPr>
            <a:lstStyle/>
            <a:p>
              <a:r>
                <a:rPr lang="en-HK" sz="2800" dirty="0"/>
                <a:t>C</a:t>
              </a:r>
              <a:r>
                <a:rPr lang="en-HK" sz="2800" baseline="-25000" dirty="0"/>
                <a:t>t</a:t>
              </a:r>
              <a:endParaRPr lang="en-HK" sz="2800" dirty="0"/>
            </a:p>
          </p:txBody>
        </p:sp>
      </p:grpSp>
      <p:sp>
        <p:nvSpPr>
          <p:cNvPr id="21" name="Oval 20">
            <a:extLst>
              <a:ext uri="{FF2B5EF4-FFF2-40B4-BE49-F238E27FC236}">
                <a16:creationId xmlns:a16="http://schemas.microsoft.com/office/drawing/2014/main" id="{E9DBBB5E-7BC7-269D-1F3F-A3D6B7A1E1BE}"/>
              </a:ext>
            </a:extLst>
          </p:cNvPr>
          <p:cNvSpPr/>
          <p:nvPr/>
        </p:nvSpPr>
        <p:spPr>
          <a:xfrm>
            <a:off x="4745182" y="2500745"/>
            <a:ext cx="568036" cy="46412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sz="4400" dirty="0">
                <a:ln w="0"/>
                <a:solidFill>
                  <a:schemeClr val="tx1"/>
                </a:solidFill>
                <a:effectLst>
                  <a:outerShdw blurRad="38100" dist="19050" dir="2700000" algn="tl" rotWithShape="0">
                    <a:schemeClr val="dk1">
                      <a:alpha val="40000"/>
                    </a:schemeClr>
                  </a:outerShdw>
                </a:effectLst>
              </a:rPr>
              <a:t>x</a:t>
            </a:r>
          </a:p>
        </p:txBody>
      </p:sp>
      <p:cxnSp>
        <p:nvCxnSpPr>
          <p:cNvPr id="23" name="Straight Arrow Connector 22">
            <a:extLst>
              <a:ext uri="{FF2B5EF4-FFF2-40B4-BE49-F238E27FC236}">
                <a16:creationId xmlns:a16="http://schemas.microsoft.com/office/drawing/2014/main" id="{7914481E-18C3-AAD7-1828-8EBC48D79B0F}"/>
              </a:ext>
            </a:extLst>
          </p:cNvPr>
          <p:cNvCxnSpPr/>
          <p:nvPr/>
        </p:nvCxnSpPr>
        <p:spPr>
          <a:xfrm flipV="1">
            <a:off x="4987637" y="2964873"/>
            <a:ext cx="0" cy="512618"/>
          </a:xfrm>
          <a:prstGeom prst="straightConnector1">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4" name="Cloud 23">
            <a:extLst>
              <a:ext uri="{FF2B5EF4-FFF2-40B4-BE49-F238E27FC236}">
                <a16:creationId xmlns:a16="http://schemas.microsoft.com/office/drawing/2014/main" id="{EBDD05D4-B23D-87CF-C334-79F405D3E658}"/>
              </a:ext>
            </a:extLst>
          </p:cNvPr>
          <p:cNvSpPr/>
          <p:nvPr/>
        </p:nvSpPr>
        <p:spPr>
          <a:xfrm>
            <a:off x="4530436" y="3265198"/>
            <a:ext cx="914400" cy="914400"/>
          </a:xfrm>
          <a:prstGeom prst="clou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26" name="Straight Arrow Connector 25">
            <a:extLst>
              <a:ext uri="{FF2B5EF4-FFF2-40B4-BE49-F238E27FC236}">
                <a16:creationId xmlns:a16="http://schemas.microsoft.com/office/drawing/2014/main" id="{79CABC1C-E6F2-B291-DDA0-98E84FFE314D}"/>
              </a:ext>
            </a:extLst>
          </p:cNvPr>
          <p:cNvCxnSpPr>
            <a:cxnSpLocks/>
          </p:cNvCxnSpPr>
          <p:nvPr/>
        </p:nvCxnSpPr>
        <p:spPr>
          <a:xfrm flipH="1">
            <a:off x="5228080" y="1950042"/>
            <a:ext cx="1524000" cy="505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0DEFECF-B617-3303-89C1-67C38B74895E}"/>
              </a:ext>
            </a:extLst>
          </p:cNvPr>
          <p:cNvSpPr txBox="1"/>
          <p:nvPr/>
        </p:nvSpPr>
        <p:spPr>
          <a:xfrm>
            <a:off x="6667477" y="1365321"/>
            <a:ext cx="4101507" cy="923330"/>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HK" dirty="0"/>
              <a:t>This “gate” optionally let the information</a:t>
            </a:r>
          </a:p>
          <a:p>
            <a:r>
              <a:rPr lang="en-HK" dirty="0"/>
              <a:t>flow in and out of the cell; i.e., enable the</a:t>
            </a:r>
          </a:p>
          <a:p>
            <a:r>
              <a:rPr lang="en-HK" dirty="0"/>
              <a:t>cell to forget some past memory.</a:t>
            </a:r>
          </a:p>
        </p:txBody>
      </p:sp>
    </p:spTree>
    <p:extLst>
      <p:ext uri="{BB962C8B-B14F-4D97-AF65-F5344CB8AC3E}">
        <p14:creationId xmlns:p14="http://schemas.microsoft.com/office/powerpoint/2010/main" val="25991418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HK" dirty="0"/>
              <a:t>A LSTM cell</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084332" y="2480460"/>
            <a:ext cx="6284030" cy="2637949"/>
          </a:xfrm>
          <a:prstGeom prst="rect">
            <a:avLst/>
          </a:prstGeom>
        </p:spPr>
      </p:pic>
    </p:spTree>
    <p:extLst>
      <p:ext uri="{BB962C8B-B14F-4D97-AF65-F5344CB8AC3E}">
        <p14:creationId xmlns:p14="http://schemas.microsoft.com/office/powerpoint/2010/main" val="6401275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1707D-A6B0-E51E-7191-E460F2F4BA37}"/>
              </a:ext>
            </a:extLst>
          </p:cNvPr>
          <p:cNvSpPr>
            <a:spLocks noGrp="1"/>
          </p:cNvSpPr>
          <p:nvPr>
            <p:ph type="title"/>
          </p:nvPr>
        </p:nvSpPr>
        <p:spPr/>
        <p:txBody>
          <a:bodyPr/>
          <a:lstStyle/>
          <a:p>
            <a:r>
              <a:rPr lang="en-US" dirty="0"/>
              <a:t>Our example will “stack-up” several layers of LSTM cells to build a deep LSTM network</a:t>
            </a:r>
            <a:endParaRPr lang="en-HK" dirty="0"/>
          </a:p>
        </p:txBody>
      </p:sp>
      <p:pic>
        <p:nvPicPr>
          <p:cNvPr id="9" name="Picture 8"/>
          <p:cNvPicPr>
            <a:picLocks noChangeAspect="1"/>
          </p:cNvPicPr>
          <p:nvPr/>
        </p:nvPicPr>
        <p:blipFill>
          <a:blip r:embed="rId2"/>
          <a:stretch>
            <a:fillRect/>
          </a:stretch>
        </p:blipFill>
        <p:spPr>
          <a:xfrm>
            <a:off x="2705551" y="1834805"/>
            <a:ext cx="7163278" cy="4394768"/>
          </a:xfrm>
          <a:prstGeom prst="rect">
            <a:avLst/>
          </a:prstGeom>
        </p:spPr>
      </p:pic>
    </p:spTree>
    <p:extLst>
      <p:ext uri="{BB962C8B-B14F-4D97-AF65-F5344CB8AC3E}">
        <p14:creationId xmlns:p14="http://schemas.microsoft.com/office/powerpoint/2010/main" val="20155805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9C1F78-8F70-DAAE-2714-1783D3B5993F}"/>
              </a:ext>
            </a:extLst>
          </p:cNvPr>
          <p:cNvSpPr>
            <a:spLocks noGrp="1"/>
          </p:cNvSpPr>
          <p:nvPr>
            <p:ph type="ctrTitle"/>
          </p:nvPr>
        </p:nvSpPr>
        <p:spPr/>
        <p:txBody>
          <a:bodyPr/>
          <a:lstStyle/>
          <a:p>
            <a:r>
              <a:rPr lang="en-US" dirty="0"/>
              <a:t>The program</a:t>
            </a:r>
            <a:endParaRPr lang="en-HK" dirty="0"/>
          </a:p>
        </p:txBody>
      </p:sp>
      <p:sp>
        <p:nvSpPr>
          <p:cNvPr id="5" name="Subtitle 4">
            <a:extLst>
              <a:ext uri="{FF2B5EF4-FFF2-40B4-BE49-F238E27FC236}">
                <a16:creationId xmlns:a16="http://schemas.microsoft.com/office/drawing/2014/main" id="{0DBFF695-7F67-0C3C-AD37-186D96056504}"/>
              </a:ext>
            </a:extLst>
          </p:cNvPr>
          <p:cNvSpPr>
            <a:spLocks noGrp="1"/>
          </p:cNvSpPr>
          <p:nvPr>
            <p:ph type="subTitle" idx="1"/>
          </p:nvPr>
        </p:nvSpPr>
        <p:spPr/>
        <p:txBody>
          <a:bodyPr/>
          <a:lstStyle/>
          <a:p>
            <a:endParaRPr lang="en-HK"/>
          </a:p>
        </p:txBody>
      </p:sp>
    </p:spTree>
    <p:extLst>
      <p:ext uri="{BB962C8B-B14F-4D97-AF65-F5344CB8AC3E}">
        <p14:creationId xmlns:p14="http://schemas.microsoft.com/office/powerpoint/2010/main" val="7764284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91CA9A3-3E09-4458-AF11-A34B39257C56}"/>
              </a:ext>
            </a:extLst>
          </p:cNvPr>
          <p:cNvSpPr>
            <a:spLocks noGrp="1"/>
          </p:cNvSpPr>
          <p:nvPr>
            <p:ph type="title"/>
          </p:nvPr>
        </p:nvSpPr>
        <p:spPr/>
        <p:txBody>
          <a:bodyPr/>
          <a:lstStyle/>
          <a:p>
            <a:r>
              <a:rPr lang="en-US" dirty="0"/>
              <a:t>Step 1: Get the data </a:t>
            </a:r>
            <a:endParaRPr lang="en-HK" dirty="0"/>
          </a:p>
        </p:txBody>
      </p:sp>
      <p:pic>
        <p:nvPicPr>
          <p:cNvPr id="3" name="Picture 2">
            <a:extLst>
              <a:ext uri="{FF2B5EF4-FFF2-40B4-BE49-F238E27FC236}">
                <a16:creationId xmlns:a16="http://schemas.microsoft.com/office/drawing/2014/main" id="{D9C03A49-EF75-3DB7-6298-9923EF3CC7C3}"/>
              </a:ext>
            </a:extLst>
          </p:cNvPr>
          <p:cNvPicPr>
            <a:picLocks noChangeAspect="1"/>
          </p:cNvPicPr>
          <p:nvPr/>
        </p:nvPicPr>
        <p:blipFill>
          <a:blip r:embed="rId2"/>
          <a:stretch>
            <a:fillRect/>
          </a:stretch>
        </p:blipFill>
        <p:spPr>
          <a:xfrm>
            <a:off x="1200072" y="1770160"/>
            <a:ext cx="9998671" cy="3405344"/>
          </a:xfrm>
          <a:prstGeom prst="rect">
            <a:avLst/>
          </a:prstGeom>
        </p:spPr>
      </p:pic>
    </p:spTree>
    <p:extLst>
      <p:ext uri="{BB962C8B-B14F-4D97-AF65-F5344CB8AC3E}">
        <p14:creationId xmlns:p14="http://schemas.microsoft.com/office/powerpoint/2010/main" val="6467229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91CA9A3-3E09-4458-AF11-A34B39257C56}"/>
              </a:ext>
            </a:extLst>
          </p:cNvPr>
          <p:cNvSpPr>
            <a:spLocks noGrp="1"/>
          </p:cNvSpPr>
          <p:nvPr>
            <p:ph type="title"/>
          </p:nvPr>
        </p:nvSpPr>
        <p:spPr/>
        <p:txBody>
          <a:bodyPr/>
          <a:lstStyle/>
          <a:p>
            <a:r>
              <a:rPr lang="en-US" dirty="0"/>
              <a:t>Step 1: Get the data </a:t>
            </a:r>
            <a:endParaRPr lang="en-HK" dirty="0"/>
          </a:p>
        </p:txBody>
      </p:sp>
      <p:pic>
        <p:nvPicPr>
          <p:cNvPr id="3" name="Picture 2">
            <a:extLst>
              <a:ext uri="{FF2B5EF4-FFF2-40B4-BE49-F238E27FC236}">
                <a16:creationId xmlns:a16="http://schemas.microsoft.com/office/drawing/2014/main" id="{D9C03A49-EF75-3DB7-6298-9923EF3CC7C3}"/>
              </a:ext>
            </a:extLst>
          </p:cNvPr>
          <p:cNvPicPr>
            <a:picLocks noChangeAspect="1"/>
          </p:cNvPicPr>
          <p:nvPr/>
        </p:nvPicPr>
        <p:blipFill>
          <a:blip r:embed="rId2"/>
          <a:stretch>
            <a:fillRect/>
          </a:stretch>
        </p:blipFill>
        <p:spPr>
          <a:xfrm>
            <a:off x="1200072" y="1770160"/>
            <a:ext cx="9998671" cy="3405344"/>
          </a:xfrm>
          <a:prstGeom prst="rect">
            <a:avLst/>
          </a:prstGeom>
        </p:spPr>
      </p:pic>
      <p:pic>
        <p:nvPicPr>
          <p:cNvPr id="4" name="Picture 3">
            <a:extLst>
              <a:ext uri="{FF2B5EF4-FFF2-40B4-BE49-F238E27FC236}">
                <a16:creationId xmlns:a16="http://schemas.microsoft.com/office/drawing/2014/main" id="{0FCB5D22-1922-9DA7-69A6-F059DE809280}"/>
              </a:ext>
            </a:extLst>
          </p:cNvPr>
          <p:cNvPicPr>
            <a:picLocks noChangeAspect="1"/>
          </p:cNvPicPr>
          <p:nvPr/>
        </p:nvPicPr>
        <p:blipFill>
          <a:blip r:embed="rId3"/>
          <a:stretch>
            <a:fillRect/>
          </a:stretch>
        </p:blipFill>
        <p:spPr>
          <a:xfrm>
            <a:off x="807505" y="3053729"/>
            <a:ext cx="5391902" cy="2524477"/>
          </a:xfrm>
          <a:prstGeom prst="rect">
            <a:avLst/>
          </a:prstGeom>
        </p:spPr>
      </p:pic>
      <p:pic>
        <p:nvPicPr>
          <p:cNvPr id="6" name="Picture 5">
            <a:extLst>
              <a:ext uri="{FF2B5EF4-FFF2-40B4-BE49-F238E27FC236}">
                <a16:creationId xmlns:a16="http://schemas.microsoft.com/office/drawing/2014/main" id="{92F140DB-B2D0-6D34-EC0B-1AB6649B0BFF}"/>
              </a:ext>
            </a:extLst>
          </p:cNvPr>
          <p:cNvPicPr>
            <a:picLocks noChangeAspect="1"/>
          </p:cNvPicPr>
          <p:nvPr/>
        </p:nvPicPr>
        <p:blipFill>
          <a:blip r:embed="rId4"/>
          <a:stretch>
            <a:fillRect/>
          </a:stretch>
        </p:blipFill>
        <p:spPr>
          <a:xfrm>
            <a:off x="5592487" y="1770160"/>
            <a:ext cx="5792008" cy="4553585"/>
          </a:xfrm>
          <a:prstGeom prst="rect">
            <a:avLst/>
          </a:prstGeom>
        </p:spPr>
      </p:pic>
    </p:spTree>
    <p:extLst>
      <p:ext uri="{BB962C8B-B14F-4D97-AF65-F5344CB8AC3E}">
        <p14:creationId xmlns:p14="http://schemas.microsoft.com/office/powerpoint/2010/main" val="1812566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050222" y="0"/>
            <a:ext cx="7135311" cy="6297687"/>
          </a:xfrm>
          <a:prstGeom prst="rect">
            <a:avLst/>
          </a:prstGeom>
        </p:spPr>
      </p:pic>
      <p:sp>
        <p:nvSpPr>
          <p:cNvPr id="5" name="Oval 4"/>
          <p:cNvSpPr/>
          <p:nvPr/>
        </p:nvSpPr>
        <p:spPr>
          <a:xfrm>
            <a:off x="959387" y="908318"/>
            <a:ext cx="1067718" cy="4467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484923" y="6040613"/>
            <a:ext cx="1020976" cy="3920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90497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C44EF-05E1-4E4B-BDDD-85D386F1C174}"/>
              </a:ext>
            </a:extLst>
          </p:cNvPr>
          <p:cNvSpPr>
            <a:spLocks noGrp="1"/>
          </p:cNvSpPr>
          <p:nvPr>
            <p:ph type="title"/>
          </p:nvPr>
        </p:nvSpPr>
        <p:spPr/>
        <p:txBody>
          <a:bodyPr/>
          <a:lstStyle/>
          <a:p>
            <a:r>
              <a:rPr lang="en-US" dirty="0"/>
              <a:t>Step 2: Prepare the data</a:t>
            </a:r>
            <a:endParaRPr lang="en-HK" dirty="0"/>
          </a:p>
        </p:txBody>
      </p:sp>
      <p:pic>
        <p:nvPicPr>
          <p:cNvPr id="4" name="Picture 3">
            <a:extLst>
              <a:ext uri="{FF2B5EF4-FFF2-40B4-BE49-F238E27FC236}">
                <a16:creationId xmlns:a16="http://schemas.microsoft.com/office/drawing/2014/main" id="{8A5ABB89-4973-4BBD-8511-C9079A43027B}"/>
              </a:ext>
            </a:extLst>
          </p:cNvPr>
          <p:cNvPicPr>
            <a:picLocks noChangeAspect="1"/>
          </p:cNvPicPr>
          <p:nvPr/>
        </p:nvPicPr>
        <p:blipFill>
          <a:blip r:embed="rId2"/>
          <a:stretch>
            <a:fillRect/>
          </a:stretch>
        </p:blipFill>
        <p:spPr>
          <a:xfrm>
            <a:off x="1030494" y="2031640"/>
            <a:ext cx="5708200" cy="793856"/>
          </a:xfrm>
          <a:prstGeom prst="rect">
            <a:avLst/>
          </a:prstGeom>
        </p:spPr>
      </p:pic>
    </p:spTree>
    <p:extLst>
      <p:ext uri="{BB962C8B-B14F-4D97-AF65-F5344CB8AC3E}">
        <p14:creationId xmlns:p14="http://schemas.microsoft.com/office/powerpoint/2010/main" val="31259267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C44EF-05E1-4E4B-BDDD-85D386F1C174}"/>
              </a:ext>
            </a:extLst>
          </p:cNvPr>
          <p:cNvSpPr>
            <a:spLocks noGrp="1"/>
          </p:cNvSpPr>
          <p:nvPr>
            <p:ph type="title"/>
          </p:nvPr>
        </p:nvSpPr>
        <p:spPr/>
        <p:txBody>
          <a:bodyPr/>
          <a:lstStyle/>
          <a:p>
            <a:r>
              <a:rPr lang="en-US" dirty="0"/>
              <a:t>Step 2: Prepare the data</a:t>
            </a:r>
            <a:endParaRPr lang="en-HK" dirty="0"/>
          </a:p>
        </p:txBody>
      </p:sp>
      <p:pic>
        <p:nvPicPr>
          <p:cNvPr id="5" name="Picture 4">
            <a:extLst>
              <a:ext uri="{FF2B5EF4-FFF2-40B4-BE49-F238E27FC236}">
                <a16:creationId xmlns:a16="http://schemas.microsoft.com/office/drawing/2014/main" id="{3CFBC01A-E5A0-463E-9D55-A16229CA3FEB}"/>
              </a:ext>
            </a:extLst>
          </p:cNvPr>
          <p:cNvPicPr>
            <a:picLocks noChangeAspect="1"/>
          </p:cNvPicPr>
          <p:nvPr/>
        </p:nvPicPr>
        <p:blipFill>
          <a:blip r:embed="rId2"/>
          <a:stretch>
            <a:fillRect/>
          </a:stretch>
        </p:blipFill>
        <p:spPr>
          <a:xfrm>
            <a:off x="1068816" y="3101502"/>
            <a:ext cx="2962688" cy="3391373"/>
          </a:xfrm>
          <a:prstGeom prst="rect">
            <a:avLst/>
          </a:prstGeom>
        </p:spPr>
      </p:pic>
      <p:sp>
        <p:nvSpPr>
          <p:cNvPr id="8" name="Arrow: Right 7">
            <a:extLst>
              <a:ext uri="{FF2B5EF4-FFF2-40B4-BE49-F238E27FC236}">
                <a16:creationId xmlns:a16="http://schemas.microsoft.com/office/drawing/2014/main" id="{F49C5F9A-D398-4699-9E37-E63AC427CE3A}"/>
              </a:ext>
            </a:extLst>
          </p:cNvPr>
          <p:cNvSpPr/>
          <p:nvPr/>
        </p:nvSpPr>
        <p:spPr>
          <a:xfrm>
            <a:off x="4871720" y="4136480"/>
            <a:ext cx="2448560" cy="406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9" name="TextBox 8">
            <a:extLst>
              <a:ext uri="{FF2B5EF4-FFF2-40B4-BE49-F238E27FC236}">
                <a16:creationId xmlns:a16="http://schemas.microsoft.com/office/drawing/2014/main" id="{10F3FA0C-132C-4CC8-9213-B962AA4ABAD9}"/>
              </a:ext>
            </a:extLst>
          </p:cNvPr>
          <p:cNvSpPr txBox="1"/>
          <p:nvPr/>
        </p:nvSpPr>
        <p:spPr>
          <a:xfrm>
            <a:off x="4765411" y="4688521"/>
            <a:ext cx="2770887" cy="12003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dirty="0"/>
              <a:t>Scale these ~1500 data</a:t>
            </a:r>
          </a:p>
          <a:p>
            <a:r>
              <a:rPr lang="en-US" dirty="0"/>
              <a:t>points such that the min-&gt;0</a:t>
            </a:r>
          </a:p>
          <a:p>
            <a:r>
              <a:rPr lang="en-US" dirty="0"/>
              <a:t>max-&gt;1 by the mapping</a:t>
            </a:r>
          </a:p>
          <a:p>
            <a:r>
              <a:rPr lang="en-US" dirty="0"/>
              <a:t>(x-</a:t>
            </a:r>
            <a:r>
              <a:rPr lang="en-US" dirty="0" err="1"/>
              <a:t>x.min</a:t>
            </a:r>
            <a:r>
              <a:rPr lang="en-US" dirty="0"/>
              <a:t>)/(</a:t>
            </a:r>
            <a:r>
              <a:rPr lang="en-US" dirty="0" err="1"/>
              <a:t>x.max</a:t>
            </a:r>
            <a:r>
              <a:rPr lang="en-US" dirty="0"/>
              <a:t> – </a:t>
            </a:r>
            <a:r>
              <a:rPr lang="en-US" dirty="0" err="1"/>
              <a:t>x.min</a:t>
            </a:r>
            <a:r>
              <a:rPr lang="en-US" dirty="0"/>
              <a:t>)</a:t>
            </a:r>
            <a:endParaRPr lang="en-HK" dirty="0"/>
          </a:p>
        </p:txBody>
      </p:sp>
      <p:pic>
        <p:nvPicPr>
          <p:cNvPr id="11" name="Picture 10">
            <a:extLst>
              <a:ext uri="{FF2B5EF4-FFF2-40B4-BE49-F238E27FC236}">
                <a16:creationId xmlns:a16="http://schemas.microsoft.com/office/drawing/2014/main" id="{880AC08C-6975-2FD9-DC7C-EA1E9655B18E}"/>
              </a:ext>
            </a:extLst>
          </p:cNvPr>
          <p:cNvPicPr>
            <a:picLocks noChangeAspect="1"/>
          </p:cNvPicPr>
          <p:nvPr/>
        </p:nvPicPr>
        <p:blipFill>
          <a:blip r:embed="rId3"/>
          <a:stretch>
            <a:fillRect/>
          </a:stretch>
        </p:blipFill>
        <p:spPr>
          <a:xfrm>
            <a:off x="1113996" y="1991265"/>
            <a:ext cx="5410669" cy="990686"/>
          </a:xfrm>
          <a:prstGeom prst="rect">
            <a:avLst/>
          </a:prstGeom>
        </p:spPr>
      </p:pic>
      <p:pic>
        <p:nvPicPr>
          <p:cNvPr id="6" name="Picture 5">
            <a:extLst>
              <a:ext uri="{FF2B5EF4-FFF2-40B4-BE49-F238E27FC236}">
                <a16:creationId xmlns:a16="http://schemas.microsoft.com/office/drawing/2014/main" id="{96CCCBA1-7362-A128-A1CE-283D30AD077E}"/>
              </a:ext>
            </a:extLst>
          </p:cNvPr>
          <p:cNvPicPr>
            <a:picLocks noChangeAspect="1"/>
          </p:cNvPicPr>
          <p:nvPr/>
        </p:nvPicPr>
        <p:blipFill>
          <a:blip r:embed="rId4"/>
          <a:stretch>
            <a:fillRect/>
          </a:stretch>
        </p:blipFill>
        <p:spPr>
          <a:xfrm>
            <a:off x="7981781" y="3502659"/>
            <a:ext cx="2589803" cy="2580351"/>
          </a:xfrm>
          <a:prstGeom prst="rect">
            <a:avLst/>
          </a:prstGeom>
        </p:spPr>
      </p:pic>
    </p:spTree>
    <p:extLst>
      <p:ext uri="{BB962C8B-B14F-4D97-AF65-F5344CB8AC3E}">
        <p14:creationId xmlns:p14="http://schemas.microsoft.com/office/powerpoint/2010/main" val="30224964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C44EF-05E1-4E4B-BDDD-85D386F1C174}"/>
              </a:ext>
            </a:extLst>
          </p:cNvPr>
          <p:cNvSpPr>
            <a:spLocks noGrp="1"/>
          </p:cNvSpPr>
          <p:nvPr>
            <p:ph type="title"/>
          </p:nvPr>
        </p:nvSpPr>
        <p:spPr/>
        <p:txBody>
          <a:bodyPr/>
          <a:lstStyle/>
          <a:p>
            <a:r>
              <a:rPr lang="en-US" dirty="0"/>
              <a:t>Step 2: Prepare the data</a:t>
            </a:r>
            <a:endParaRPr lang="en-HK" dirty="0"/>
          </a:p>
        </p:txBody>
      </p:sp>
      <p:pic>
        <p:nvPicPr>
          <p:cNvPr id="11" name="Picture 10">
            <a:extLst>
              <a:ext uri="{FF2B5EF4-FFF2-40B4-BE49-F238E27FC236}">
                <a16:creationId xmlns:a16="http://schemas.microsoft.com/office/drawing/2014/main" id="{40ECB253-38F4-5BC8-33FD-48BD9DBCFE43}"/>
              </a:ext>
            </a:extLst>
          </p:cNvPr>
          <p:cNvPicPr>
            <a:picLocks noChangeAspect="1"/>
          </p:cNvPicPr>
          <p:nvPr/>
        </p:nvPicPr>
        <p:blipFill>
          <a:blip r:embed="rId2"/>
          <a:stretch>
            <a:fillRect/>
          </a:stretch>
        </p:blipFill>
        <p:spPr>
          <a:xfrm>
            <a:off x="10366736" y="626031"/>
            <a:ext cx="1365320" cy="2527430"/>
          </a:xfrm>
          <a:prstGeom prst="rect">
            <a:avLst/>
          </a:prstGeom>
        </p:spPr>
      </p:pic>
      <p:pic>
        <p:nvPicPr>
          <p:cNvPr id="13" name="Picture 12">
            <a:extLst>
              <a:ext uri="{FF2B5EF4-FFF2-40B4-BE49-F238E27FC236}">
                <a16:creationId xmlns:a16="http://schemas.microsoft.com/office/drawing/2014/main" id="{6CB23F9F-F28D-7447-E363-D8D1E006D7B5}"/>
              </a:ext>
            </a:extLst>
          </p:cNvPr>
          <p:cNvPicPr>
            <a:picLocks noChangeAspect="1"/>
          </p:cNvPicPr>
          <p:nvPr/>
        </p:nvPicPr>
        <p:blipFill>
          <a:blip r:embed="rId3"/>
          <a:stretch>
            <a:fillRect/>
          </a:stretch>
        </p:blipFill>
        <p:spPr>
          <a:xfrm>
            <a:off x="10366736" y="3352519"/>
            <a:ext cx="1244664" cy="2895749"/>
          </a:xfrm>
          <a:prstGeom prst="rect">
            <a:avLst/>
          </a:prstGeom>
        </p:spPr>
      </p:pic>
      <p:cxnSp>
        <p:nvCxnSpPr>
          <p:cNvPr id="15" name="Straight Arrow Connector 14">
            <a:extLst>
              <a:ext uri="{FF2B5EF4-FFF2-40B4-BE49-F238E27FC236}">
                <a16:creationId xmlns:a16="http://schemas.microsoft.com/office/drawing/2014/main" id="{CCA436F3-09B5-A267-C397-3784F0FC22DE}"/>
              </a:ext>
            </a:extLst>
          </p:cNvPr>
          <p:cNvCxnSpPr>
            <a:cxnSpLocks/>
            <a:endCxn id="11" idx="1"/>
          </p:cNvCxnSpPr>
          <p:nvPr/>
        </p:nvCxnSpPr>
        <p:spPr>
          <a:xfrm flipV="1">
            <a:off x="8929672" y="1889746"/>
            <a:ext cx="1437064" cy="2665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59AC61D-20B7-5329-2340-0D442D8BCC41}"/>
              </a:ext>
            </a:extLst>
          </p:cNvPr>
          <p:cNvCxnSpPr>
            <a:cxnSpLocks/>
          </p:cNvCxnSpPr>
          <p:nvPr/>
        </p:nvCxnSpPr>
        <p:spPr>
          <a:xfrm>
            <a:off x="8902311" y="5029200"/>
            <a:ext cx="1949654" cy="499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498A4608-C50E-43C3-583A-235E1CF893CE}"/>
              </a:ext>
            </a:extLst>
          </p:cNvPr>
          <p:cNvPicPr>
            <a:picLocks noChangeAspect="1"/>
          </p:cNvPicPr>
          <p:nvPr/>
        </p:nvPicPr>
        <p:blipFill>
          <a:blip r:embed="rId4"/>
          <a:stretch>
            <a:fillRect/>
          </a:stretch>
        </p:blipFill>
        <p:spPr>
          <a:xfrm>
            <a:off x="1113996" y="1991265"/>
            <a:ext cx="5410669" cy="990686"/>
          </a:xfrm>
          <a:prstGeom prst="rect">
            <a:avLst/>
          </a:prstGeom>
        </p:spPr>
      </p:pic>
      <p:pic>
        <p:nvPicPr>
          <p:cNvPr id="19" name="Picture 18">
            <a:extLst>
              <a:ext uri="{FF2B5EF4-FFF2-40B4-BE49-F238E27FC236}">
                <a16:creationId xmlns:a16="http://schemas.microsoft.com/office/drawing/2014/main" id="{F5912B1F-71A9-2607-462A-EC8AED16E148}"/>
              </a:ext>
            </a:extLst>
          </p:cNvPr>
          <p:cNvPicPr>
            <a:picLocks noChangeAspect="1"/>
          </p:cNvPicPr>
          <p:nvPr/>
        </p:nvPicPr>
        <p:blipFill>
          <a:blip r:embed="rId5"/>
          <a:stretch>
            <a:fillRect/>
          </a:stretch>
        </p:blipFill>
        <p:spPr>
          <a:xfrm>
            <a:off x="1113996" y="2981951"/>
            <a:ext cx="7788315" cy="609653"/>
          </a:xfrm>
          <a:prstGeom prst="rect">
            <a:avLst/>
          </a:prstGeom>
        </p:spPr>
      </p:pic>
      <p:pic>
        <p:nvPicPr>
          <p:cNvPr id="21" name="Picture 20">
            <a:extLst>
              <a:ext uri="{FF2B5EF4-FFF2-40B4-BE49-F238E27FC236}">
                <a16:creationId xmlns:a16="http://schemas.microsoft.com/office/drawing/2014/main" id="{855FCF60-B958-0633-BC4D-3460B6477410}"/>
              </a:ext>
            </a:extLst>
          </p:cNvPr>
          <p:cNvPicPr>
            <a:picLocks noChangeAspect="1"/>
          </p:cNvPicPr>
          <p:nvPr/>
        </p:nvPicPr>
        <p:blipFill>
          <a:blip r:embed="rId6"/>
          <a:stretch>
            <a:fillRect/>
          </a:stretch>
        </p:blipFill>
        <p:spPr>
          <a:xfrm>
            <a:off x="6780646" y="3888371"/>
            <a:ext cx="2149026" cy="1988992"/>
          </a:xfrm>
          <a:prstGeom prst="rect">
            <a:avLst/>
          </a:prstGeom>
        </p:spPr>
      </p:pic>
    </p:spTree>
    <p:extLst>
      <p:ext uri="{BB962C8B-B14F-4D97-AF65-F5344CB8AC3E}">
        <p14:creationId xmlns:p14="http://schemas.microsoft.com/office/powerpoint/2010/main" val="998242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AFE19-6CBA-45D5-9F0E-42063EE60FD5}"/>
              </a:ext>
            </a:extLst>
          </p:cNvPr>
          <p:cNvSpPr>
            <a:spLocks noGrp="1"/>
          </p:cNvSpPr>
          <p:nvPr>
            <p:ph type="title"/>
          </p:nvPr>
        </p:nvSpPr>
        <p:spPr/>
        <p:txBody>
          <a:bodyPr/>
          <a:lstStyle/>
          <a:p>
            <a:r>
              <a:rPr lang="en-US" dirty="0"/>
              <a:t>Step 2: Prepare the data</a:t>
            </a:r>
            <a:endParaRPr lang="en-HK" dirty="0"/>
          </a:p>
        </p:txBody>
      </p:sp>
      <p:pic>
        <p:nvPicPr>
          <p:cNvPr id="5" name="Picture 4">
            <a:extLst>
              <a:ext uri="{FF2B5EF4-FFF2-40B4-BE49-F238E27FC236}">
                <a16:creationId xmlns:a16="http://schemas.microsoft.com/office/drawing/2014/main" id="{6FE6C34C-717E-A924-DA6B-7C299E9342C4}"/>
              </a:ext>
            </a:extLst>
          </p:cNvPr>
          <p:cNvPicPr>
            <a:picLocks noChangeAspect="1"/>
          </p:cNvPicPr>
          <p:nvPr/>
        </p:nvPicPr>
        <p:blipFill>
          <a:blip r:embed="rId2"/>
          <a:stretch>
            <a:fillRect/>
          </a:stretch>
        </p:blipFill>
        <p:spPr>
          <a:xfrm>
            <a:off x="935278" y="1873308"/>
            <a:ext cx="10493285" cy="1555691"/>
          </a:xfrm>
          <a:prstGeom prst="rect">
            <a:avLst/>
          </a:prstGeom>
        </p:spPr>
      </p:pic>
    </p:spTree>
    <p:extLst>
      <p:ext uri="{BB962C8B-B14F-4D97-AF65-F5344CB8AC3E}">
        <p14:creationId xmlns:p14="http://schemas.microsoft.com/office/powerpoint/2010/main" val="5668599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AFE19-6CBA-45D5-9F0E-42063EE60FD5}"/>
              </a:ext>
            </a:extLst>
          </p:cNvPr>
          <p:cNvSpPr>
            <a:spLocks noGrp="1"/>
          </p:cNvSpPr>
          <p:nvPr>
            <p:ph type="title"/>
          </p:nvPr>
        </p:nvSpPr>
        <p:spPr/>
        <p:txBody>
          <a:bodyPr/>
          <a:lstStyle/>
          <a:p>
            <a:r>
              <a:rPr lang="en-US" dirty="0"/>
              <a:t>Step 2: Prepare the data</a:t>
            </a:r>
            <a:endParaRPr lang="en-HK" dirty="0"/>
          </a:p>
        </p:txBody>
      </p:sp>
      <p:pic>
        <p:nvPicPr>
          <p:cNvPr id="3" name="Picture 2"/>
          <p:cNvPicPr>
            <a:picLocks noChangeAspect="1"/>
          </p:cNvPicPr>
          <p:nvPr/>
        </p:nvPicPr>
        <p:blipFill>
          <a:blip r:embed="rId2"/>
          <a:stretch>
            <a:fillRect/>
          </a:stretch>
        </p:blipFill>
        <p:spPr>
          <a:xfrm>
            <a:off x="838200" y="2288421"/>
            <a:ext cx="10936226" cy="1924319"/>
          </a:xfrm>
          <a:prstGeom prst="rect">
            <a:avLst/>
          </a:prstGeom>
        </p:spPr>
      </p:pic>
      <p:pic>
        <p:nvPicPr>
          <p:cNvPr id="4" name="Picture 3"/>
          <p:cNvPicPr>
            <a:picLocks noChangeAspect="1"/>
          </p:cNvPicPr>
          <p:nvPr/>
        </p:nvPicPr>
        <p:blipFill>
          <a:blip r:embed="rId3"/>
          <a:stretch>
            <a:fillRect/>
          </a:stretch>
        </p:blipFill>
        <p:spPr>
          <a:xfrm>
            <a:off x="3165618" y="365125"/>
            <a:ext cx="2688771" cy="8564170"/>
          </a:xfrm>
          <a:prstGeom prst="rect">
            <a:avLst/>
          </a:prstGeom>
        </p:spPr>
      </p:pic>
      <p:pic>
        <p:nvPicPr>
          <p:cNvPr id="5" name="Picture 4"/>
          <p:cNvPicPr>
            <a:picLocks noChangeAspect="1"/>
          </p:cNvPicPr>
          <p:nvPr/>
        </p:nvPicPr>
        <p:blipFill>
          <a:blip r:embed="rId4"/>
          <a:stretch>
            <a:fillRect/>
          </a:stretch>
        </p:blipFill>
        <p:spPr>
          <a:xfrm>
            <a:off x="5854389" y="365124"/>
            <a:ext cx="2327418" cy="6148263"/>
          </a:xfrm>
          <a:prstGeom prst="rect">
            <a:avLst/>
          </a:prstGeom>
        </p:spPr>
      </p:pic>
    </p:spTree>
    <p:extLst>
      <p:ext uri="{BB962C8B-B14F-4D97-AF65-F5344CB8AC3E}">
        <p14:creationId xmlns:p14="http://schemas.microsoft.com/office/powerpoint/2010/main" val="15264166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2B22C-4A5C-BFB4-7EF5-ADCF1ECB8D08}"/>
              </a:ext>
            </a:extLst>
          </p:cNvPr>
          <p:cNvSpPr>
            <a:spLocks noGrp="1"/>
          </p:cNvSpPr>
          <p:nvPr>
            <p:ph type="ctrTitle"/>
          </p:nvPr>
        </p:nvSpPr>
        <p:spPr/>
        <p:txBody>
          <a:bodyPr/>
          <a:lstStyle/>
          <a:p>
            <a:r>
              <a:rPr lang="en-HK" dirty="0"/>
              <a:t>Build and train model</a:t>
            </a:r>
          </a:p>
        </p:txBody>
      </p:sp>
      <p:sp>
        <p:nvSpPr>
          <p:cNvPr id="3" name="Subtitle 2">
            <a:extLst>
              <a:ext uri="{FF2B5EF4-FFF2-40B4-BE49-F238E27FC236}">
                <a16:creationId xmlns:a16="http://schemas.microsoft.com/office/drawing/2014/main" id="{33638885-DC28-07FC-1B26-9DD40EE7A8AC}"/>
              </a:ext>
            </a:extLst>
          </p:cNvPr>
          <p:cNvSpPr>
            <a:spLocks noGrp="1"/>
          </p:cNvSpPr>
          <p:nvPr>
            <p:ph type="subTitle" idx="1"/>
          </p:nvPr>
        </p:nvSpPr>
        <p:spPr/>
        <p:txBody>
          <a:bodyPr/>
          <a:lstStyle/>
          <a:p>
            <a:endParaRPr lang="en-HK"/>
          </a:p>
        </p:txBody>
      </p:sp>
    </p:spTree>
    <p:extLst>
      <p:ext uri="{BB962C8B-B14F-4D97-AF65-F5344CB8AC3E}">
        <p14:creationId xmlns:p14="http://schemas.microsoft.com/office/powerpoint/2010/main" val="20047429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67983" y="330820"/>
            <a:ext cx="7298051" cy="6352419"/>
          </a:xfrm>
          <a:prstGeom prst="rect">
            <a:avLst/>
          </a:prstGeom>
        </p:spPr>
      </p:pic>
    </p:spTree>
    <p:extLst>
      <p:ext uri="{BB962C8B-B14F-4D97-AF65-F5344CB8AC3E}">
        <p14:creationId xmlns:p14="http://schemas.microsoft.com/office/powerpoint/2010/main" val="41568031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67983" y="330820"/>
            <a:ext cx="7298051" cy="635241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1317" y="-1562026"/>
            <a:ext cx="4720683" cy="6490939"/>
          </a:xfrm>
          <a:prstGeom prst="rect">
            <a:avLst/>
          </a:prstGeom>
        </p:spPr>
      </p:pic>
      <p:cxnSp>
        <p:nvCxnSpPr>
          <p:cNvPr id="10" name="Straight Arrow Connector 9"/>
          <p:cNvCxnSpPr/>
          <p:nvPr/>
        </p:nvCxnSpPr>
        <p:spPr>
          <a:xfrm>
            <a:off x="6612673" y="1962615"/>
            <a:ext cx="1505415" cy="345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02901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67983" y="330820"/>
            <a:ext cx="7298051" cy="635241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1317" y="-1562026"/>
            <a:ext cx="4720683" cy="6490939"/>
          </a:xfrm>
          <a:prstGeom prst="rect">
            <a:avLst/>
          </a:prstGeom>
        </p:spPr>
      </p:pic>
      <p:cxnSp>
        <p:nvCxnSpPr>
          <p:cNvPr id="10" name="Straight Arrow Connector 9"/>
          <p:cNvCxnSpPr/>
          <p:nvPr/>
        </p:nvCxnSpPr>
        <p:spPr>
          <a:xfrm>
            <a:off x="6612673" y="1962615"/>
            <a:ext cx="1505415" cy="345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103326" y="3787830"/>
            <a:ext cx="4482446" cy="203132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HK" dirty="0"/>
              <a:t>Note that each of the LSTM cells will generate</a:t>
            </a:r>
          </a:p>
          <a:p>
            <a:r>
              <a:rPr lang="en-HK" dirty="0"/>
              <a:t>100 different h’s (one for each day).  </a:t>
            </a:r>
          </a:p>
          <a:p>
            <a:r>
              <a:rPr lang="en-HK" dirty="0"/>
              <a:t>By setting </a:t>
            </a:r>
            <a:r>
              <a:rPr lang="en-HK" dirty="0" err="1"/>
              <a:t>return_sequence</a:t>
            </a:r>
            <a:endParaRPr lang="en-HK" dirty="0"/>
          </a:p>
          <a:p>
            <a:r>
              <a:rPr lang="en-HK" dirty="0"/>
              <a:t>to True, all these 100 h’s will be the output</a:t>
            </a:r>
          </a:p>
          <a:p>
            <a:r>
              <a:rPr lang="en-HK" dirty="0"/>
              <a:t>of that LSTM.  Since we have 50 LSTM cells</a:t>
            </a:r>
          </a:p>
          <a:p>
            <a:r>
              <a:rPr lang="en-HK" dirty="0"/>
              <a:t>in this layer, the overall shape of this network</a:t>
            </a:r>
          </a:p>
          <a:p>
            <a:r>
              <a:rPr lang="en-HK" dirty="0"/>
              <a:t>output is (100, 50).</a:t>
            </a:r>
            <a:endParaRPr lang="en-US" dirty="0"/>
          </a:p>
        </p:txBody>
      </p:sp>
      <p:cxnSp>
        <p:nvCxnSpPr>
          <p:cNvPr id="5" name="Straight Arrow Connector 4"/>
          <p:cNvCxnSpPr>
            <a:stCxn id="3" idx="1"/>
          </p:cNvCxnSpPr>
          <p:nvPr/>
        </p:nvCxnSpPr>
        <p:spPr>
          <a:xfrm flipH="1" flipV="1">
            <a:off x="4728118" y="4538547"/>
            <a:ext cx="2375208" cy="264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96572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67983" y="330820"/>
            <a:ext cx="7298051" cy="6352419"/>
          </a:xfrm>
          <a:prstGeom prst="rect">
            <a:avLst/>
          </a:prstGeom>
        </p:spPr>
      </p:pic>
      <p:cxnSp>
        <p:nvCxnSpPr>
          <p:cNvPr id="10" name="Straight Arrow Connector 9"/>
          <p:cNvCxnSpPr/>
          <p:nvPr/>
        </p:nvCxnSpPr>
        <p:spPr>
          <a:xfrm flipV="1">
            <a:off x="4728118" y="2062976"/>
            <a:ext cx="3423423" cy="144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H="1">
            <a:off x="4728118" y="2509024"/>
            <a:ext cx="3568390" cy="2221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7839646" y="-758283"/>
            <a:ext cx="4987637" cy="6858000"/>
          </a:xfrm>
          <a:prstGeom prst="rect">
            <a:avLst/>
          </a:prstGeom>
        </p:spPr>
      </p:pic>
      <p:sp>
        <p:nvSpPr>
          <p:cNvPr id="13" name="TextBox 12"/>
          <p:cNvSpPr txBox="1"/>
          <p:nvPr/>
        </p:nvSpPr>
        <p:spPr>
          <a:xfrm>
            <a:off x="7666034" y="4315522"/>
            <a:ext cx="3110467" cy="1200329"/>
          </a:xfrm>
          <a:prstGeom prst="rect">
            <a:avLst/>
          </a:prstGeom>
          <a:noFill/>
        </p:spPr>
        <p:txBody>
          <a:bodyPr wrap="none" rtlCol="0">
            <a:spAutoFit/>
          </a:bodyPr>
          <a:lstStyle/>
          <a:p>
            <a:r>
              <a:rPr lang="en-HK" dirty="0"/>
              <a:t>Since </a:t>
            </a:r>
            <a:r>
              <a:rPr lang="en-HK" dirty="0" err="1"/>
              <a:t>return_sequence</a:t>
            </a:r>
            <a:r>
              <a:rPr lang="en-HK" dirty="0"/>
              <a:t>=True,</a:t>
            </a:r>
          </a:p>
          <a:p>
            <a:r>
              <a:rPr lang="en-HK" dirty="0"/>
              <a:t>each of the 50 LSTM cells will </a:t>
            </a:r>
          </a:p>
          <a:p>
            <a:r>
              <a:rPr lang="en-HK" dirty="0" err="1"/>
              <a:t>ouput</a:t>
            </a:r>
            <a:r>
              <a:rPr lang="en-HK" dirty="0"/>
              <a:t> 100 h’s, the shape of the</a:t>
            </a:r>
          </a:p>
          <a:p>
            <a:r>
              <a:rPr lang="en-HK" dirty="0"/>
              <a:t>network output is (100,50)</a:t>
            </a:r>
            <a:endParaRPr lang="en-US" dirty="0"/>
          </a:p>
        </p:txBody>
      </p:sp>
    </p:spTree>
    <p:extLst>
      <p:ext uri="{BB962C8B-B14F-4D97-AF65-F5344CB8AC3E}">
        <p14:creationId xmlns:p14="http://schemas.microsoft.com/office/powerpoint/2010/main" val="1892739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D85BE-C5A2-2129-0A7A-C342F78378EF}"/>
              </a:ext>
            </a:extLst>
          </p:cNvPr>
          <p:cNvSpPr>
            <a:spLocks noGrp="1"/>
          </p:cNvSpPr>
          <p:nvPr>
            <p:ph type="title"/>
          </p:nvPr>
        </p:nvSpPr>
        <p:spPr/>
        <p:txBody>
          <a:bodyPr>
            <a:normAutofit/>
          </a:bodyPr>
          <a:lstStyle/>
          <a:p>
            <a:r>
              <a:rPr lang="en-HK" dirty="0"/>
              <a:t>Stock market basic: stock ticker</a:t>
            </a:r>
          </a:p>
        </p:txBody>
      </p:sp>
      <p:sp>
        <p:nvSpPr>
          <p:cNvPr id="3" name="Content Placeholder 2">
            <a:extLst>
              <a:ext uri="{FF2B5EF4-FFF2-40B4-BE49-F238E27FC236}">
                <a16:creationId xmlns:a16="http://schemas.microsoft.com/office/drawing/2014/main" id="{EDF9400A-82B2-2D82-C74D-A93F7F59BBB7}"/>
              </a:ext>
            </a:extLst>
          </p:cNvPr>
          <p:cNvSpPr>
            <a:spLocks noGrp="1"/>
          </p:cNvSpPr>
          <p:nvPr>
            <p:ph idx="1"/>
          </p:nvPr>
        </p:nvSpPr>
        <p:spPr/>
        <p:txBody>
          <a:bodyPr>
            <a:normAutofit/>
          </a:bodyPr>
          <a:lstStyle/>
          <a:p>
            <a:r>
              <a:rPr lang="en-HK" sz="2800" dirty="0"/>
              <a:t>The ticker (</a:t>
            </a:r>
            <a:r>
              <a:rPr lang="zh-CN" altLang="en-US" sz="2000" b="0" i="0" dirty="0">
                <a:solidFill>
                  <a:srgbClr val="0C0C0C"/>
                </a:solidFill>
                <a:effectLst/>
                <a:latin typeface="Arial" panose="020B0604020202020204" pitchFamily="34" charset="0"/>
              </a:rPr>
              <a:t>股</a:t>
            </a:r>
            <a:r>
              <a:rPr lang="zh-CN" altLang="en-US" sz="2000" b="0" i="0" dirty="0">
                <a:solidFill>
                  <a:srgbClr val="181818"/>
                </a:solidFill>
                <a:effectLst/>
                <a:latin typeface="Arial" panose="020B0604020202020204" pitchFamily="34" charset="0"/>
              </a:rPr>
              <a:t>份</a:t>
            </a:r>
            <a:r>
              <a:rPr lang="zh-CN" altLang="en-US" sz="2000" b="0" i="0" dirty="0">
                <a:solidFill>
                  <a:srgbClr val="242424"/>
                </a:solidFill>
                <a:effectLst/>
                <a:latin typeface="Arial" panose="020B0604020202020204" pitchFamily="34" charset="0"/>
              </a:rPr>
              <a:t>編號</a:t>
            </a:r>
            <a:r>
              <a:rPr lang="en-HK" altLang="zh-CN" sz="2000" b="0" i="0" dirty="0">
                <a:solidFill>
                  <a:srgbClr val="242424"/>
                </a:solidFill>
                <a:effectLst/>
                <a:latin typeface="Arial" panose="020B0604020202020204" pitchFamily="34" charset="0"/>
              </a:rPr>
              <a:t>, </a:t>
            </a:r>
            <a:r>
              <a:rPr lang="zh-CN" altLang="en-US" sz="2000" b="0" i="0" dirty="0">
                <a:solidFill>
                  <a:srgbClr val="242424"/>
                </a:solidFill>
                <a:effectLst/>
                <a:latin typeface="Arial" panose="020B0604020202020204" pitchFamily="34" charset="0"/>
              </a:rPr>
              <a:t>股票</a:t>
            </a:r>
            <a:r>
              <a:rPr lang="zh-CN" altLang="en-US" sz="2000" b="0" i="0" dirty="0">
                <a:solidFill>
                  <a:srgbClr val="303030"/>
                </a:solidFill>
                <a:effectLst/>
                <a:latin typeface="Arial" panose="020B0604020202020204" pitchFamily="34" charset="0"/>
              </a:rPr>
              <a:t>代码</a:t>
            </a:r>
            <a:r>
              <a:rPr lang="en-HK" altLang="zh-CN" sz="2000" b="0" i="0" dirty="0">
                <a:solidFill>
                  <a:srgbClr val="303030"/>
                </a:solidFill>
                <a:effectLst/>
                <a:latin typeface="Arial" panose="020B0604020202020204" pitchFamily="34" charset="0"/>
              </a:rPr>
              <a:t>) </a:t>
            </a:r>
            <a:r>
              <a:rPr lang="en-HK" sz="2800" dirty="0"/>
              <a:t>of a stock is a unique “code” given by a particular trade market for the general public to identify the stock.  Different markets have different formats.  </a:t>
            </a:r>
          </a:p>
          <a:p>
            <a:r>
              <a:rPr lang="en-HK" sz="2800" dirty="0"/>
              <a:t>Exam</a:t>
            </a:r>
            <a:r>
              <a:rPr lang="en-HK" dirty="0"/>
              <a:t>ples</a:t>
            </a:r>
          </a:p>
          <a:p>
            <a:pPr lvl="1"/>
            <a:r>
              <a:rPr lang="en-HK" dirty="0"/>
              <a:t>In US, a stock ticker is a string of letters, e.g., Apple </a:t>
            </a:r>
            <a:r>
              <a:rPr lang="en-HK" dirty="0" err="1"/>
              <a:t>Ic</a:t>
            </a:r>
            <a:r>
              <a:rPr lang="en-HK" dirty="0"/>
              <a:t>.’s ticker is the string “AAPL”</a:t>
            </a:r>
          </a:p>
          <a:p>
            <a:pPr lvl="1"/>
            <a:r>
              <a:rPr lang="en-HK" dirty="0"/>
              <a:t>In Hong Kong, a stock ticker is a “number”, e.g., PCCW’s ticker is 0008, MTR’s ticker is 0066.</a:t>
            </a:r>
          </a:p>
          <a:p>
            <a:endParaRPr lang="en-HK" dirty="0"/>
          </a:p>
        </p:txBody>
      </p:sp>
    </p:spTree>
    <p:extLst>
      <p:ext uri="{BB962C8B-B14F-4D97-AF65-F5344CB8AC3E}">
        <p14:creationId xmlns:p14="http://schemas.microsoft.com/office/powerpoint/2010/main" val="27336960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67983" y="330820"/>
            <a:ext cx="7298051" cy="635241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043655" y="-22332"/>
            <a:ext cx="4987636" cy="6858000"/>
          </a:xfrm>
          <a:prstGeom prst="rect">
            <a:avLst/>
          </a:prstGeom>
        </p:spPr>
      </p:pic>
      <p:cxnSp>
        <p:nvCxnSpPr>
          <p:cNvPr id="10" name="Straight Arrow Connector 9"/>
          <p:cNvCxnSpPr/>
          <p:nvPr/>
        </p:nvCxnSpPr>
        <p:spPr>
          <a:xfrm flipV="1">
            <a:off x="2732049" y="2252546"/>
            <a:ext cx="5977053" cy="89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H="1">
            <a:off x="4556369" y="5018049"/>
            <a:ext cx="3673231" cy="2885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408020" y="4962293"/>
            <a:ext cx="3245440" cy="1200329"/>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HK" dirty="0"/>
              <a:t>Since </a:t>
            </a:r>
            <a:r>
              <a:rPr lang="en-HK" dirty="0" err="1"/>
              <a:t>return_requence</a:t>
            </a:r>
            <a:r>
              <a:rPr lang="en-HK" dirty="0"/>
              <a:t> is NOT</a:t>
            </a:r>
          </a:p>
          <a:p>
            <a:r>
              <a:rPr lang="en-HK" dirty="0"/>
              <a:t>set to True, each of the 50 LSTM</a:t>
            </a:r>
          </a:p>
          <a:p>
            <a:r>
              <a:rPr lang="en-HK" dirty="0"/>
              <a:t>will only output the last h.  Thus,</a:t>
            </a:r>
          </a:p>
          <a:p>
            <a:r>
              <a:rPr lang="en-HK" dirty="0"/>
              <a:t>the output shape is (50,)</a:t>
            </a:r>
            <a:endParaRPr lang="en-US" dirty="0"/>
          </a:p>
        </p:txBody>
      </p:sp>
    </p:spTree>
    <p:extLst>
      <p:ext uri="{BB962C8B-B14F-4D97-AF65-F5344CB8AC3E}">
        <p14:creationId xmlns:p14="http://schemas.microsoft.com/office/powerpoint/2010/main" val="32240850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67983" y="330820"/>
            <a:ext cx="7298051" cy="635241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043655" y="-22332"/>
            <a:ext cx="4987636" cy="6858000"/>
          </a:xfrm>
          <a:prstGeom prst="rect">
            <a:avLst/>
          </a:prstGeom>
        </p:spPr>
      </p:pic>
      <p:cxnSp>
        <p:nvCxnSpPr>
          <p:cNvPr id="10" name="Straight Arrow Connector 9"/>
          <p:cNvCxnSpPr/>
          <p:nvPr/>
        </p:nvCxnSpPr>
        <p:spPr>
          <a:xfrm flipV="1">
            <a:off x="2720898" y="2252546"/>
            <a:ext cx="5988204" cy="278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9723863" y="1092820"/>
            <a:ext cx="312235" cy="3122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endCxn id="6" idx="3"/>
          </p:cNvCxnSpPr>
          <p:nvPr/>
        </p:nvCxnSpPr>
        <p:spPr>
          <a:xfrm flipV="1">
            <a:off x="9099395" y="1359328"/>
            <a:ext cx="670194" cy="703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endCxn id="6" idx="5"/>
          </p:cNvCxnSpPr>
          <p:nvPr/>
        </p:nvCxnSpPr>
        <p:spPr>
          <a:xfrm flipH="1" flipV="1">
            <a:off x="9990372" y="1359328"/>
            <a:ext cx="770555" cy="636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9723863" y="1444606"/>
            <a:ext cx="133254" cy="6183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9970311" y="1405054"/>
            <a:ext cx="233055" cy="65792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24767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96589" y="665382"/>
            <a:ext cx="10829586" cy="5116440"/>
          </a:xfrm>
          <a:prstGeom prst="rect">
            <a:avLst/>
          </a:prstGeom>
        </p:spPr>
      </p:pic>
    </p:spTree>
    <p:extLst>
      <p:ext uri="{BB962C8B-B14F-4D97-AF65-F5344CB8AC3E}">
        <p14:creationId xmlns:p14="http://schemas.microsoft.com/office/powerpoint/2010/main" val="23371865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8819FE1-BAE5-F089-B50D-3ADA573E3DB4}"/>
              </a:ext>
            </a:extLst>
          </p:cNvPr>
          <p:cNvPicPr>
            <a:picLocks noChangeAspect="1"/>
          </p:cNvPicPr>
          <p:nvPr/>
        </p:nvPicPr>
        <p:blipFill>
          <a:blip r:embed="rId2"/>
          <a:stretch>
            <a:fillRect/>
          </a:stretch>
        </p:blipFill>
        <p:spPr>
          <a:xfrm>
            <a:off x="1053663" y="990789"/>
            <a:ext cx="6174219" cy="1183244"/>
          </a:xfrm>
          <a:prstGeom prst="rect">
            <a:avLst/>
          </a:prstGeom>
        </p:spPr>
      </p:pic>
      <p:cxnSp>
        <p:nvCxnSpPr>
          <p:cNvPr id="7" name="Straight Arrow Connector 6">
            <a:extLst>
              <a:ext uri="{FF2B5EF4-FFF2-40B4-BE49-F238E27FC236}">
                <a16:creationId xmlns:a16="http://schemas.microsoft.com/office/drawing/2014/main" id="{0D5921CA-59CE-DFB2-CFC2-7A44EA24409B}"/>
              </a:ext>
            </a:extLst>
          </p:cNvPr>
          <p:cNvCxnSpPr>
            <a:cxnSpLocks/>
          </p:cNvCxnSpPr>
          <p:nvPr/>
        </p:nvCxnSpPr>
        <p:spPr>
          <a:xfrm flipH="1">
            <a:off x="5169159" y="934277"/>
            <a:ext cx="2058723" cy="754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5D9728F-A729-0D9C-AC45-AAE7DA5B3A17}"/>
              </a:ext>
            </a:extLst>
          </p:cNvPr>
          <p:cNvSpPr txBox="1"/>
          <p:nvPr/>
        </p:nvSpPr>
        <p:spPr>
          <a:xfrm>
            <a:off x="7227882" y="626668"/>
            <a:ext cx="1681229" cy="9233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inverse-map</a:t>
            </a:r>
          </a:p>
          <a:p>
            <a:r>
              <a:rPr lang="en-US" dirty="0"/>
              <a:t>(0,1) to the true</a:t>
            </a:r>
          </a:p>
          <a:p>
            <a:r>
              <a:rPr lang="en-US" dirty="0"/>
              <a:t>stock prices</a:t>
            </a:r>
            <a:endParaRPr lang="en-HK" dirty="0"/>
          </a:p>
        </p:txBody>
      </p:sp>
    </p:spTree>
    <p:extLst>
      <p:ext uri="{BB962C8B-B14F-4D97-AF65-F5344CB8AC3E}">
        <p14:creationId xmlns:p14="http://schemas.microsoft.com/office/powerpoint/2010/main" val="2733032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8819FE1-BAE5-F089-B50D-3ADA573E3DB4}"/>
              </a:ext>
            </a:extLst>
          </p:cNvPr>
          <p:cNvPicPr>
            <a:picLocks noChangeAspect="1"/>
          </p:cNvPicPr>
          <p:nvPr/>
        </p:nvPicPr>
        <p:blipFill>
          <a:blip r:embed="rId2"/>
          <a:stretch>
            <a:fillRect/>
          </a:stretch>
        </p:blipFill>
        <p:spPr>
          <a:xfrm>
            <a:off x="1053663" y="990789"/>
            <a:ext cx="6174219" cy="1183244"/>
          </a:xfrm>
          <a:prstGeom prst="rect">
            <a:avLst/>
          </a:prstGeom>
        </p:spPr>
      </p:pic>
      <p:pic>
        <p:nvPicPr>
          <p:cNvPr id="3" name="Picture 2">
            <a:extLst>
              <a:ext uri="{FF2B5EF4-FFF2-40B4-BE49-F238E27FC236}">
                <a16:creationId xmlns:a16="http://schemas.microsoft.com/office/drawing/2014/main" id="{CB88FAFD-9134-1364-C110-8524E24CEAF3}"/>
              </a:ext>
            </a:extLst>
          </p:cNvPr>
          <p:cNvPicPr>
            <a:picLocks noChangeAspect="1"/>
          </p:cNvPicPr>
          <p:nvPr/>
        </p:nvPicPr>
        <p:blipFill>
          <a:blip r:embed="rId3"/>
          <a:stretch>
            <a:fillRect/>
          </a:stretch>
        </p:blipFill>
        <p:spPr>
          <a:xfrm>
            <a:off x="1053662" y="2438476"/>
            <a:ext cx="8275163" cy="3906339"/>
          </a:xfrm>
          <a:prstGeom prst="rect">
            <a:avLst/>
          </a:prstGeom>
        </p:spPr>
      </p:pic>
      <p:cxnSp>
        <p:nvCxnSpPr>
          <p:cNvPr id="5" name="Straight Arrow Connector 4">
            <a:extLst>
              <a:ext uri="{FF2B5EF4-FFF2-40B4-BE49-F238E27FC236}">
                <a16:creationId xmlns:a16="http://schemas.microsoft.com/office/drawing/2014/main" id="{FEA7F3EE-3115-52E0-2AFA-0947294E8224}"/>
              </a:ext>
            </a:extLst>
          </p:cNvPr>
          <p:cNvCxnSpPr>
            <a:cxnSpLocks/>
          </p:cNvCxnSpPr>
          <p:nvPr/>
        </p:nvCxnSpPr>
        <p:spPr>
          <a:xfrm flipH="1">
            <a:off x="4889241" y="2127380"/>
            <a:ext cx="3116424" cy="7184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1471DEC-FCB1-1162-6E9B-FDD02B0D9F6C}"/>
              </a:ext>
            </a:extLst>
          </p:cNvPr>
          <p:cNvSpPr txBox="1"/>
          <p:nvPr/>
        </p:nvSpPr>
        <p:spPr>
          <a:xfrm>
            <a:off x="8005665" y="1766779"/>
            <a:ext cx="2175596" cy="9233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create an array with</a:t>
            </a:r>
          </a:p>
          <a:p>
            <a:r>
              <a:rPr lang="en-US" dirty="0"/>
              <a:t>same shape and type</a:t>
            </a:r>
          </a:p>
          <a:p>
            <a:r>
              <a:rPr lang="en-US" dirty="0"/>
              <a:t>as data</a:t>
            </a:r>
            <a:endParaRPr lang="en-HK" dirty="0"/>
          </a:p>
        </p:txBody>
      </p:sp>
    </p:spTree>
    <p:extLst>
      <p:ext uri="{BB962C8B-B14F-4D97-AF65-F5344CB8AC3E}">
        <p14:creationId xmlns:p14="http://schemas.microsoft.com/office/powerpoint/2010/main" val="14894404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8819FE1-BAE5-F089-B50D-3ADA573E3DB4}"/>
              </a:ext>
            </a:extLst>
          </p:cNvPr>
          <p:cNvPicPr>
            <a:picLocks noChangeAspect="1"/>
          </p:cNvPicPr>
          <p:nvPr/>
        </p:nvPicPr>
        <p:blipFill>
          <a:blip r:embed="rId2"/>
          <a:stretch>
            <a:fillRect/>
          </a:stretch>
        </p:blipFill>
        <p:spPr>
          <a:xfrm>
            <a:off x="1053663" y="990789"/>
            <a:ext cx="6174219" cy="1183244"/>
          </a:xfrm>
          <a:prstGeom prst="rect">
            <a:avLst/>
          </a:prstGeom>
        </p:spPr>
      </p:pic>
      <p:pic>
        <p:nvPicPr>
          <p:cNvPr id="3" name="Picture 2">
            <a:extLst>
              <a:ext uri="{FF2B5EF4-FFF2-40B4-BE49-F238E27FC236}">
                <a16:creationId xmlns:a16="http://schemas.microsoft.com/office/drawing/2014/main" id="{CB88FAFD-9134-1364-C110-8524E24CEAF3}"/>
              </a:ext>
            </a:extLst>
          </p:cNvPr>
          <p:cNvPicPr>
            <a:picLocks noChangeAspect="1"/>
          </p:cNvPicPr>
          <p:nvPr/>
        </p:nvPicPr>
        <p:blipFill>
          <a:blip r:embed="rId3"/>
          <a:stretch>
            <a:fillRect/>
          </a:stretch>
        </p:blipFill>
        <p:spPr>
          <a:xfrm>
            <a:off x="1053662" y="2438476"/>
            <a:ext cx="8275163" cy="3906339"/>
          </a:xfrm>
          <a:prstGeom prst="rect">
            <a:avLst/>
          </a:prstGeom>
        </p:spPr>
      </p:pic>
      <p:cxnSp>
        <p:nvCxnSpPr>
          <p:cNvPr id="10" name="Straight Arrow Connector 9">
            <a:extLst>
              <a:ext uri="{FF2B5EF4-FFF2-40B4-BE49-F238E27FC236}">
                <a16:creationId xmlns:a16="http://schemas.microsoft.com/office/drawing/2014/main" id="{AD49FD18-9FF4-6B6A-ACEA-921360258B99}"/>
              </a:ext>
            </a:extLst>
          </p:cNvPr>
          <p:cNvCxnSpPr>
            <a:cxnSpLocks/>
          </p:cNvCxnSpPr>
          <p:nvPr/>
        </p:nvCxnSpPr>
        <p:spPr>
          <a:xfrm flipH="1">
            <a:off x="4142791" y="2603241"/>
            <a:ext cx="3228392" cy="562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4DA300B-369E-0485-10A4-CF6E36B3ED0A}"/>
              </a:ext>
            </a:extLst>
          </p:cNvPr>
          <p:cNvSpPr txBox="1"/>
          <p:nvPr/>
        </p:nvSpPr>
        <p:spPr>
          <a:xfrm>
            <a:off x="7371183" y="2242640"/>
            <a:ext cx="2422073"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dirty="0"/>
              <a:t>initialize every entry of</a:t>
            </a:r>
          </a:p>
          <a:p>
            <a:r>
              <a:rPr lang="en-US" dirty="0" err="1"/>
              <a:t>trainPredictPlot</a:t>
            </a:r>
            <a:r>
              <a:rPr lang="en-US" dirty="0"/>
              <a:t> to </a:t>
            </a:r>
            <a:r>
              <a:rPr lang="en-US" dirty="0" err="1"/>
              <a:t>NaN</a:t>
            </a:r>
            <a:r>
              <a:rPr lang="en-US" dirty="0"/>
              <a:t>.</a:t>
            </a:r>
            <a:endParaRPr lang="en-HK" dirty="0"/>
          </a:p>
        </p:txBody>
      </p:sp>
    </p:spTree>
    <p:extLst>
      <p:ext uri="{BB962C8B-B14F-4D97-AF65-F5344CB8AC3E}">
        <p14:creationId xmlns:p14="http://schemas.microsoft.com/office/powerpoint/2010/main" val="106562968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20612" y="441852"/>
            <a:ext cx="10602610" cy="5480646"/>
          </a:xfrm>
          <a:prstGeom prst="rect">
            <a:avLst/>
          </a:prstGeom>
        </p:spPr>
      </p:pic>
      <p:cxnSp>
        <p:nvCxnSpPr>
          <p:cNvPr id="4" name="Straight Arrow Connector 3">
            <a:extLst>
              <a:ext uri="{FF2B5EF4-FFF2-40B4-BE49-F238E27FC236}">
                <a16:creationId xmlns:a16="http://schemas.microsoft.com/office/drawing/2014/main" id="{FF601A0B-F16F-41BC-AA3D-968CDAA85B14}"/>
              </a:ext>
            </a:extLst>
          </p:cNvPr>
          <p:cNvCxnSpPr>
            <a:cxnSpLocks/>
          </p:cNvCxnSpPr>
          <p:nvPr/>
        </p:nvCxnSpPr>
        <p:spPr>
          <a:xfrm flipH="1">
            <a:off x="4777273" y="2127380"/>
            <a:ext cx="3228392" cy="562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0F8A3B2-7B3B-4AE3-88A2-E577CEC47F18}"/>
              </a:ext>
            </a:extLst>
          </p:cNvPr>
          <p:cNvSpPr txBox="1"/>
          <p:nvPr/>
        </p:nvSpPr>
        <p:spPr>
          <a:xfrm>
            <a:off x="8005665" y="1766779"/>
            <a:ext cx="2422073"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dirty="0"/>
              <a:t>initialize every entry of</a:t>
            </a:r>
          </a:p>
          <a:p>
            <a:r>
              <a:rPr lang="en-US" dirty="0" err="1"/>
              <a:t>trainPredictPlot</a:t>
            </a:r>
            <a:r>
              <a:rPr lang="en-US" dirty="0"/>
              <a:t> to </a:t>
            </a:r>
            <a:r>
              <a:rPr lang="en-US" dirty="0" err="1"/>
              <a:t>NaN</a:t>
            </a:r>
            <a:r>
              <a:rPr lang="en-US" dirty="0"/>
              <a:t>.</a:t>
            </a:r>
            <a:endParaRPr lang="en-HK" dirty="0"/>
          </a:p>
        </p:txBody>
      </p:sp>
    </p:spTree>
    <p:extLst>
      <p:ext uri="{BB962C8B-B14F-4D97-AF65-F5344CB8AC3E}">
        <p14:creationId xmlns:p14="http://schemas.microsoft.com/office/powerpoint/2010/main" val="24929120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20612" y="441852"/>
            <a:ext cx="10602610" cy="5480646"/>
          </a:xfrm>
          <a:prstGeom prst="rect">
            <a:avLst/>
          </a:prstGeom>
        </p:spPr>
      </p:pic>
      <p:cxnSp>
        <p:nvCxnSpPr>
          <p:cNvPr id="4" name="Straight Arrow Connector 3">
            <a:extLst>
              <a:ext uri="{FF2B5EF4-FFF2-40B4-BE49-F238E27FC236}">
                <a16:creationId xmlns:a16="http://schemas.microsoft.com/office/drawing/2014/main" id="{FF601A0B-F16F-41BC-AA3D-968CDAA85B14}"/>
              </a:ext>
            </a:extLst>
          </p:cNvPr>
          <p:cNvCxnSpPr>
            <a:cxnSpLocks/>
          </p:cNvCxnSpPr>
          <p:nvPr/>
        </p:nvCxnSpPr>
        <p:spPr>
          <a:xfrm flipH="1">
            <a:off x="4777273" y="2127380"/>
            <a:ext cx="3228392" cy="562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0F8A3B2-7B3B-4AE3-88A2-E577CEC47F18}"/>
              </a:ext>
            </a:extLst>
          </p:cNvPr>
          <p:cNvSpPr txBox="1"/>
          <p:nvPr/>
        </p:nvSpPr>
        <p:spPr>
          <a:xfrm>
            <a:off x="8005665" y="1766779"/>
            <a:ext cx="2422073"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dirty="0"/>
              <a:t>initialize every entry of</a:t>
            </a:r>
          </a:p>
          <a:p>
            <a:r>
              <a:rPr lang="en-US" dirty="0" err="1"/>
              <a:t>trainPredictPlot</a:t>
            </a:r>
            <a:r>
              <a:rPr lang="en-US" dirty="0"/>
              <a:t> to </a:t>
            </a:r>
            <a:r>
              <a:rPr lang="en-US" dirty="0" err="1"/>
              <a:t>NaN</a:t>
            </a:r>
            <a:r>
              <a:rPr lang="en-US" dirty="0"/>
              <a:t>.</a:t>
            </a:r>
            <a:endParaRPr lang="en-HK" dirty="0"/>
          </a:p>
        </p:txBody>
      </p:sp>
      <p:pic>
        <p:nvPicPr>
          <p:cNvPr id="6" name="Picture 5">
            <a:extLst>
              <a:ext uri="{FF2B5EF4-FFF2-40B4-BE49-F238E27FC236}">
                <a16:creationId xmlns:a16="http://schemas.microsoft.com/office/drawing/2014/main" id="{86C9A1C3-106A-B026-7B7A-5A40379B8726}"/>
              </a:ext>
            </a:extLst>
          </p:cNvPr>
          <p:cNvPicPr>
            <a:picLocks noChangeAspect="1"/>
          </p:cNvPicPr>
          <p:nvPr/>
        </p:nvPicPr>
        <p:blipFill>
          <a:blip r:embed="rId3"/>
          <a:stretch>
            <a:fillRect/>
          </a:stretch>
        </p:blipFill>
        <p:spPr>
          <a:xfrm>
            <a:off x="2889115" y="477135"/>
            <a:ext cx="8470294" cy="5589631"/>
          </a:xfrm>
          <a:prstGeom prst="rect">
            <a:avLst/>
          </a:prstGeom>
        </p:spPr>
      </p:pic>
    </p:spTree>
    <p:extLst>
      <p:ext uri="{BB962C8B-B14F-4D97-AF65-F5344CB8AC3E}">
        <p14:creationId xmlns:p14="http://schemas.microsoft.com/office/powerpoint/2010/main" val="33732075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68666" y="182961"/>
            <a:ext cx="8722448" cy="6812116"/>
          </a:xfrm>
          <a:prstGeom prst="rect">
            <a:avLst/>
          </a:prstGeom>
        </p:spPr>
      </p:pic>
    </p:spTree>
    <p:extLst>
      <p:ext uri="{BB962C8B-B14F-4D97-AF65-F5344CB8AC3E}">
        <p14:creationId xmlns:p14="http://schemas.microsoft.com/office/powerpoint/2010/main" val="2578958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B28A3-2A56-FE91-2391-8CFB733AC561}"/>
              </a:ext>
            </a:extLst>
          </p:cNvPr>
          <p:cNvSpPr>
            <a:spLocks noGrp="1"/>
          </p:cNvSpPr>
          <p:nvPr>
            <p:ph type="title"/>
          </p:nvPr>
        </p:nvSpPr>
        <p:spPr/>
        <p:txBody>
          <a:bodyPr/>
          <a:lstStyle/>
          <a:p>
            <a:r>
              <a:rPr lang="en-HK" dirty="0"/>
              <a:t>It is easy to find out the ticker of a stock</a:t>
            </a:r>
          </a:p>
        </p:txBody>
      </p:sp>
      <p:pic>
        <p:nvPicPr>
          <p:cNvPr id="5" name="Picture 4">
            <a:extLst>
              <a:ext uri="{FF2B5EF4-FFF2-40B4-BE49-F238E27FC236}">
                <a16:creationId xmlns:a16="http://schemas.microsoft.com/office/drawing/2014/main" id="{161D8301-0865-246B-8135-B53735F474BA}"/>
              </a:ext>
            </a:extLst>
          </p:cNvPr>
          <p:cNvPicPr>
            <a:picLocks noChangeAspect="1"/>
          </p:cNvPicPr>
          <p:nvPr/>
        </p:nvPicPr>
        <p:blipFill>
          <a:blip r:embed="rId2"/>
          <a:stretch>
            <a:fillRect/>
          </a:stretch>
        </p:blipFill>
        <p:spPr>
          <a:xfrm>
            <a:off x="838201" y="1510758"/>
            <a:ext cx="6340973" cy="2091274"/>
          </a:xfrm>
          <a:prstGeom prst="rect">
            <a:avLst/>
          </a:prstGeom>
          <a:ln w="15875">
            <a:solidFill>
              <a:schemeClr val="accent1"/>
            </a:solidFill>
          </a:ln>
        </p:spPr>
      </p:pic>
      <p:pic>
        <p:nvPicPr>
          <p:cNvPr id="7" name="Picture 6">
            <a:extLst>
              <a:ext uri="{FF2B5EF4-FFF2-40B4-BE49-F238E27FC236}">
                <a16:creationId xmlns:a16="http://schemas.microsoft.com/office/drawing/2014/main" id="{9A34027C-78D7-C584-EA38-B2D06308FB01}"/>
              </a:ext>
            </a:extLst>
          </p:cNvPr>
          <p:cNvPicPr>
            <a:picLocks noChangeAspect="1"/>
          </p:cNvPicPr>
          <p:nvPr/>
        </p:nvPicPr>
        <p:blipFill>
          <a:blip r:embed="rId3"/>
          <a:stretch>
            <a:fillRect/>
          </a:stretch>
        </p:blipFill>
        <p:spPr>
          <a:xfrm>
            <a:off x="838200" y="3789296"/>
            <a:ext cx="6340972" cy="2172966"/>
          </a:xfrm>
          <a:prstGeom prst="rect">
            <a:avLst/>
          </a:prstGeom>
          <a:ln w="15875">
            <a:solidFill>
              <a:schemeClr val="accent1"/>
            </a:solidFill>
          </a:ln>
        </p:spPr>
      </p:pic>
      <p:sp>
        <p:nvSpPr>
          <p:cNvPr id="9" name="Oval 8">
            <a:extLst>
              <a:ext uri="{FF2B5EF4-FFF2-40B4-BE49-F238E27FC236}">
                <a16:creationId xmlns:a16="http://schemas.microsoft.com/office/drawing/2014/main" id="{805B68E0-F5DC-355B-AB7D-052D099DB947}"/>
              </a:ext>
            </a:extLst>
          </p:cNvPr>
          <p:cNvSpPr/>
          <p:nvPr/>
        </p:nvSpPr>
        <p:spPr>
          <a:xfrm>
            <a:off x="1539552" y="3293706"/>
            <a:ext cx="970384" cy="30832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0" name="Oval 9">
            <a:extLst>
              <a:ext uri="{FF2B5EF4-FFF2-40B4-BE49-F238E27FC236}">
                <a16:creationId xmlns:a16="http://schemas.microsoft.com/office/drawing/2014/main" id="{FED2D4DB-CDDE-B083-DCC5-28FFD2DB1088}"/>
              </a:ext>
            </a:extLst>
          </p:cNvPr>
          <p:cNvSpPr/>
          <p:nvPr/>
        </p:nvSpPr>
        <p:spPr>
          <a:xfrm>
            <a:off x="1691951" y="5542384"/>
            <a:ext cx="1082351" cy="41987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12" name="Straight Arrow Connector 11">
            <a:extLst>
              <a:ext uri="{FF2B5EF4-FFF2-40B4-BE49-F238E27FC236}">
                <a16:creationId xmlns:a16="http://schemas.microsoft.com/office/drawing/2014/main" id="{55B61969-811C-2D79-A59C-27208DF8B249}"/>
              </a:ext>
            </a:extLst>
          </p:cNvPr>
          <p:cNvCxnSpPr/>
          <p:nvPr/>
        </p:nvCxnSpPr>
        <p:spPr>
          <a:xfrm flipH="1">
            <a:off x="2313992" y="2267339"/>
            <a:ext cx="5234473" cy="1161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44E79C5-2678-F878-BE8D-6E89223C0BCE}"/>
              </a:ext>
            </a:extLst>
          </p:cNvPr>
          <p:cNvSpPr txBox="1"/>
          <p:nvPr/>
        </p:nvSpPr>
        <p:spPr>
          <a:xfrm>
            <a:off x="7549353" y="2037151"/>
            <a:ext cx="974947" cy="369332"/>
          </a:xfrm>
          <a:prstGeom prst="rect">
            <a:avLst/>
          </a:prstGeom>
          <a:noFill/>
        </p:spPr>
        <p:txBody>
          <a:bodyPr wrap="none" rtlCol="0">
            <a:spAutoFit/>
          </a:bodyPr>
          <a:lstStyle/>
          <a:p>
            <a:r>
              <a:rPr lang="en-HK" dirty="0"/>
              <a:t>0066.HK</a:t>
            </a:r>
          </a:p>
        </p:txBody>
      </p:sp>
      <p:cxnSp>
        <p:nvCxnSpPr>
          <p:cNvPr id="14" name="Straight Arrow Connector 13">
            <a:extLst>
              <a:ext uri="{FF2B5EF4-FFF2-40B4-BE49-F238E27FC236}">
                <a16:creationId xmlns:a16="http://schemas.microsoft.com/office/drawing/2014/main" id="{00FEA56D-796F-68FA-5C52-2272C21E49CA}"/>
              </a:ext>
            </a:extLst>
          </p:cNvPr>
          <p:cNvCxnSpPr/>
          <p:nvPr/>
        </p:nvCxnSpPr>
        <p:spPr>
          <a:xfrm flipH="1">
            <a:off x="2774302" y="4570413"/>
            <a:ext cx="5234473" cy="1161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2378FD4-626E-802F-D2F4-8C28D662109C}"/>
              </a:ext>
            </a:extLst>
          </p:cNvPr>
          <p:cNvSpPr txBox="1"/>
          <p:nvPr/>
        </p:nvSpPr>
        <p:spPr>
          <a:xfrm>
            <a:off x="8167491" y="4385747"/>
            <a:ext cx="667170" cy="369332"/>
          </a:xfrm>
          <a:prstGeom prst="rect">
            <a:avLst/>
          </a:prstGeom>
          <a:noFill/>
        </p:spPr>
        <p:txBody>
          <a:bodyPr wrap="none" rtlCol="0">
            <a:spAutoFit/>
          </a:bodyPr>
          <a:lstStyle/>
          <a:p>
            <a:r>
              <a:rPr lang="en-HK" dirty="0"/>
              <a:t>AAPL</a:t>
            </a:r>
          </a:p>
        </p:txBody>
      </p:sp>
    </p:spTree>
    <p:extLst>
      <p:ext uri="{BB962C8B-B14F-4D97-AF65-F5344CB8AC3E}">
        <p14:creationId xmlns:p14="http://schemas.microsoft.com/office/powerpoint/2010/main" val="1824571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B28A3-2A56-FE91-2391-8CFB733AC561}"/>
              </a:ext>
            </a:extLst>
          </p:cNvPr>
          <p:cNvSpPr>
            <a:spLocks noGrp="1"/>
          </p:cNvSpPr>
          <p:nvPr>
            <p:ph type="title"/>
          </p:nvPr>
        </p:nvSpPr>
        <p:spPr/>
        <p:txBody>
          <a:bodyPr/>
          <a:lstStyle/>
          <a:p>
            <a:r>
              <a:rPr lang="en-HK" dirty="0"/>
              <a:t>It is easy to find out the ticker of a stock</a:t>
            </a:r>
          </a:p>
        </p:txBody>
      </p:sp>
      <p:pic>
        <p:nvPicPr>
          <p:cNvPr id="4" name="Picture 3">
            <a:extLst>
              <a:ext uri="{FF2B5EF4-FFF2-40B4-BE49-F238E27FC236}">
                <a16:creationId xmlns:a16="http://schemas.microsoft.com/office/drawing/2014/main" id="{B02B84E5-8744-7548-25A4-673144B0EC03}"/>
              </a:ext>
            </a:extLst>
          </p:cNvPr>
          <p:cNvPicPr>
            <a:picLocks noChangeAspect="1"/>
          </p:cNvPicPr>
          <p:nvPr/>
        </p:nvPicPr>
        <p:blipFill>
          <a:blip r:embed="rId2"/>
          <a:stretch>
            <a:fillRect/>
          </a:stretch>
        </p:blipFill>
        <p:spPr>
          <a:xfrm>
            <a:off x="838200" y="1835957"/>
            <a:ext cx="7582958" cy="2838846"/>
          </a:xfrm>
          <a:prstGeom prst="rect">
            <a:avLst/>
          </a:prstGeom>
        </p:spPr>
      </p:pic>
    </p:spTree>
    <p:extLst>
      <p:ext uri="{BB962C8B-B14F-4D97-AF65-F5344CB8AC3E}">
        <p14:creationId xmlns:p14="http://schemas.microsoft.com/office/powerpoint/2010/main" val="3552787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HK" dirty="0"/>
              <a:t>Extra installation</a:t>
            </a:r>
            <a:endParaRPr lang="en-US" dirty="0"/>
          </a:p>
        </p:txBody>
      </p:sp>
      <p:sp>
        <p:nvSpPr>
          <p:cNvPr id="3" name="Content Placeholder 2"/>
          <p:cNvSpPr>
            <a:spLocks noGrp="1"/>
          </p:cNvSpPr>
          <p:nvPr>
            <p:ph idx="1"/>
          </p:nvPr>
        </p:nvSpPr>
        <p:spPr/>
        <p:txBody>
          <a:bodyPr/>
          <a:lstStyle/>
          <a:p>
            <a:r>
              <a:rPr lang="en-HK" dirty="0"/>
              <a:t>To use pandas to access yahoo’s stock data, you need to install yahoo’s library </a:t>
            </a:r>
            <a:r>
              <a:rPr lang="en-HK" dirty="0" err="1"/>
              <a:t>yfinance</a:t>
            </a:r>
            <a:r>
              <a:rPr lang="en-HK" dirty="0"/>
              <a:t> (only for </a:t>
            </a:r>
            <a:r>
              <a:rPr lang="en-HK" dirty="0" err="1"/>
              <a:t>CoLab</a:t>
            </a:r>
            <a:r>
              <a:rPr lang="en-HK" dirty="0"/>
              <a:t>).</a:t>
            </a:r>
          </a:p>
          <a:p>
            <a:r>
              <a:rPr lang="en-HK" dirty="0"/>
              <a:t> After import pandas-</a:t>
            </a:r>
            <a:r>
              <a:rPr lang="en-HK" dirty="0" err="1"/>
              <a:t>datareader</a:t>
            </a:r>
            <a:r>
              <a:rPr lang="en-HK" dirty="0"/>
              <a:t>, your program can use its </a:t>
            </a:r>
            <a:r>
              <a:rPr lang="en-HK" dirty="0" err="1"/>
              <a:t>get_data_yahoo</a:t>
            </a:r>
            <a:r>
              <a:rPr lang="en-HK" dirty="0"/>
              <a:t> method to obtain prices of various stocks from yahoo.</a:t>
            </a:r>
          </a:p>
          <a:p>
            <a:r>
              <a:rPr lang="en-HK" dirty="0"/>
              <a:t>How to install?</a:t>
            </a:r>
          </a:p>
          <a:p>
            <a:pPr marL="0" indent="0">
              <a:buNone/>
            </a:pPr>
            <a:endParaRPr lang="en-HK" dirty="0"/>
          </a:p>
          <a:p>
            <a:pPr marL="0" indent="0">
              <a:buNone/>
            </a:pPr>
            <a:endParaRPr lang="en-HK" dirty="0"/>
          </a:p>
          <a:p>
            <a:pPr marL="0" indent="0">
              <a:buNone/>
            </a:pPr>
            <a:endParaRPr lang="en-US" dirty="0"/>
          </a:p>
        </p:txBody>
      </p:sp>
      <p:pic>
        <p:nvPicPr>
          <p:cNvPr id="11" name="Picture 10">
            <a:extLst>
              <a:ext uri="{FF2B5EF4-FFF2-40B4-BE49-F238E27FC236}">
                <a16:creationId xmlns:a16="http://schemas.microsoft.com/office/drawing/2014/main" id="{CC6318B5-7418-A931-F0E2-ED19DACA2344}"/>
              </a:ext>
            </a:extLst>
          </p:cNvPr>
          <p:cNvPicPr>
            <a:picLocks noChangeAspect="1"/>
          </p:cNvPicPr>
          <p:nvPr/>
        </p:nvPicPr>
        <p:blipFill>
          <a:blip r:embed="rId2"/>
          <a:stretch>
            <a:fillRect/>
          </a:stretch>
        </p:blipFill>
        <p:spPr>
          <a:xfrm>
            <a:off x="1301518" y="4566428"/>
            <a:ext cx="3877005" cy="620873"/>
          </a:xfrm>
          <a:prstGeom prst="rect">
            <a:avLst/>
          </a:prstGeom>
        </p:spPr>
      </p:pic>
      <p:cxnSp>
        <p:nvCxnSpPr>
          <p:cNvPr id="13" name="Straight Arrow Connector 12">
            <a:extLst>
              <a:ext uri="{FF2B5EF4-FFF2-40B4-BE49-F238E27FC236}">
                <a16:creationId xmlns:a16="http://schemas.microsoft.com/office/drawing/2014/main" id="{BC47626B-0F22-2A0F-4DA3-19113EF387D9}"/>
              </a:ext>
            </a:extLst>
          </p:cNvPr>
          <p:cNvCxnSpPr>
            <a:cxnSpLocks/>
            <a:endCxn id="14" idx="4"/>
          </p:cNvCxnSpPr>
          <p:nvPr/>
        </p:nvCxnSpPr>
        <p:spPr>
          <a:xfrm flipV="1">
            <a:off x="1212116" y="5093996"/>
            <a:ext cx="231313" cy="662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C20D947B-6610-B78A-B0A6-30C6D3DE7ED2}"/>
              </a:ext>
            </a:extLst>
          </p:cNvPr>
          <p:cNvSpPr/>
          <p:nvPr/>
        </p:nvSpPr>
        <p:spPr>
          <a:xfrm>
            <a:off x="1301518" y="4566428"/>
            <a:ext cx="283822" cy="527568"/>
          </a:xfrm>
          <a:prstGeom prst="ellipse">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7" name="TextBox 16">
            <a:extLst>
              <a:ext uri="{FF2B5EF4-FFF2-40B4-BE49-F238E27FC236}">
                <a16:creationId xmlns:a16="http://schemas.microsoft.com/office/drawing/2014/main" id="{275A2862-B0DC-8FF3-68A8-28DA2962AAE4}"/>
              </a:ext>
            </a:extLst>
          </p:cNvPr>
          <p:cNvSpPr txBox="1"/>
          <p:nvPr/>
        </p:nvSpPr>
        <p:spPr>
          <a:xfrm>
            <a:off x="1434962" y="6727371"/>
            <a:ext cx="45719" cy="369332"/>
          </a:xfrm>
          <a:prstGeom prst="rect">
            <a:avLst/>
          </a:prstGeom>
          <a:noFill/>
        </p:spPr>
        <p:txBody>
          <a:bodyPr wrap="square" rtlCol="0">
            <a:spAutoFit/>
          </a:bodyPr>
          <a:lstStyle/>
          <a:p>
            <a:r>
              <a:rPr lang="en-HK" dirty="0"/>
              <a:t>d</a:t>
            </a:r>
          </a:p>
        </p:txBody>
      </p:sp>
      <p:sp>
        <p:nvSpPr>
          <p:cNvPr id="18" name="TextBox 17">
            <a:extLst>
              <a:ext uri="{FF2B5EF4-FFF2-40B4-BE49-F238E27FC236}">
                <a16:creationId xmlns:a16="http://schemas.microsoft.com/office/drawing/2014/main" id="{6AA6A9CD-0331-96ED-E709-484D7F18266A}"/>
              </a:ext>
            </a:extLst>
          </p:cNvPr>
          <p:cNvSpPr txBox="1"/>
          <p:nvPr/>
        </p:nvSpPr>
        <p:spPr>
          <a:xfrm>
            <a:off x="838200" y="5358966"/>
            <a:ext cx="2089931"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HK" dirty="0"/>
              <a:t>invoke an OS system</a:t>
            </a:r>
          </a:p>
          <a:p>
            <a:r>
              <a:rPr lang="en-HK" dirty="0"/>
              <a:t>command</a:t>
            </a:r>
          </a:p>
        </p:txBody>
      </p:sp>
      <p:pic>
        <p:nvPicPr>
          <p:cNvPr id="20" name="Picture 19">
            <a:extLst>
              <a:ext uri="{FF2B5EF4-FFF2-40B4-BE49-F238E27FC236}">
                <a16:creationId xmlns:a16="http://schemas.microsoft.com/office/drawing/2014/main" id="{A3DCB798-3185-27B2-37D1-DB6122359741}"/>
              </a:ext>
            </a:extLst>
          </p:cNvPr>
          <p:cNvPicPr>
            <a:picLocks noChangeAspect="1"/>
          </p:cNvPicPr>
          <p:nvPr/>
        </p:nvPicPr>
        <p:blipFill>
          <a:blip r:embed="rId3"/>
          <a:stretch>
            <a:fillRect/>
          </a:stretch>
        </p:blipFill>
        <p:spPr>
          <a:xfrm>
            <a:off x="6728996" y="4171383"/>
            <a:ext cx="3443963" cy="1015918"/>
          </a:xfrm>
          <a:prstGeom prst="rect">
            <a:avLst/>
          </a:prstGeom>
        </p:spPr>
      </p:pic>
    </p:spTree>
    <p:extLst>
      <p:ext uri="{BB962C8B-B14F-4D97-AF65-F5344CB8AC3E}">
        <p14:creationId xmlns:p14="http://schemas.microsoft.com/office/powerpoint/2010/main" val="1931656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3427</TotalTime>
  <Words>1255</Words>
  <Application>Microsoft Office PowerPoint</Application>
  <PresentationFormat>Widescreen</PresentationFormat>
  <Paragraphs>208</Paragraphs>
  <Slides>68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68</vt:i4>
      </vt:variant>
    </vt:vector>
  </HeadingPairs>
  <TitlesOfParts>
    <vt:vector size="72" baseType="lpstr">
      <vt:lpstr>Arial</vt:lpstr>
      <vt:lpstr>Calibri</vt:lpstr>
      <vt:lpstr>Calibri Light</vt:lpstr>
      <vt:lpstr>Office Theme</vt:lpstr>
      <vt:lpstr>Financial forecasting by ML</vt:lpstr>
      <vt:lpstr>Stock prices prediction by ML</vt:lpstr>
      <vt:lpstr>Data collection</vt:lpstr>
      <vt:lpstr>A “unified” way to access these sites: pandas-datareader</vt:lpstr>
      <vt:lpstr>PowerPoint Presentation</vt:lpstr>
      <vt:lpstr>Stock market basic: stock ticker</vt:lpstr>
      <vt:lpstr>It is easy to find out the ticker of a stock</vt:lpstr>
      <vt:lpstr>It is easy to find out the ticker of a stock</vt:lpstr>
      <vt:lpstr>Extra installation</vt:lpstr>
      <vt:lpstr>Get ready to start</vt:lpstr>
      <vt:lpstr>Getting stock prices of MTR</vt:lpstr>
      <vt:lpstr>Getting the stock prices of Apple</vt:lpstr>
      <vt:lpstr>Data collections</vt:lpstr>
      <vt:lpstr>PowerPoint Presentation</vt:lpstr>
      <vt:lpstr>Candle Stick chart for stock prices</vt:lpstr>
      <vt:lpstr>Candle Stick chart for stock prices</vt:lpstr>
      <vt:lpstr>Candle Stick chart for stock prices</vt:lpstr>
      <vt:lpstr>PowerPoint Presentation</vt:lpstr>
      <vt:lpstr>PowerPoint Presentation</vt:lpstr>
      <vt:lpstr>PowerPoint Presentation</vt:lpstr>
      <vt:lpstr>PowerPoint Presentation</vt:lpstr>
      <vt:lpstr>Stock prediction</vt:lpstr>
      <vt:lpstr>Technical Analysis vs Qualitative Analysis</vt:lpstr>
      <vt:lpstr>Technical analysis</vt:lpstr>
      <vt:lpstr>Technical analysis</vt:lpstr>
      <vt:lpstr>Technical analysis</vt:lpstr>
      <vt:lpstr>A simple program for stock price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Next, we build the model using sklearn </vt:lpstr>
      <vt:lpstr>PowerPoint Presentation</vt:lpstr>
      <vt:lpstr>PowerPoint Presentation</vt:lpstr>
      <vt:lpstr>PowerPoint Presentation</vt:lpstr>
      <vt:lpstr>PowerPoint Presentation</vt:lpstr>
      <vt:lpstr>A deep learning method for predicting HengSeng index</vt:lpstr>
      <vt:lpstr>LSTM: Long Short-Term Memory Network</vt:lpstr>
      <vt:lpstr>A traditional recurrent neural network</vt:lpstr>
      <vt:lpstr>Long Short-Term Neural Network</vt:lpstr>
      <vt:lpstr>Long Short-Term Neural Network</vt:lpstr>
      <vt:lpstr>A LSTM cell</vt:lpstr>
      <vt:lpstr>Our example will “stack-up” several layers of LSTM cells to build a deep LSTM network</vt:lpstr>
      <vt:lpstr>The program</vt:lpstr>
      <vt:lpstr>Step 1: Get the data </vt:lpstr>
      <vt:lpstr>Step 1: Get the data </vt:lpstr>
      <vt:lpstr>Step 2: Prepare the data</vt:lpstr>
      <vt:lpstr>Step 2: Prepare the data</vt:lpstr>
      <vt:lpstr>Step 2: Prepare the data</vt:lpstr>
      <vt:lpstr>Step 2: Prepare the data</vt:lpstr>
      <vt:lpstr>Step 2: Prepare the data</vt:lpstr>
      <vt:lpstr>Build and train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Common applications of ML in finance</dc:title>
  <dc:creator>hingfung ting</dc:creator>
  <cp:lastModifiedBy>hingfung ting</cp:lastModifiedBy>
  <cp:revision>146</cp:revision>
  <dcterms:created xsi:type="dcterms:W3CDTF">2021-10-18T07:32:36Z</dcterms:created>
  <dcterms:modified xsi:type="dcterms:W3CDTF">2023-07-24T10:01:30Z</dcterms:modified>
</cp:coreProperties>
</file>