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305" r:id="rId3"/>
    <p:sldId id="300" r:id="rId4"/>
    <p:sldId id="301" r:id="rId5"/>
    <p:sldId id="286" r:id="rId6"/>
    <p:sldId id="274" r:id="rId7"/>
    <p:sldId id="256" r:id="rId8"/>
    <p:sldId id="259" r:id="rId9"/>
    <p:sldId id="260" r:id="rId10"/>
    <p:sldId id="272" r:id="rId11"/>
    <p:sldId id="306" r:id="rId12"/>
    <p:sldId id="326" r:id="rId13"/>
    <p:sldId id="327" r:id="rId14"/>
    <p:sldId id="302" r:id="rId15"/>
    <p:sldId id="311" r:id="rId16"/>
    <p:sldId id="321" r:id="rId17"/>
    <p:sldId id="322" r:id="rId18"/>
    <p:sldId id="328" r:id="rId19"/>
    <p:sldId id="329" r:id="rId20"/>
    <p:sldId id="323" r:id="rId21"/>
    <p:sldId id="324" r:id="rId22"/>
    <p:sldId id="332" r:id="rId23"/>
    <p:sldId id="333" r:id="rId24"/>
    <p:sldId id="330" r:id="rId25"/>
    <p:sldId id="331" r:id="rId26"/>
    <p:sldId id="257" r:id="rId27"/>
    <p:sldId id="309" r:id="rId28"/>
    <p:sldId id="258" r:id="rId29"/>
    <p:sldId id="265" r:id="rId30"/>
    <p:sldId id="310" r:id="rId31"/>
    <p:sldId id="276" r:id="rId32"/>
    <p:sldId id="278" r:id="rId33"/>
    <p:sldId id="277" r:id="rId34"/>
    <p:sldId id="266" r:id="rId35"/>
    <p:sldId id="295" r:id="rId36"/>
    <p:sldId id="296" r:id="rId37"/>
    <p:sldId id="279" r:id="rId38"/>
    <p:sldId id="267" r:id="rId39"/>
    <p:sldId id="271" r:id="rId40"/>
    <p:sldId id="270" r:id="rId41"/>
    <p:sldId id="298" r:id="rId42"/>
    <p:sldId id="287" r:id="rId43"/>
    <p:sldId id="268" r:id="rId44"/>
    <p:sldId id="282" r:id="rId45"/>
    <p:sldId id="269" r:id="rId46"/>
    <p:sldId id="281" r:id="rId47"/>
    <p:sldId id="32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59" autoAdjust="0"/>
    <p:restoredTop sz="94660"/>
  </p:normalViewPr>
  <p:slideViewPr>
    <p:cSldViewPr snapToGrid="0">
      <p:cViewPr varScale="1">
        <p:scale>
          <a:sx n="64" d="100"/>
          <a:sy n="64" d="100"/>
        </p:scale>
        <p:origin x="90" y="69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63633-687F-4529-A0C5-2417F057FD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HK"/>
          </a:p>
        </p:txBody>
      </p:sp>
      <p:sp>
        <p:nvSpPr>
          <p:cNvPr id="3" name="Subtitle 2">
            <a:extLst>
              <a:ext uri="{FF2B5EF4-FFF2-40B4-BE49-F238E27FC236}">
                <a16:creationId xmlns:a16="http://schemas.microsoft.com/office/drawing/2014/main" id="{775FC7B0-FCB3-4ED2-B8AA-000E0B02E3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HK"/>
          </a:p>
        </p:txBody>
      </p:sp>
      <p:sp>
        <p:nvSpPr>
          <p:cNvPr id="4" name="Date Placeholder 3">
            <a:extLst>
              <a:ext uri="{FF2B5EF4-FFF2-40B4-BE49-F238E27FC236}">
                <a16:creationId xmlns:a16="http://schemas.microsoft.com/office/drawing/2014/main" id="{9D007A85-787C-46ED-A67D-1D3CB93B99C6}"/>
              </a:ext>
            </a:extLst>
          </p:cNvPr>
          <p:cNvSpPr>
            <a:spLocks noGrp="1"/>
          </p:cNvSpPr>
          <p:nvPr>
            <p:ph type="dt" sz="half" idx="10"/>
          </p:nvPr>
        </p:nvSpPr>
        <p:spPr/>
        <p:txBody>
          <a:bodyPr/>
          <a:lstStyle/>
          <a:p>
            <a:fld id="{8B928509-258D-40E0-98FC-AB087A5ACF42}" type="datetimeFigureOut">
              <a:rPr lang="en-HK" smtClean="0"/>
              <a:t>12/10/2023</a:t>
            </a:fld>
            <a:endParaRPr lang="en-HK"/>
          </a:p>
        </p:txBody>
      </p:sp>
      <p:sp>
        <p:nvSpPr>
          <p:cNvPr id="5" name="Footer Placeholder 4">
            <a:extLst>
              <a:ext uri="{FF2B5EF4-FFF2-40B4-BE49-F238E27FC236}">
                <a16:creationId xmlns:a16="http://schemas.microsoft.com/office/drawing/2014/main" id="{852030AD-7272-49B6-A3F3-974166739CE7}"/>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A3F05AB5-D0ED-4415-9A30-8065277ADEBE}"/>
              </a:ext>
            </a:extLst>
          </p:cNvPr>
          <p:cNvSpPr>
            <a:spLocks noGrp="1"/>
          </p:cNvSpPr>
          <p:nvPr>
            <p:ph type="sldNum" sz="quarter" idx="12"/>
          </p:nvPr>
        </p:nvSpPr>
        <p:spPr/>
        <p:txBody>
          <a:bodyPr/>
          <a:lstStyle/>
          <a:p>
            <a:fld id="{48BBEEDE-114C-41A1-BA80-21C9D6FE2DB2}" type="slidenum">
              <a:rPr lang="en-HK" smtClean="0"/>
              <a:t>‹#›</a:t>
            </a:fld>
            <a:endParaRPr lang="en-HK"/>
          </a:p>
        </p:txBody>
      </p:sp>
    </p:spTree>
    <p:extLst>
      <p:ext uri="{BB962C8B-B14F-4D97-AF65-F5344CB8AC3E}">
        <p14:creationId xmlns:p14="http://schemas.microsoft.com/office/powerpoint/2010/main" val="117619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629EE-421B-4154-9DC4-09609A060F23}"/>
              </a:ext>
            </a:extLst>
          </p:cNvPr>
          <p:cNvSpPr>
            <a:spLocks noGrp="1"/>
          </p:cNvSpPr>
          <p:nvPr>
            <p:ph type="title"/>
          </p:nvPr>
        </p:nvSpPr>
        <p:spPr/>
        <p:txBody>
          <a:bodyPr/>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931938C2-C695-40D9-8984-65CDDCD92B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D4722AB1-A73B-4AC8-881E-04140BBFA5FC}"/>
              </a:ext>
            </a:extLst>
          </p:cNvPr>
          <p:cNvSpPr>
            <a:spLocks noGrp="1"/>
          </p:cNvSpPr>
          <p:nvPr>
            <p:ph type="dt" sz="half" idx="10"/>
          </p:nvPr>
        </p:nvSpPr>
        <p:spPr/>
        <p:txBody>
          <a:bodyPr/>
          <a:lstStyle/>
          <a:p>
            <a:fld id="{8B928509-258D-40E0-98FC-AB087A5ACF42}" type="datetimeFigureOut">
              <a:rPr lang="en-HK" smtClean="0"/>
              <a:t>12/10/2023</a:t>
            </a:fld>
            <a:endParaRPr lang="en-HK"/>
          </a:p>
        </p:txBody>
      </p:sp>
      <p:sp>
        <p:nvSpPr>
          <p:cNvPr id="5" name="Footer Placeholder 4">
            <a:extLst>
              <a:ext uri="{FF2B5EF4-FFF2-40B4-BE49-F238E27FC236}">
                <a16:creationId xmlns:a16="http://schemas.microsoft.com/office/drawing/2014/main" id="{FA362765-74C5-4B93-8866-A4CE31129CF3}"/>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190269D0-EF38-4F46-93D2-43A07FD11323}"/>
              </a:ext>
            </a:extLst>
          </p:cNvPr>
          <p:cNvSpPr>
            <a:spLocks noGrp="1"/>
          </p:cNvSpPr>
          <p:nvPr>
            <p:ph type="sldNum" sz="quarter" idx="12"/>
          </p:nvPr>
        </p:nvSpPr>
        <p:spPr/>
        <p:txBody>
          <a:bodyPr/>
          <a:lstStyle/>
          <a:p>
            <a:fld id="{48BBEEDE-114C-41A1-BA80-21C9D6FE2DB2}" type="slidenum">
              <a:rPr lang="en-HK" smtClean="0"/>
              <a:t>‹#›</a:t>
            </a:fld>
            <a:endParaRPr lang="en-HK"/>
          </a:p>
        </p:txBody>
      </p:sp>
    </p:spTree>
    <p:extLst>
      <p:ext uri="{BB962C8B-B14F-4D97-AF65-F5344CB8AC3E}">
        <p14:creationId xmlns:p14="http://schemas.microsoft.com/office/powerpoint/2010/main" val="1071856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58FC56-3F70-4DB4-B8C6-395006F306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9C250F5A-22F1-4AD9-B03B-F3C6798A4E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3D098D15-1302-4A0F-B8DD-1BB05E316AB3}"/>
              </a:ext>
            </a:extLst>
          </p:cNvPr>
          <p:cNvSpPr>
            <a:spLocks noGrp="1"/>
          </p:cNvSpPr>
          <p:nvPr>
            <p:ph type="dt" sz="half" idx="10"/>
          </p:nvPr>
        </p:nvSpPr>
        <p:spPr/>
        <p:txBody>
          <a:bodyPr/>
          <a:lstStyle/>
          <a:p>
            <a:fld id="{8B928509-258D-40E0-98FC-AB087A5ACF42}" type="datetimeFigureOut">
              <a:rPr lang="en-HK" smtClean="0"/>
              <a:t>12/10/2023</a:t>
            </a:fld>
            <a:endParaRPr lang="en-HK"/>
          </a:p>
        </p:txBody>
      </p:sp>
      <p:sp>
        <p:nvSpPr>
          <p:cNvPr id="5" name="Footer Placeholder 4">
            <a:extLst>
              <a:ext uri="{FF2B5EF4-FFF2-40B4-BE49-F238E27FC236}">
                <a16:creationId xmlns:a16="http://schemas.microsoft.com/office/drawing/2014/main" id="{F4DCFEFD-3568-49BA-B5C1-32406A1A6C7A}"/>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0FA68EF0-6024-42B7-82D1-7D51A15F1993}"/>
              </a:ext>
            </a:extLst>
          </p:cNvPr>
          <p:cNvSpPr>
            <a:spLocks noGrp="1"/>
          </p:cNvSpPr>
          <p:nvPr>
            <p:ph type="sldNum" sz="quarter" idx="12"/>
          </p:nvPr>
        </p:nvSpPr>
        <p:spPr/>
        <p:txBody>
          <a:bodyPr/>
          <a:lstStyle/>
          <a:p>
            <a:fld id="{48BBEEDE-114C-41A1-BA80-21C9D6FE2DB2}" type="slidenum">
              <a:rPr lang="en-HK" smtClean="0"/>
              <a:t>‹#›</a:t>
            </a:fld>
            <a:endParaRPr lang="en-HK"/>
          </a:p>
        </p:txBody>
      </p:sp>
    </p:spTree>
    <p:extLst>
      <p:ext uri="{BB962C8B-B14F-4D97-AF65-F5344CB8AC3E}">
        <p14:creationId xmlns:p14="http://schemas.microsoft.com/office/powerpoint/2010/main" val="2725189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C653-DFED-41D2-BF18-549E29743EF3}"/>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6C7AC35A-9C37-4B74-B8B9-7C3FF651AB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1D66038E-743F-4B6C-AF68-911F705BDD2F}"/>
              </a:ext>
            </a:extLst>
          </p:cNvPr>
          <p:cNvSpPr>
            <a:spLocks noGrp="1"/>
          </p:cNvSpPr>
          <p:nvPr>
            <p:ph type="dt" sz="half" idx="10"/>
          </p:nvPr>
        </p:nvSpPr>
        <p:spPr/>
        <p:txBody>
          <a:bodyPr/>
          <a:lstStyle/>
          <a:p>
            <a:fld id="{8B928509-258D-40E0-98FC-AB087A5ACF42}" type="datetimeFigureOut">
              <a:rPr lang="en-HK" smtClean="0"/>
              <a:t>12/10/2023</a:t>
            </a:fld>
            <a:endParaRPr lang="en-HK"/>
          </a:p>
        </p:txBody>
      </p:sp>
      <p:sp>
        <p:nvSpPr>
          <p:cNvPr id="5" name="Footer Placeholder 4">
            <a:extLst>
              <a:ext uri="{FF2B5EF4-FFF2-40B4-BE49-F238E27FC236}">
                <a16:creationId xmlns:a16="http://schemas.microsoft.com/office/drawing/2014/main" id="{950AB975-CDC0-491B-B0C3-B8EB2540CC6E}"/>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D662CD6F-C983-4FE3-A9D2-367D082D0CFD}"/>
              </a:ext>
            </a:extLst>
          </p:cNvPr>
          <p:cNvSpPr>
            <a:spLocks noGrp="1"/>
          </p:cNvSpPr>
          <p:nvPr>
            <p:ph type="sldNum" sz="quarter" idx="12"/>
          </p:nvPr>
        </p:nvSpPr>
        <p:spPr/>
        <p:txBody>
          <a:bodyPr/>
          <a:lstStyle/>
          <a:p>
            <a:fld id="{48BBEEDE-114C-41A1-BA80-21C9D6FE2DB2}" type="slidenum">
              <a:rPr lang="en-HK" smtClean="0"/>
              <a:t>‹#›</a:t>
            </a:fld>
            <a:endParaRPr lang="en-HK"/>
          </a:p>
        </p:txBody>
      </p:sp>
    </p:spTree>
    <p:extLst>
      <p:ext uri="{BB962C8B-B14F-4D97-AF65-F5344CB8AC3E}">
        <p14:creationId xmlns:p14="http://schemas.microsoft.com/office/powerpoint/2010/main" val="3109004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5413-579F-4059-A428-BF04756232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HK"/>
          </a:p>
        </p:txBody>
      </p:sp>
      <p:sp>
        <p:nvSpPr>
          <p:cNvPr id="3" name="Text Placeholder 2">
            <a:extLst>
              <a:ext uri="{FF2B5EF4-FFF2-40B4-BE49-F238E27FC236}">
                <a16:creationId xmlns:a16="http://schemas.microsoft.com/office/drawing/2014/main" id="{FC028682-ACB1-4035-9296-F887FA69E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0ED22D-A688-40C2-9D01-68F45EFBA6F4}"/>
              </a:ext>
            </a:extLst>
          </p:cNvPr>
          <p:cNvSpPr>
            <a:spLocks noGrp="1"/>
          </p:cNvSpPr>
          <p:nvPr>
            <p:ph type="dt" sz="half" idx="10"/>
          </p:nvPr>
        </p:nvSpPr>
        <p:spPr/>
        <p:txBody>
          <a:bodyPr/>
          <a:lstStyle/>
          <a:p>
            <a:fld id="{8B928509-258D-40E0-98FC-AB087A5ACF42}" type="datetimeFigureOut">
              <a:rPr lang="en-HK" smtClean="0"/>
              <a:t>12/10/2023</a:t>
            </a:fld>
            <a:endParaRPr lang="en-HK"/>
          </a:p>
        </p:txBody>
      </p:sp>
      <p:sp>
        <p:nvSpPr>
          <p:cNvPr id="5" name="Footer Placeholder 4">
            <a:extLst>
              <a:ext uri="{FF2B5EF4-FFF2-40B4-BE49-F238E27FC236}">
                <a16:creationId xmlns:a16="http://schemas.microsoft.com/office/drawing/2014/main" id="{3CEEB5B7-19DD-4981-A27A-F61FC3DDEB79}"/>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34693609-154B-40BC-A154-624EA9516411}"/>
              </a:ext>
            </a:extLst>
          </p:cNvPr>
          <p:cNvSpPr>
            <a:spLocks noGrp="1"/>
          </p:cNvSpPr>
          <p:nvPr>
            <p:ph type="sldNum" sz="quarter" idx="12"/>
          </p:nvPr>
        </p:nvSpPr>
        <p:spPr/>
        <p:txBody>
          <a:bodyPr/>
          <a:lstStyle/>
          <a:p>
            <a:fld id="{48BBEEDE-114C-41A1-BA80-21C9D6FE2DB2}" type="slidenum">
              <a:rPr lang="en-HK" smtClean="0"/>
              <a:t>‹#›</a:t>
            </a:fld>
            <a:endParaRPr lang="en-HK"/>
          </a:p>
        </p:txBody>
      </p:sp>
    </p:spTree>
    <p:extLst>
      <p:ext uri="{BB962C8B-B14F-4D97-AF65-F5344CB8AC3E}">
        <p14:creationId xmlns:p14="http://schemas.microsoft.com/office/powerpoint/2010/main" val="274158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EBBD-F22C-4890-A68A-9956983DA807}"/>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1679003A-8B4E-4909-899C-9AACE0FE25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Content Placeholder 3">
            <a:extLst>
              <a:ext uri="{FF2B5EF4-FFF2-40B4-BE49-F238E27FC236}">
                <a16:creationId xmlns:a16="http://schemas.microsoft.com/office/drawing/2014/main" id="{C6A7ABE7-1595-47FC-A242-3CC5A8C62C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Date Placeholder 4">
            <a:extLst>
              <a:ext uri="{FF2B5EF4-FFF2-40B4-BE49-F238E27FC236}">
                <a16:creationId xmlns:a16="http://schemas.microsoft.com/office/drawing/2014/main" id="{8C262F9F-DCFA-4D1B-B3B1-9FD509ADEF7E}"/>
              </a:ext>
            </a:extLst>
          </p:cNvPr>
          <p:cNvSpPr>
            <a:spLocks noGrp="1"/>
          </p:cNvSpPr>
          <p:nvPr>
            <p:ph type="dt" sz="half" idx="10"/>
          </p:nvPr>
        </p:nvSpPr>
        <p:spPr/>
        <p:txBody>
          <a:bodyPr/>
          <a:lstStyle/>
          <a:p>
            <a:fld id="{8B928509-258D-40E0-98FC-AB087A5ACF42}" type="datetimeFigureOut">
              <a:rPr lang="en-HK" smtClean="0"/>
              <a:t>12/10/2023</a:t>
            </a:fld>
            <a:endParaRPr lang="en-HK"/>
          </a:p>
        </p:txBody>
      </p:sp>
      <p:sp>
        <p:nvSpPr>
          <p:cNvPr id="6" name="Footer Placeholder 5">
            <a:extLst>
              <a:ext uri="{FF2B5EF4-FFF2-40B4-BE49-F238E27FC236}">
                <a16:creationId xmlns:a16="http://schemas.microsoft.com/office/drawing/2014/main" id="{CD7D5B2E-F496-464A-B585-60E48D1C8C1E}"/>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4F850655-DD02-469C-9946-1814D474547C}"/>
              </a:ext>
            </a:extLst>
          </p:cNvPr>
          <p:cNvSpPr>
            <a:spLocks noGrp="1"/>
          </p:cNvSpPr>
          <p:nvPr>
            <p:ph type="sldNum" sz="quarter" idx="12"/>
          </p:nvPr>
        </p:nvSpPr>
        <p:spPr/>
        <p:txBody>
          <a:bodyPr/>
          <a:lstStyle/>
          <a:p>
            <a:fld id="{48BBEEDE-114C-41A1-BA80-21C9D6FE2DB2}" type="slidenum">
              <a:rPr lang="en-HK" smtClean="0"/>
              <a:t>‹#›</a:t>
            </a:fld>
            <a:endParaRPr lang="en-HK"/>
          </a:p>
        </p:txBody>
      </p:sp>
    </p:spTree>
    <p:extLst>
      <p:ext uri="{BB962C8B-B14F-4D97-AF65-F5344CB8AC3E}">
        <p14:creationId xmlns:p14="http://schemas.microsoft.com/office/powerpoint/2010/main" val="200842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BEDCC-0F86-4213-89A6-E52C1E9D7B93}"/>
              </a:ext>
            </a:extLst>
          </p:cNvPr>
          <p:cNvSpPr>
            <a:spLocks noGrp="1"/>
          </p:cNvSpPr>
          <p:nvPr>
            <p:ph type="title"/>
          </p:nvPr>
        </p:nvSpPr>
        <p:spPr>
          <a:xfrm>
            <a:off x="839788" y="365125"/>
            <a:ext cx="10515600" cy="1325563"/>
          </a:xfrm>
        </p:spPr>
        <p:txBody>
          <a:bodyPr/>
          <a:lstStyle/>
          <a:p>
            <a:r>
              <a:rPr lang="en-US"/>
              <a:t>Click to edit Master title style</a:t>
            </a:r>
            <a:endParaRPr lang="en-HK"/>
          </a:p>
        </p:txBody>
      </p:sp>
      <p:sp>
        <p:nvSpPr>
          <p:cNvPr id="3" name="Text Placeholder 2">
            <a:extLst>
              <a:ext uri="{FF2B5EF4-FFF2-40B4-BE49-F238E27FC236}">
                <a16:creationId xmlns:a16="http://schemas.microsoft.com/office/drawing/2014/main" id="{47E1A459-1B5C-4772-8137-69F3BEF0E8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EB2512-4ED4-4E35-A4AD-CAAFE2502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Text Placeholder 4">
            <a:extLst>
              <a:ext uri="{FF2B5EF4-FFF2-40B4-BE49-F238E27FC236}">
                <a16:creationId xmlns:a16="http://schemas.microsoft.com/office/drawing/2014/main" id="{EC81C4EE-5211-4AE8-8D80-A20A6C818B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764D65-8043-4B17-A2D2-DA587072BD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7" name="Date Placeholder 6">
            <a:extLst>
              <a:ext uri="{FF2B5EF4-FFF2-40B4-BE49-F238E27FC236}">
                <a16:creationId xmlns:a16="http://schemas.microsoft.com/office/drawing/2014/main" id="{C3D3930C-D147-4275-88EE-653FB72A021F}"/>
              </a:ext>
            </a:extLst>
          </p:cNvPr>
          <p:cNvSpPr>
            <a:spLocks noGrp="1"/>
          </p:cNvSpPr>
          <p:nvPr>
            <p:ph type="dt" sz="half" idx="10"/>
          </p:nvPr>
        </p:nvSpPr>
        <p:spPr/>
        <p:txBody>
          <a:bodyPr/>
          <a:lstStyle/>
          <a:p>
            <a:fld id="{8B928509-258D-40E0-98FC-AB087A5ACF42}" type="datetimeFigureOut">
              <a:rPr lang="en-HK" smtClean="0"/>
              <a:t>12/10/2023</a:t>
            </a:fld>
            <a:endParaRPr lang="en-HK"/>
          </a:p>
        </p:txBody>
      </p:sp>
      <p:sp>
        <p:nvSpPr>
          <p:cNvPr id="8" name="Footer Placeholder 7">
            <a:extLst>
              <a:ext uri="{FF2B5EF4-FFF2-40B4-BE49-F238E27FC236}">
                <a16:creationId xmlns:a16="http://schemas.microsoft.com/office/drawing/2014/main" id="{D914C8F1-D398-4F71-B9DA-64263C5C93DD}"/>
              </a:ext>
            </a:extLst>
          </p:cNvPr>
          <p:cNvSpPr>
            <a:spLocks noGrp="1"/>
          </p:cNvSpPr>
          <p:nvPr>
            <p:ph type="ftr" sz="quarter" idx="11"/>
          </p:nvPr>
        </p:nvSpPr>
        <p:spPr/>
        <p:txBody>
          <a:bodyPr/>
          <a:lstStyle/>
          <a:p>
            <a:endParaRPr lang="en-HK"/>
          </a:p>
        </p:txBody>
      </p:sp>
      <p:sp>
        <p:nvSpPr>
          <p:cNvPr id="9" name="Slide Number Placeholder 8">
            <a:extLst>
              <a:ext uri="{FF2B5EF4-FFF2-40B4-BE49-F238E27FC236}">
                <a16:creationId xmlns:a16="http://schemas.microsoft.com/office/drawing/2014/main" id="{813A3DC4-6F93-4E0C-A5CD-5B9A0AF000BF}"/>
              </a:ext>
            </a:extLst>
          </p:cNvPr>
          <p:cNvSpPr>
            <a:spLocks noGrp="1"/>
          </p:cNvSpPr>
          <p:nvPr>
            <p:ph type="sldNum" sz="quarter" idx="12"/>
          </p:nvPr>
        </p:nvSpPr>
        <p:spPr/>
        <p:txBody>
          <a:bodyPr/>
          <a:lstStyle/>
          <a:p>
            <a:fld id="{48BBEEDE-114C-41A1-BA80-21C9D6FE2DB2}" type="slidenum">
              <a:rPr lang="en-HK" smtClean="0"/>
              <a:t>‹#›</a:t>
            </a:fld>
            <a:endParaRPr lang="en-HK"/>
          </a:p>
        </p:txBody>
      </p:sp>
    </p:spTree>
    <p:extLst>
      <p:ext uri="{BB962C8B-B14F-4D97-AF65-F5344CB8AC3E}">
        <p14:creationId xmlns:p14="http://schemas.microsoft.com/office/powerpoint/2010/main" val="497643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455D3-B655-404A-B473-81438E2FBC73}"/>
              </a:ext>
            </a:extLst>
          </p:cNvPr>
          <p:cNvSpPr>
            <a:spLocks noGrp="1"/>
          </p:cNvSpPr>
          <p:nvPr>
            <p:ph type="title"/>
          </p:nvPr>
        </p:nvSpPr>
        <p:spPr/>
        <p:txBody>
          <a:bodyPr/>
          <a:lstStyle/>
          <a:p>
            <a:r>
              <a:rPr lang="en-US"/>
              <a:t>Click to edit Master title style</a:t>
            </a:r>
            <a:endParaRPr lang="en-HK"/>
          </a:p>
        </p:txBody>
      </p:sp>
      <p:sp>
        <p:nvSpPr>
          <p:cNvPr id="3" name="Date Placeholder 2">
            <a:extLst>
              <a:ext uri="{FF2B5EF4-FFF2-40B4-BE49-F238E27FC236}">
                <a16:creationId xmlns:a16="http://schemas.microsoft.com/office/drawing/2014/main" id="{CBBF1678-C3A2-4A49-8A14-9B671A92C923}"/>
              </a:ext>
            </a:extLst>
          </p:cNvPr>
          <p:cNvSpPr>
            <a:spLocks noGrp="1"/>
          </p:cNvSpPr>
          <p:nvPr>
            <p:ph type="dt" sz="half" idx="10"/>
          </p:nvPr>
        </p:nvSpPr>
        <p:spPr/>
        <p:txBody>
          <a:bodyPr/>
          <a:lstStyle/>
          <a:p>
            <a:fld id="{8B928509-258D-40E0-98FC-AB087A5ACF42}" type="datetimeFigureOut">
              <a:rPr lang="en-HK" smtClean="0"/>
              <a:t>12/10/2023</a:t>
            </a:fld>
            <a:endParaRPr lang="en-HK"/>
          </a:p>
        </p:txBody>
      </p:sp>
      <p:sp>
        <p:nvSpPr>
          <p:cNvPr id="4" name="Footer Placeholder 3">
            <a:extLst>
              <a:ext uri="{FF2B5EF4-FFF2-40B4-BE49-F238E27FC236}">
                <a16:creationId xmlns:a16="http://schemas.microsoft.com/office/drawing/2014/main" id="{58C0A260-05C9-421A-A3C9-7982DD3533A0}"/>
              </a:ext>
            </a:extLst>
          </p:cNvPr>
          <p:cNvSpPr>
            <a:spLocks noGrp="1"/>
          </p:cNvSpPr>
          <p:nvPr>
            <p:ph type="ftr" sz="quarter" idx="11"/>
          </p:nvPr>
        </p:nvSpPr>
        <p:spPr/>
        <p:txBody>
          <a:bodyPr/>
          <a:lstStyle/>
          <a:p>
            <a:endParaRPr lang="en-HK"/>
          </a:p>
        </p:txBody>
      </p:sp>
      <p:sp>
        <p:nvSpPr>
          <p:cNvPr id="5" name="Slide Number Placeholder 4">
            <a:extLst>
              <a:ext uri="{FF2B5EF4-FFF2-40B4-BE49-F238E27FC236}">
                <a16:creationId xmlns:a16="http://schemas.microsoft.com/office/drawing/2014/main" id="{65277011-A41E-4038-AA1D-93E59BDB0800}"/>
              </a:ext>
            </a:extLst>
          </p:cNvPr>
          <p:cNvSpPr>
            <a:spLocks noGrp="1"/>
          </p:cNvSpPr>
          <p:nvPr>
            <p:ph type="sldNum" sz="quarter" idx="12"/>
          </p:nvPr>
        </p:nvSpPr>
        <p:spPr/>
        <p:txBody>
          <a:bodyPr/>
          <a:lstStyle/>
          <a:p>
            <a:fld id="{48BBEEDE-114C-41A1-BA80-21C9D6FE2DB2}" type="slidenum">
              <a:rPr lang="en-HK" smtClean="0"/>
              <a:t>‹#›</a:t>
            </a:fld>
            <a:endParaRPr lang="en-HK"/>
          </a:p>
        </p:txBody>
      </p:sp>
    </p:spTree>
    <p:extLst>
      <p:ext uri="{BB962C8B-B14F-4D97-AF65-F5344CB8AC3E}">
        <p14:creationId xmlns:p14="http://schemas.microsoft.com/office/powerpoint/2010/main" val="69661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7CD321-92E4-49C0-91CC-E3A74F1A72C2}"/>
              </a:ext>
            </a:extLst>
          </p:cNvPr>
          <p:cNvSpPr>
            <a:spLocks noGrp="1"/>
          </p:cNvSpPr>
          <p:nvPr>
            <p:ph type="dt" sz="half" idx="10"/>
          </p:nvPr>
        </p:nvSpPr>
        <p:spPr/>
        <p:txBody>
          <a:bodyPr/>
          <a:lstStyle/>
          <a:p>
            <a:fld id="{8B928509-258D-40E0-98FC-AB087A5ACF42}" type="datetimeFigureOut">
              <a:rPr lang="en-HK" smtClean="0"/>
              <a:t>12/10/2023</a:t>
            </a:fld>
            <a:endParaRPr lang="en-HK"/>
          </a:p>
        </p:txBody>
      </p:sp>
      <p:sp>
        <p:nvSpPr>
          <p:cNvPr id="3" name="Footer Placeholder 2">
            <a:extLst>
              <a:ext uri="{FF2B5EF4-FFF2-40B4-BE49-F238E27FC236}">
                <a16:creationId xmlns:a16="http://schemas.microsoft.com/office/drawing/2014/main" id="{21CCD472-D42B-47A2-B029-37C752390374}"/>
              </a:ext>
            </a:extLst>
          </p:cNvPr>
          <p:cNvSpPr>
            <a:spLocks noGrp="1"/>
          </p:cNvSpPr>
          <p:nvPr>
            <p:ph type="ftr" sz="quarter" idx="11"/>
          </p:nvPr>
        </p:nvSpPr>
        <p:spPr/>
        <p:txBody>
          <a:bodyPr/>
          <a:lstStyle/>
          <a:p>
            <a:endParaRPr lang="en-HK"/>
          </a:p>
        </p:txBody>
      </p:sp>
      <p:sp>
        <p:nvSpPr>
          <p:cNvPr id="4" name="Slide Number Placeholder 3">
            <a:extLst>
              <a:ext uri="{FF2B5EF4-FFF2-40B4-BE49-F238E27FC236}">
                <a16:creationId xmlns:a16="http://schemas.microsoft.com/office/drawing/2014/main" id="{8D018696-29A9-4928-9AD8-2B82DAFBD7A4}"/>
              </a:ext>
            </a:extLst>
          </p:cNvPr>
          <p:cNvSpPr>
            <a:spLocks noGrp="1"/>
          </p:cNvSpPr>
          <p:nvPr>
            <p:ph type="sldNum" sz="quarter" idx="12"/>
          </p:nvPr>
        </p:nvSpPr>
        <p:spPr/>
        <p:txBody>
          <a:bodyPr/>
          <a:lstStyle/>
          <a:p>
            <a:fld id="{48BBEEDE-114C-41A1-BA80-21C9D6FE2DB2}" type="slidenum">
              <a:rPr lang="en-HK" smtClean="0"/>
              <a:t>‹#›</a:t>
            </a:fld>
            <a:endParaRPr lang="en-HK"/>
          </a:p>
        </p:txBody>
      </p:sp>
    </p:spTree>
    <p:extLst>
      <p:ext uri="{BB962C8B-B14F-4D97-AF65-F5344CB8AC3E}">
        <p14:creationId xmlns:p14="http://schemas.microsoft.com/office/powerpoint/2010/main" val="469556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0F3B-D56E-4CCD-8DB6-10A099A49B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Content Placeholder 2">
            <a:extLst>
              <a:ext uri="{FF2B5EF4-FFF2-40B4-BE49-F238E27FC236}">
                <a16:creationId xmlns:a16="http://schemas.microsoft.com/office/drawing/2014/main" id="{47EE1873-8D39-4454-9BE9-21012F955E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Text Placeholder 3">
            <a:extLst>
              <a:ext uri="{FF2B5EF4-FFF2-40B4-BE49-F238E27FC236}">
                <a16:creationId xmlns:a16="http://schemas.microsoft.com/office/drawing/2014/main" id="{3C77522C-03AE-4F74-BB5F-E97F8C8019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4CCB2-7362-45AC-910E-28D915A15D89}"/>
              </a:ext>
            </a:extLst>
          </p:cNvPr>
          <p:cNvSpPr>
            <a:spLocks noGrp="1"/>
          </p:cNvSpPr>
          <p:nvPr>
            <p:ph type="dt" sz="half" idx="10"/>
          </p:nvPr>
        </p:nvSpPr>
        <p:spPr/>
        <p:txBody>
          <a:bodyPr/>
          <a:lstStyle/>
          <a:p>
            <a:fld id="{8B928509-258D-40E0-98FC-AB087A5ACF42}" type="datetimeFigureOut">
              <a:rPr lang="en-HK" smtClean="0"/>
              <a:t>12/10/2023</a:t>
            </a:fld>
            <a:endParaRPr lang="en-HK"/>
          </a:p>
        </p:txBody>
      </p:sp>
      <p:sp>
        <p:nvSpPr>
          <p:cNvPr id="6" name="Footer Placeholder 5">
            <a:extLst>
              <a:ext uri="{FF2B5EF4-FFF2-40B4-BE49-F238E27FC236}">
                <a16:creationId xmlns:a16="http://schemas.microsoft.com/office/drawing/2014/main" id="{E39A874B-2ED6-4371-8578-A53A8E936EA0}"/>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3FEEBC2E-9245-4501-BB1A-F40F0146356F}"/>
              </a:ext>
            </a:extLst>
          </p:cNvPr>
          <p:cNvSpPr>
            <a:spLocks noGrp="1"/>
          </p:cNvSpPr>
          <p:nvPr>
            <p:ph type="sldNum" sz="quarter" idx="12"/>
          </p:nvPr>
        </p:nvSpPr>
        <p:spPr/>
        <p:txBody>
          <a:bodyPr/>
          <a:lstStyle/>
          <a:p>
            <a:fld id="{48BBEEDE-114C-41A1-BA80-21C9D6FE2DB2}" type="slidenum">
              <a:rPr lang="en-HK" smtClean="0"/>
              <a:t>‹#›</a:t>
            </a:fld>
            <a:endParaRPr lang="en-HK"/>
          </a:p>
        </p:txBody>
      </p:sp>
    </p:spTree>
    <p:extLst>
      <p:ext uri="{BB962C8B-B14F-4D97-AF65-F5344CB8AC3E}">
        <p14:creationId xmlns:p14="http://schemas.microsoft.com/office/powerpoint/2010/main" val="401735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49E3-C4FE-45EF-831B-2BC2A37DBE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Picture Placeholder 2">
            <a:extLst>
              <a:ext uri="{FF2B5EF4-FFF2-40B4-BE49-F238E27FC236}">
                <a16:creationId xmlns:a16="http://schemas.microsoft.com/office/drawing/2014/main" id="{4D2D5788-BE82-4F53-8496-C904545786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a:p>
        </p:txBody>
      </p:sp>
      <p:sp>
        <p:nvSpPr>
          <p:cNvPr id="4" name="Text Placeholder 3">
            <a:extLst>
              <a:ext uri="{FF2B5EF4-FFF2-40B4-BE49-F238E27FC236}">
                <a16:creationId xmlns:a16="http://schemas.microsoft.com/office/drawing/2014/main" id="{B2066992-2B04-4AA1-870B-5680F56DC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72DEE3-DDEF-4488-B3AF-EE37A14826B2}"/>
              </a:ext>
            </a:extLst>
          </p:cNvPr>
          <p:cNvSpPr>
            <a:spLocks noGrp="1"/>
          </p:cNvSpPr>
          <p:nvPr>
            <p:ph type="dt" sz="half" idx="10"/>
          </p:nvPr>
        </p:nvSpPr>
        <p:spPr/>
        <p:txBody>
          <a:bodyPr/>
          <a:lstStyle/>
          <a:p>
            <a:fld id="{8B928509-258D-40E0-98FC-AB087A5ACF42}" type="datetimeFigureOut">
              <a:rPr lang="en-HK" smtClean="0"/>
              <a:t>12/10/2023</a:t>
            </a:fld>
            <a:endParaRPr lang="en-HK"/>
          </a:p>
        </p:txBody>
      </p:sp>
      <p:sp>
        <p:nvSpPr>
          <p:cNvPr id="6" name="Footer Placeholder 5">
            <a:extLst>
              <a:ext uri="{FF2B5EF4-FFF2-40B4-BE49-F238E27FC236}">
                <a16:creationId xmlns:a16="http://schemas.microsoft.com/office/drawing/2014/main" id="{246C399B-9594-4B34-95E3-90F3BFD946ED}"/>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2BAC29EC-40E4-44A7-9090-A015AA30AC3D}"/>
              </a:ext>
            </a:extLst>
          </p:cNvPr>
          <p:cNvSpPr>
            <a:spLocks noGrp="1"/>
          </p:cNvSpPr>
          <p:nvPr>
            <p:ph type="sldNum" sz="quarter" idx="12"/>
          </p:nvPr>
        </p:nvSpPr>
        <p:spPr/>
        <p:txBody>
          <a:bodyPr/>
          <a:lstStyle/>
          <a:p>
            <a:fld id="{48BBEEDE-114C-41A1-BA80-21C9D6FE2DB2}" type="slidenum">
              <a:rPr lang="en-HK" smtClean="0"/>
              <a:t>‹#›</a:t>
            </a:fld>
            <a:endParaRPr lang="en-HK"/>
          </a:p>
        </p:txBody>
      </p:sp>
    </p:spTree>
    <p:extLst>
      <p:ext uri="{BB962C8B-B14F-4D97-AF65-F5344CB8AC3E}">
        <p14:creationId xmlns:p14="http://schemas.microsoft.com/office/powerpoint/2010/main" val="1191543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5B2A1-A336-40A3-95C5-B24420186B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HK"/>
          </a:p>
        </p:txBody>
      </p:sp>
      <p:sp>
        <p:nvSpPr>
          <p:cNvPr id="3" name="Text Placeholder 2">
            <a:extLst>
              <a:ext uri="{FF2B5EF4-FFF2-40B4-BE49-F238E27FC236}">
                <a16:creationId xmlns:a16="http://schemas.microsoft.com/office/drawing/2014/main" id="{FFAF6141-21DE-4AF7-B16B-C011305586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8C90F3F8-4CAC-4D12-83F3-0E83BF053D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28509-258D-40E0-98FC-AB087A5ACF42}" type="datetimeFigureOut">
              <a:rPr lang="en-HK" smtClean="0"/>
              <a:t>12/10/2023</a:t>
            </a:fld>
            <a:endParaRPr lang="en-HK"/>
          </a:p>
        </p:txBody>
      </p:sp>
      <p:sp>
        <p:nvSpPr>
          <p:cNvPr id="5" name="Footer Placeholder 4">
            <a:extLst>
              <a:ext uri="{FF2B5EF4-FFF2-40B4-BE49-F238E27FC236}">
                <a16:creationId xmlns:a16="http://schemas.microsoft.com/office/drawing/2014/main" id="{3D3FDE7B-5AE9-46CF-965B-8152CDEF9A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Slide Number Placeholder 5">
            <a:extLst>
              <a:ext uri="{FF2B5EF4-FFF2-40B4-BE49-F238E27FC236}">
                <a16:creationId xmlns:a16="http://schemas.microsoft.com/office/drawing/2014/main" id="{DB7681E5-5826-4A40-A445-76BBEB0EB2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BEEDE-114C-41A1-BA80-21C9D6FE2DB2}" type="slidenum">
              <a:rPr lang="en-HK" smtClean="0"/>
              <a:t>‹#›</a:t>
            </a:fld>
            <a:endParaRPr lang="en-HK"/>
          </a:p>
        </p:txBody>
      </p:sp>
    </p:spTree>
    <p:extLst>
      <p:ext uri="{BB962C8B-B14F-4D97-AF65-F5344CB8AC3E}">
        <p14:creationId xmlns:p14="http://schemas.microsoft.com/office/powerpoint/2010/main" val="109962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ymlibrary.ml/"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ym.openai.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0B3486-EF9B-455F-8856-ED92B37C3897}"/>
              </a:ext>
            </a:extLst>
          </p:cNvPr>
          <p:cNvSpPr>
            <a:spLocks noGrp="1"/>
          </p:cNvSpPr>
          <p:nvPr>
            <p:ph type="ctrTitle"/>
          </p:nvPr>
        </p:nvSpPr>
        <p:spPr/>
        <p:txBody>
          <a:bodyPr>
            <a:normAutofit/>
          </a:bodyPr>
          <a:lstStyle/>
          <a:p>
            <a:r>
              <a:rPr lang="en-US" sz="4800" dirty="0"/>
              <a:t>Reinforcement Learning for trading</a:t>
            </a:r>
            <a:endParaRPr lang="en-HK" sz="4800" dirty="0"/>
          </a:p>
        </p:txBody>
      </p:sp>
      <p:sp>
        <p:nvSpPr>
          <p:cNvPr id="5" name="Subtitle 4">
            <a:extLst>
              <a:ext uri="{FF2B5EF4-FFF2-40B4-BE49-F238E27FC236}">
                <a16:creationId xmlns:a16="http://schemas.microsoft.com/office/drawing/2014/main" id="{2C075BDA-78E6-4445-8F58-2E44ADA53F81}"/>
              </a:ext>
            </a:extLst>
          </p:cNvPr>
          <p:cNvSpPr>
            <a:spLocks noGrp="1"/>
          </p:cNvSpPr>
          <p:nvPr>
            <p:ph type="subTitle" idx="1"/>
          </p:nvPr>
        </p:nvSpPr>
        <p:spPr/>
        <p:txBody>
          <a:bodyPr/>
          <a:lstStyle/>
          <a:p>
            <a:endParaRPr lang="en-HK"/>
          </a:p>
        </p:txBody>
      </p:sp>
    </p:spTree>
    <p:extLst>
      <p:ext uri="{BB962C8B-B14F-4D97-AF65-F5344CB8AC3E}">
        <p14:creationId xmlns:p14="http://schemas.microsoft.com/office/powerpoint/2010/main" val="2040091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372660-662C-4C55-8A50-CCB8777D4DED}"/>
              </a:ext>
            </a:extLst>
          </p:cNvPr>
          <p:cNvPicPr>
            <a:picLocks noChangeAspect="1"/>
          </p:cNvPicPr>
          <p:nvPr/>
        </p:nvPicPr>
        <p:blipFill>
          <a:blip r:embed="rId2"/>
          <a:stretch>
            <a:fillRect/>
          </a:stretch>
        </p:blipFill>
        <p:spPr>
          <a:xfrm>
            <a:off x="306481" y="0"/>
            <a:ext cx="10138092" cy="6004560"/>
          </a:xfrm>
          <a:prstGeom prst="rect">
            <a:avLst/>
          </a:prstGeom>
        </p:spPr>
      </p:pic>
      <p:sp>
        <p:nvSpPr>
          <p:cNvPr id="2" name="TextBox 1"/>
          <p:cNvSpPr txBox="1"/>
          <p:nvPr/>
        </p:nvSpPr>
        <p:spPr>
          <a:xfrm>
            <a:off x="244366" y="6004560"/>
            <a:ext cx="5476756" cy="923330"/>
          </a:xfrm>
          <a:prstGeom prst="rect">
            <a:avLst/>
          </a:prstGeom>
          <a:noFill/>
        </p:spPr>
        <p:txBody>
          <a:bodyPr wrap="none" rtlCol="0">
            <a:spAutoFit/>
          </a:bodyPr>
          <a:lstStyle/>
          <a:p>
            <a:r>
              <a:rPr lang="en-HK" dirty="0"/>
              <a:t>To get some ideas on the environments support by Gym,</a:t>
            </a:r>
          </a:p>
          <a:p>
            <a:r>
              <a:rPr lang="en-HK" dirty="0"/>
              <a:t>try </a:t>
            </a:r>
            <a:r>
              <a:rPr lang="en-HK" dirty="0">
                <a:hlinkClick r:id="rId3"/>
              </a:rPr>
              <a:t>https://www.gymlibrary.ml</a:t>
            </a:r>
            <a:endParaRPr lang="en-HK" dirty="0"/>
          </a:p>
          <a:p>
            <a:endParaRPr lang="en-US" dirty="0"/>
          </a:p>
        </p:txBody>
      </p:sp>
    </p:spTree>
    <p:extLst>
      <p:ext uri="{BB962C8B-B14F-4D97-AF65-F5344CB8AC3E}">
        <p14:creationId xmlns:p14="http://schemas.microsoft.com/office/powerpoint/2010/main" val="3341719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76867" y="1042359"/>
            <a:ext cx="5294104" cy="2093937"/>
          </a:xfrm>
          <a:prstGeom prst="rect">
            <a:avLst/>
          </a:prstGeom>
        </p:spPr>
      </p:pic>
      <p:sp>
        <p:nvSpPr>
          <p:cNvPr id="3" name="TextBox 2"/>
          <p:cNvSpPr txBox="1"/>
          <p:nvPr/>
        </p:nvSpPr>
        <p:spPr>
          <a:xfrm>
            <a:off x="717331" y="378372"/>
            <a:ext cx="4244880" cy="461665"/>
          </a:xfrm>
          <a:prstGeom prst="rect">
            <a:avLst/>
          </a:prstGeom>
          <a:noFill/>
        </p:spPr>
        <p:txBody>
          <a:bodyPr wrap="none" rtlCol="0">
            <a:spAutoFit/>
          </a:bodyPr>
          <a:lstStyle/>
          <a:p>
            <a:r>
              <a:rPr lang="en-HK" sz="2400" dirty="0"/>
              <a:t>An example from Gym: Cart Pole</a:t>
            </a:r>
            <a:endParaRPr lang="en-US" sz="2400" dirty="0"/>
          </a:p>
        </p:txBody>
      </p:sp>
      <p:pic>
        <p:nvPicPr>
          <p:cNvPr id="6" name="Picture 5">
            <a:extLst>
              <a:ext uri="{FF2B5EF4-FFF2-40B4-BE49-F238E27FC236}">
                <a16:creationId xmlns:a16="http://schemas.microsoft.com/office/drawing/2014/main" id="{AC59418D-4384-A3B6-B8CB-B5A093CA9524}"/>
              </a:ext>
            </a:extLst>
          </p:cNvPr>
          <p:cNvPicPr>
            <a:picLocks noChangeAspect="1"/>
          </p:cNvPicPr>
          <p:nvPr/>
        </p:nvPicPr>
        <p:blipFill>
          <a:blip r:embed="rId3"/>
          <a:stretch>
            <a:fillRect/>
          </a:stretch>
        </p:blipFill>
        <p:spPr>
          <a:xfrm>
            <a:off x="903879" y="3136296"/>
            <a:ext cx="10153253" cy="2295240"/>
          </a:xfrm>
          <a:prstGeom prst="rect">
            <a:avLst/>
          </a:prstGeom>
        </p:spPr>
      </p:pic>
    </p:spTree>
    <p:extLst>
      <p:ext uri="{BB962C8B-B14F-4D97-AF65-F5344CB8AC3E}">
        <p14:creationId xmlns:p14="http://schemas.microsoft.com/office/powerpoint/2010/main" val="149332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7331" y="378372"/>
            <a:ext cx="4244880" cy="461665"/>
          </a:xfrm>
          <a:prstGeom prst="rect">
            <a:avLst/>
          </a:prstGeom>
          <a:noFill/>
        </p:spPr>
        <p:txBody>
          <a:bodyPr wrap="none" rtlCol="0">
            <a:spAutoFit/>
          </a:bodyPr>
          <a:lstStyle/>
          <a:p>
            <a:r>
              <a:rPr lang="en-HK" sz="2400" dirty="0"/>
              <a:t>An example from Gym: Cart Pole</a:t>
            </a:r>
            <a:endParaRPr lang="en-US" sz="2400" dirty="0"/>
          </a:p>
        </p:txBody>
      </p:sp>
      <p:pic>
        <p:nvPicPr>
          <p:cNvPr id="8" name="Picture 7">
            <a:extLst>
              <a:ext uri="{FF2B5EF4-FFF2-40B4-BE49-F238E27FC236}">
                <a16:creationId xmlns:a16="http://schemas.microsoft.com/office/drawing/2014/main" id="{849FE483-31E8-5496-A0F5-769F1CEE5CF6}"/>
              </a:ext>
            </a:extLst>
          </p:cNvPr>
          <p:cNvPicPr>
            <a:picLocks noChangeAspect="1"/>
          </p:cNvPicPr>
          <p:nvPr/>
        </p:nvPicPr>
        <p:blipFill>
          <a:blip r:embed="rId2"/>
          <a:stretch>
            <a:fillRect/>
          </a:stretch>
        </p:blipFill>
        <p:spPr>
          <a:xfrm>
            <a:off x="610969" y="1442824"/>
            <a:ext cx="9142802" cy="3641240"/>
          </a:xfrm>
          <a:prstGeom prst="rect">
            <a:avLst/>
          </a:prstGeom>
        </p:spPr>
      </p:pic>
    </p:spTree>
    <p:extLst>
      <p:ext uri="{BB962C8B-B14F-4D97-AF65-F5344CB8AC3E}">
        <p14:creationId xmlns:p14="http://schemas.microsoft.com/office/powerpoint/2010/main" val="1164135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7331" y="378372"/>
            <a:ext cx="4244880" cy="461665"/>
          </a:xfrm>
          <a:prstGeom prst="rect">
            <a:avLst/>
          </a:prstGeom>
          <a:noFill/>
        </p:spPr>
        <p:txBody>
          <a:bodyPr wrap="none" rtlCol="0">
            <a:spAutoFit/>
          </a:bodyPr>
          <a:lstStyle/>
          <a:p>
            <a:r>
              <a:rPr lang="en-HK" sz="2400" dirty="0"/>
              <a:t>An example from Gym: Cart Pole</a:t>
            </a:r>
            <a:endParaRPr lang="en-US" sz="2400" dirty="0"/>
          </a:p>
        </p:txBody>
      </p:sp>
      <p:pic>
        <p:nvPicPr>
          <p:cNvPr id="6" name="Picture 5">
            <a:extLst>
              <a:ext uri="{FF2B5EF4-FFF2-40B4-BE49-F238E27FC236}">
                <a16:creationId xmlns:a16="http://schemas.microsoft.com/office/drawing/2014/main" id="{416523BC-6B55-2E4A-227B-6D3138C7D1DA}"/>
              </a:ext>
            </a:extLst>
          </p:cNvPr>
          <p:cNvPicPr>
            <a:picLocks noChangeAspect="1"/>
          </p:cNvPicPr>
          <p:nvPr/>
        </p:nvPicPr>
        <p:blipFill>
          <a:blip r:embed="rId2"/>
          <a:stretch>
            <a:fillRect/>
          </a:stretch>
        </p:blipFill>
        <p:spPr>
          <a:xfrm>
            <a:off x="793594" y="1049329"/>
            <a:ext cx="8121300" cy="3230063"/>
          </a:xfrm>
          <a:prstGeom prst="rect">
            <a:avLst/>
          </a:prstGeom>
        </p:spPr>
      </p:pic>
    </p:spTree>
    <p:extLst>
      <p:ext uri="{BB962C8B-B14F-4D97-AF65-F5344CB8AC3E}">
        <p14:creationId xmlns:p14="http://schemas.microsoft.com/office/powerpoint/2010/main" val="1863160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125"/>
            <a:ext cx="10515600" cy="1325563"/>
          </a:xfrm>
        </p:spPr>
        <p:txBody>
          <a:bodyPr>
            <a:normAutofit/>
          </a:bodyPr>
          <a:lstStyle/>
          <a:p>
            <a:r>
              <a:rPr lang="en-HK" sz="3600" dirty="0"/>
              <a:t>A simple example: Taking random actions</a:t>
            </a:r>
            <a:endParaRPr lang="en-US" sz="3600" dirty="0"/>
          </a:p>
        </p:txBody>
      </p:sp>
      <p:pic>
        <p:nvPicPr>
          <p:cNvPr id="8" name="Picture 7">
            <a:extLst>
              <a:ext uri="{FF2B5EF4-FFF2-40B4-BE49-F238E27FC236}">
                <a16:creationId xmlns:a16="http://schemas.microsoft.com/office/drawing/2014/main" id="{A234F818-0BF8-CE06-899E-3E9C7B86DB1A}"/>
              </a:ext>
            </a:extLst>
          </p:cNvPr>
          <p:cNvPicPr>
            <a:picLocks noChangeAspect="1"/>
          </p:cNvPicPr>
          <p:nvPr/>
        </p:nvPicPr>
        <p:blipFill>
          <a:blip r:embed="rId2"/>
          <a:stretch>
            <a:fillRect/>
          </a:stretch>
        </p:blipFill>
        <p:spPr>
          <a:xfrm>
            <a:off x="1222946" y="1344756"/>
            <a:ext cx="4232645" cy="3796412"/>
          </a:xfrm>
          <a:prstGeom prst="rect">
            <a:avLst/>
          </a:prstGeom>
        </p:spPr>
      </p:pic>
    </p:spTree>
    <p:extLst>
      <p:ext uri="{BB962C8B-B14F-4D97-AF65-F5344CB8AC3E}">
        <p14:creationId xmlns:p14="http://schemas.microsoft.com/office/powerpoint/2010/main" val="53109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sz="3600" dirty="0"/>
              <a:t>A simple and very popular RL algorithm: Q-learning</a:t>
            </a:r>
            <a:endParaRPr lang="en-US" sz="3600" dirty="0"/>
          </a:p>
        </p:txBody>
      </p:sp>
      <p:sp>
        <p:nvSpPr>
          <p:cNvPr id="3" name="Content Placeholder 2"/>
          <p:cNvSpPr>
            <a:spLocks noGrp="1"/>
          </p:cNvSpPr>
          <p:nvPr>
            <p:ph idx="1"/>
          </p:nvPr>
        </p:nvSpPr>
        <p:spPr/>
        <p:txBody>
          <a:bodyPr/>
          <a:lstStyle/>
          <a:p>
            <a:pPr marL="0" indent="0">
              <a:buNone/>
            </a:pPr>
            <a:r>
              <a:rPr lang="en-HK" sz="3200" dirty="0"/>
              <a:t>Q-learning is based on Bellman’s principle of optimality:</a:t>
            </a:r>
          </a:p>
          <a:p>
            <a:pPr marL="457200" lvl="1" indent="0">
              <a:buNone/>
            </a:pPr>
            <a:r>
              <a:rPr lang="en-US" sz="3200" dirty="0">
                <a:solidFill>
                  <a:srgbClr val="00B0F0"/>
                </a:solidFill>
              </a:rPr>
              <a:t>An optimal policy has the property that whatever the initial state and initial decision are, the remaining decisions must constitute an optimal policy with regard to the state resulting from the first decision</a:t>
            </a:r>
          </a:p>
        </p:txBody>
      </p:sp>
    </p:spTree>
    <p:extLst>
      <p:ext uri="{BB962C8B-B14F-4D97-AF65-F5344CB8AC3E}">
        <p14:creationId xmlns:p14="http://schemas.microsoft.com/office/powerpoint/2010/main" val="3350537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DCAF-17C0-44E4-A50B-F0678DB703C3}"/>
              </a:ext>
            </a:extLst>
          </p:cNvPr>
          <p:cNvSpPr>
            <a:spLocks noGrp="1"/>
          </p:cNvSpPr>
          <p:nvPr>
            <p:ph type="title"/>
          </p:nvPr>
        </p:nvSpPr>
        <p:spPr/>
        <p:txBody>
          <a:bodyPr/>
          <a:lstStyle/>
          <a:p>
            <a:r>
              <a:rPr lang="en-US" dirty="0"/>
              <a:t>Q-learning</a:t>
            </a:r>
            <a:endParaRPr lang="en-HK" dirty="0"/>
          </a:p>
        </p:txBody>
      </p:sp>
      <p:sp>
        <p:nvSpPr>
          <p:cNvPr id="3" name="Content Placeholder 2">
            <a:extLst>
              <a:ext uri="{FF2B5EF4-FFF2-40B4-BE49-F238E27FC236}">
                <a16:creationId xmlns:a16="http://schemas.microsoft.com/office/drawing/2014/main" id="{28BF5540-82B0-4A7C-91CE-BEE547BB36AC}"/>
              </a:ext>
            </a:extLst>
          </p:cNvPr>
          <p:cNvSpPr>
            <a:spLocks noGrp="1"/>
          </p:cNvSpPr>
          <p:nvPr>
            <p:ph idx="1"/>
          </p:nvPr>
        </p:nvSpPr>
        <p:spPr>
          <a:xfrm>
            <a:off x="1072754" y="1690688"/>
            <a:ext cx="10478544" cy="4351338"/>
          </a:xfrm>
        </p:spPr>
        <p:txBody>
          <a:bodyPr>
            <a:normAutofit/>
          </a:bodyPr>
          <a:lstStyle/>
          <a:p>
            <a:r>
              <a:rPr lang="en-HK" dirty="0"/>
              <a:t>Idea</a:t>
            </a:r>
          </a:p>
          <a:p>
            <a:pPr lvl="1"/>
            <a:r>
              <a:rPr lang="en-HK" dirty="0"/>
              <a:t>We try to learn the Q-value </a:t>
            </a:r>
            <a:r>
              <a:rPr lang="en-HK" dirty="0">
                <a:solidFill>
                  <a:srgbClr val="FF0000"/>
                </a:solidFill>
              </a:rPr>
              <a:t>Q(S, A)</a:t>
            </a:r>
            <a:r>
              <a:rPr lang="en-HK" dirty="0"/>
              <a:t> for all possible states S, and actions A.  Intuitively, Q(S, A) tells us how good it is if we take action A when we are current in state S. </a:t>
            </a:r>
          </a:p>
          <a:p>
            <a:pPr lvl="1"/>
            <a:r>
              <a:rPr lang="en-HK" dirty="0"/>
              <a:t>Initially, Q(S,A) is assigned an arbitrary number, say 0, and we will improve it during the learning process.</a:t>
            </a:r>
          </a:p>
          <a:p>
            <a:r>
              <a:rPr lang="en-HK" dirty="0"/>
              <a:t>How to learn?</a:t>
            </a:r>
          </a:p>
        </p:txBody>
      </p:sp>
    </p:spTree>
    <p:extLst>
      <p:ext uri="{BB962C8B-B14F-4D97-AF65-F5344CB8AC3E}">
        <p14:creationId xmlns:p14="http://schemas.microsoft.com/office/powerpoint/2010/main" val="3300776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High level idea on how to learn</a:t>
            </a:r>
            <a:endParaRPr lang="en-US" dirty="0"/>
          </a:p>
        </p:txBody>
      </p:sp>
      <p:sp>
        <p:nvSpPr>
          <p:cNvPr id="3" name="Content Placeholder 2"/>
          <p:cNvSpPr>
            <a:spLocks noGrp="1"/>
          </p:cNvSpPr>
          <p:nvPr>
            <p:ph idx="1"/>
          </p:nvPr>
        </p:nvSpPr>
        <p:spPr>
          <a:xfrm>
            <a:off x="838200" y="1476709"/>
            <a:ext cx="10515600" cy="4351338"/>
          </a:xfrm>
        </p:spPr>
        <p:txBody>
          <a:bodyPr>
            <a:normAutofit/>
          </a:bodyPr>
          <a:lstStyle/>
          <a:p>
            <a:r>
              <a:rPr lang="en-HK" dirty="0"/>
              <a:t>Suppose when at state S, we have chosen action A and the action moves us to S’.</a:t>
            </a:r>
          </a:p>
          <a:p>
            <a:r>
              <a:rPr lang="en-HK" dirty="0"/>
              <a:t>Suppose there are k possible actions A1, A2, ... </a:t>
            </a:r>
            <a:r>
              <a:rPr lang="en-HK" dirty="0" err="1"/>
              <a:t>Ak</a:t>
            </a:r>
            <a:r>
              <a:rPr lang="en-HK" dirty="0"/>
              <a:t>.  Then, after we move to S’, the next action can be A1, A2,..., Ak.  Which one?</a:t>
            </a:r>
          </a:p>
          <a:p>
            <a:pPr marL="0" indent="0">
              <a:buNone/>
            </a:pPr>
            <a:endParaRPr lang="en-US" dirty="0"/>
          </a:p>
        </p:txBody>
      </p:sp>
    </p:spTree>
    <p:extLst>
      <p:ext uri="{BB962C8B-B14F-4D97-AF65-F5344CB8AC3E}">
        <p14:creationId xmlns:p14="http://schemas.microsoft.com/office/powerpoint/2010/main" val="1579348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High level idea on how to learn</a:t>
            </a:r>
            <a:endParaRPr lang="en-US" dirty="0"/>
          </a:p>
        </p:txBody>
      </p:sp>
      <p:sp>
        <p:nvSpPr>
          <p:cNvPr id="3" name="Content Placeholder 2"/>
          <p:cNvSpPr>
            <a:spLocks noGrp="1"/>
          </p:cNvSpPr>
          <p:nvPr>
            <p:ph idx="1"/>
          </p:nvPr>
        </p:nvSpPr>
        <p:spPr>
          <a:xfrm>
            <a:off x="838200" y="1476709"/>
            <a:ext cx="10515600" cy="4351338"/>
          </a:xfrm>
        </p:spPr>
        <p:txBody>
          <a:bodyPr>
            <a:normAutofit/>
          </a:bodyPr>
          <a:lstStyle/>
          <a:p>
            <a:r>
              <a:rPr lang="en-HK" dirty="0"/>
              <a:t>Suppose when at state S, we have chosen action A and the action moves us to S’.</a:t>
            </a:r>
          </a:p>
          <a:p>
            <a:r>
              <a:rPr lang="en-HK" dirty="0"/>
              <a:t>Suppose there are k possible actions A1, A2, ... </a:t>
            </a:r>
            <a:r>
              <a:rPr lang="en-HK" dirty="0" err="1"/>
              <a:t>Ak</a:t>
            </a:r>
            <a:r>
              <a:rPr lang="en-HK" dirty="0"/>
              <a:t>.  Then, after we move to S’, the next action can be A1, A2,..., Ak.  Which one?</a:t>
            </a:r>
          </a:p>
          <a:p>
            <a:r>
              <a:rPr lang="en-HK" dirty="0"/>
              <a:t>By Bellman’s principle of optimality, we will choose the one S’ such that Q(S’, A’) = max Q(S’, Ai)</a:t>
            </a:r>
          </a:p>
        </p:txBody>
      </p:sp>
    </p:spTree>
    <p:extLst>
      <p:ext uri="{BB962C8B-B14F-4D97-AF65-F5344CB8AC3E}">
        <p14:creationId xmlns:p14="http://schemas.microsoft.com/office/powerpoint/2010/main" val="3205574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High level idea on how to learn</a:t>
            </a:r>
            <a:endParaRPr lang="en-US" dirty="0"/>
          </a:p>
        </p:txBody>
      </p:sp>
      <p:sp>
        <p:nvSpPr>
          <p:cNvPr id="3" name="Content Placeholder 2"/>
          <p:cNvSpPr>
            <a:spLocks noGrp="1"/>
          </p:cNvSpPr>
          <p:nvPr>
            <p:ph idx="1"/>
          </p:nvPr>
        </p:nvSpPr>
        <p:spPr>
          <a:xfrm>
            <a:off x="838200" y="1476709"/>
            <a:ext cx="10515600" cy="4351338"/>
          </a:xfrm>
        </p:spPr>
        <p:txBody>
          <a:bodyPr>
            <a:normAutofit/>
          </a:bodyPr>
          <a:lstStyle/>
          <a:p>
            <a:r>
              <a:rPr lang="en-HK" dirty="0"/>
              <a:t>Suppose when at state S, we have chosen action A and the action moves us to S’.</a:t>
            </a:r>
          </a:p>
          <a:p>
            <a:r>
              <a:rPr lang="en-HK" dirty="0"/>
              <a:t>Suppose there are k possible actions A1, A2, ... </a:t>
            </a:r>
            <a:r>
              <a:rPr lang="en-HK" dirty="0" err="1"/>
              <a:t>Ak</a:t>
            </a:r>
            <a:r>
              <a:rPr lang="en-HK" dirty="0"/>
              <a:t>.  Then, after we move to S’, the next action can be A1, A2,..., Ak.  Which one?</a:t>
            </a:r>
          </a:p>
          <a:p>
            <a:r>
              <a:rPr lang="en-HK" dirty="0"/>
              <a:t>By Bellman’s principle of optimality, we will choose the one MA such that Q(S’, A’) = max Q(S’, Ai)</a:t>
            </a:r>
          </a:p>
          <a:p>
            <a:r>
              <a:rPr lang="en-HK" dirty="0"/>
              <a:t>Then, we need to update Q(S, A). How?</a:t>
            </a:r>
          </a:p>
          <a:p>
            <a:pPr lvl="1"/>
            <a:r>
              <a:rPr lang="en-HK" dirty="0"/>
              <a:t>Compare Q(S’,A’) and Q(S,A) as we have looked a step further.</a:t>
            </a:r>
          </a:p>
          <a:p>
            <a:pPr lvl="2"/>
            <a:r>
              <a:rPr lang="en-HK" dirty="0"/>
              <a:t>If Q(S’,A’) &gt; Q(S, A), then we need to increase Q(S,A) somewhat</a:t>
            </a:r>
          </a:p>
          <a:p>
            <a:pPr lvl="2"/>
            <a:r>
              <a:rPr lang="en-HK" dirty="0"/>
              <a:t>If Q(S’,A’) &lt; Q(S, A), we need to decrease Q(S,A) somewhat.</a:t>
            </a:r>
            <a:endParaRPr lang="en-US" dirty="0"/>
          </a:p>
        </p:txBody>
      </p:sp>
    </p:spTree>
    <p:extLst>
      <p:ext uri="{BB962C8B-B14F-4D97-AF65-F5344CB8AC3E}">
        <p14:creationId xmlns:p14="http://schemas.microsoft.com/office/powerpoint/2010/main" val="4213134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31C0C-1D9F-470F-ACAF-9E2390145545}"/>
              </a:ext>
            </a:extLst>
          </p:cNvPr>
          <p:cNvSpPr>
            <a:spLocks noGrp="1"/>
          </p:cNvSpPr>
          <p:nvPr>
            <p:ph type="title"/>
          </p:nvPr>
        </p:nvSpPr>
        <p:spPr/>
        <p:txBody>
          <a:bodyPr/>
          <a:lstStyle/>
          <a:p>
            <a:r>
              <a:rPr lang="en-US" dirty="0"/>
              <a:t>What is Reinforcement Learning?</a:t>
            </a:r>
            <a:endParaRPr lang="en-HK" dirty="0"/>
          </a:p>
        </p:txBody>
      </p:sp>
      <p:sp>
        <p:nvSpPr>
          <p:cNvPr id="3" name="Content Placeholder 2">
            <a:extLst>
              <a:ext uri="{FF2B5EF4-FFF2-40B4-BE49-F238E27FC236}">
                <a16:creationId xmlns:a16="http://schemas.microsoft.com/office/drawing/2014/main" id="{5325C421-EA90-4A73-8CC9-8DFF65EF6D74}"/>
              </a:ext>
            </a:extLst>
          </p:cNvPr>
          <p:cNvSpPr>
            <a:spLocks noGrp="1"/>
          </p:cNvSpPr>
          <p:nvPr>
            <p:ph idx="1"/>
          </p:nvPr>
        </p:nvSpPr>
        <p:spPr/>
        <p:txBody>
          <a:bodyPr>
            <a:normAutofit fontScale="92500" lnSpcReduction="10000"/>
          </a:bodyPr>
          <a:lstStyle/>
          <a:p>
            <a:r>
              <a:rPr lang="en-US" dirty="0"/>
              <a:t>To train a system (an </a:t>
            </a:r>
            <a:r>
              <a:rPr lang="en-US" dirty="0">
                <a:solidFill>
                  <a:schemeClr val="accent1"/>
                </a:solidFill>
              </a:rPr>
              <a:t>agent</a:t>
            </a:r>
            <a:r>
              <a:rPr lang="en-US" dirty="0"/>
              <a:t>) to have some “desirable” behavior for some “task”, we let the agent learn by doing the task step by step (even though initially the agent does not know what to do and may just give random actions).</a:t>
            </a:r>
          </a:p>
          <a:p>
            <a:r>
              <a:rPr lang="en-US" dirty="0"/>
              <a:t>After completing every single step, we (the </a:t>
            </a:r>
            <a:r>
              <a:rPr lang="en-US" dirty="0">
                <a:solidFill>
                  <a:schemeClr val="accent1"/>
                </a:solidFill>
              </a:rPr>
              <a:t>environment</a:t>
            </a:r>
            <a:r>
              <a:rPr lang="en-US" dirty="0"/>
              <a:t>) do the following:</a:t>
            </a:r>
          </a:p>
          <a:p>
            <a:pPr lvl="1"/>
            <a:r>
              <a:rPr lang="en-US" dirty="0"/>
              <a:t>reward the agent (by giving some points) if its action taken for this step is “desirable”</a:t>
            </a:r>
          </a:p>
          <a:p>
            <a:pPr lvl="1"/>
            <a:r>
              <a:rPr lang="en-US" dirty="0"/>
              <a:t>punish the agent (by taking away some points) if the action is not “desirable”</a:t>
            </a:r>
          </a:p>
          <a:p>
            <a:pPr lvl="1"/>
            <a:r>
              <a:rPr lang="en-US" dirty="0"/>
              <a:t>tell the agent the new “state” in the environment after its action.</a:t>
            </a:r>
          </a:p>
          <a:p>
            <a:r>
              <a:rPr lang="en-US" dirty="0"/>
              <a:t>The agent is running some algorithm such that depending on the reward/punishment it gets, it changes its behavior (by changing, for example, an action table, some decision rules, neural networks, …) hoping to make some better move when seeing similar situation later.</a:t>
            </a:r>
          </a:p>
          <a:p>
            <a:pPr lvl="1"/>
            <a:endParaRPr lang="en-US" dirty="0"/>
          </a:p>
        </p:txBody>
      </p:sp>
    </p:spTree>
    <p:extLst>
      <p:ext uri="{BB962C8B-B14F-4D97-AF65-F5344CB8AC3E}">
        <p14:creationId xmlns:p14="http://schemas.microsoft.com/office/powerpoint/2010/main" val="1046438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More details </a:t>
            </a:r>
            <a:endParaRPr lang="en-US" dirty="0"/>
          </a:p>
        </p:txBody>
      </p:sp>
      <p:sp>
        <p:nvSpPr>
          <p:cNvPr id="3" name="Content Placeholder 2"/>
          <p:cNvSpPr>
            <a:spLocks noGrp="1"/>
          </p:cNvSpPr>
          <p:nvPr>
            <p:ph idx="1"/>
          </p:nvPr>
        </p:nvSpPr>
        <p:spPr/>
        <p:txBody>
          <a:bodyPr/>
          <a:lstStyle/>
          <a:p>
            <a:r>
              <a:rPr lang="en-HK" dirty="0"/>
              <a:t>Intuitive reasoning:</a:t>
            </a:r>
          </a:p>
          <a:p>
            <a:pPr lvl="1"/>
            <a:r>
              <a:rPr lang="en-HK" dirty="0"/>
              <a:t>Q(S,A) = Q(S,A) + (Q(S’,A’) – Q(S, A))</a:t>
            </a:r>
          </a:p>
          <a:p>
            <a:pPr lvl="1"/>
            <a:r>
              <a:rPr lang="en-HK" dirty="0"/>
              <a:t>But this will deterministically set Q(S,A) to Q(S’,A’).</a:t>
            </a:r>
          </a:p>
          <a:p>
            <a:r>
              <a:rPr lang="en-HK" dirty="0"/>
              <a:t>We need some variability,  For example,</a:t>
            </a:r>
          </a:p>
        </p:txBody>
      </p:sp>
      <p:pic>
        <p:nvPicPr>
          <p:cNvPr id="8" name="Picture 7">
            <a:extLst>
              <a:ext uri="{FF2B5EF4-FFF2-40B4-BE49-F238E27FC236}">
                <a16:creationId xmlns:a16="http://schemas.microsoft.com/office/drawing/2014/main" id="{561DABC8-43C9-59CA-6F89-4F66739683B8}"/>
              </a:ext>
            </a:extLst>
          </p:cNvPr>
          <p:cNvPicPr>
            <a:picLocks noChangeAspect="1"/>
          </p:cNvPicPr>
          <p:nvPr/>
        </p:nvPicPr>
        <p:blipFill>
          <a:blip r:embed="rId2"/>
          <a:stretch>
            <a:fillRect/>
          </a:stretch>
        </p:blipFill>
        <p:spPr>
          <a:xfrm>
            <a:off x="838200" y="3608102"/>
            <a:ext cx="8823154" cy="1682935"/>
          </a:xfrm>
          <a:prstGeom prst="rect">
            <a:avLst/>
          </a:prstGeom>
        </p:spPr>
      </p:pic>
    </p:spTree>
    <p:extLst>
      <p:ext uri="{BB962C8B-B14F-4D97-AF65-F5344CB8AC3E}">
        <p14:creationId xmlns:p14="http://schemas.microsoft.com/office/powerpoint/2010/main" val="1167640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The program</a:t>
            </a:r>
            <a:endParaRPr lang="en-US" dirty="0"/>
          </a:p>
        </p:txBody>
      </p:sp>
      <p:pic>
        <p:nvPicPr>
          <p:cNvPr id="7" name="Picture 6">
            <a:extLst>
              <a:ext uri="{FF2B5EF4-FFF2-40B4-BE49-F238E27FC236}">
                <a16:creationId xmlns:a16="http://schemas.microsoft.com/office/drawing/2014/main" id="{8771F88D-9317-4376-982C-BE2EC21ADFCC}"/>
              </a:ext>
            </a:extLst>
          </p:cNvPr>
          <p:cNvPicPr>
            <a:picLocks noChangeAspect="1"/>
          </p:cNvPicPr>
          <p:nvPr/>
        </p:nvPicPr>
        <p:blipFill>
          <a:blip r:embed="rId2"/>
          <a:stretch>
            <a:fillRect/>
          </a:stretch>
        </p:blipFill>
        <p:spPr>
          <a:xfrm>
            <a:off x="838200" y="1690688"/>
            <a:ext cx="7452546" cy="3786568"/>
          </a:xfrm>
          <a:prstGeom prst="rect">
            <a:avLst/>
          </a:prstGeom>
        </p:spPr>
      </p:pic>
    </p:spTree>
    <p:extLst>
      <p:ext uri="{BB962C8B-B14F-4D97-AF65-F5344CB8AC3E}">
        <p14:creationId xmlns:p14="http://schemas.microsoft.com/office/powerpoint/2010/main" val="2276066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The program</a:t>
            </a:r>
            <a:endParaRPr lang="en-US" dirty="0"/>
          </a:p>
        </p:txBody>
      </p:sp>
      <p:pic>
        <p:nvPicPr>
          <p:cNvPr id="7" name="Picture 6">
            <a:extLst>
              <a:ext uri="{FF2B5EF4-FFF2-40B4-BE49-F238E27FC236}">
                <a16:creationId xmlns:a16="http://schemas.microsoft.com/office/drawing/2014/main" id="{8771F88D-9317-4376-982C-BE2EC21ADFCC}"/>
              </a:ext>
            </a:extLst>
          </p:cNvPr>
          <p:cNvPicPr>
            <a:picLocks noChangeAspect="1"/>
          </p:cNvPicPr>
          <p:nvPr/>
        </p:nvPicPr>
        <p:blipFill>
          <a:blip r:embed="rId2"/>
          <a:stretch>
            <a:fillRect/>
          </a:stretch>
        </p:blipFill>
        <p:spPr>
          <a:xfrm>
            <a:off x="838200" y="1690688"/>
            <a:ext cx="7452546" cy="3786568"/>
          </a:xfrm>
          <a:prstGeom prst="rect">
            <a:avLst/>
          </a:prstGeom>
        </p:spPr>
      </p:pic>
      <p:pic>
        <p:nvPicPr>
          <p:cNvPr id="4" name="Picture 3">
            <a:extLst>
              <a:ext uri="{FF2B5EF4-FFF2-40B4-BE49-F238E27FC236}">
                <a16:creationId xmlns:a16="http://schemas.microsoft.com/office/drawing/2014/main" id="{416523BC-6B55-2E4A-227B-6D3138C7D1DA}"/>
              </a:ext>
            </a:extLst>
          </p:cNvPr>
          <p:cNvPicPr>
            <a:picLocks noChangeAspect="1"/>
          </p:cNvPicPr>
          <p:nvPr/>
        </p:nvPicPr>
        <p:blipFill>
          <a:blip r:embed="rId3"/>
          <a:stretch>
            <a:fillRect/>
          </a:stretch>
        </p:blipFill>
        <p:spPr>
          <a:xfrm>
            <a:off x="6467632" y="4212236"/>
            <a:ext cx="5279443" cy="2099779"/>
          </a:xfrm>
          <a:prstGeom prst="rect">
            <a:avLst/>
          </a:prstGeom>
        </p:spPr>
      </p:pic>
      <p:pic>
        <p:nvPicPr>
          <p:cNvPr id="3" name="Picture 2"/>
          <p:cNvPicPr>
            <a:picLocks noChangeAspect="1"/>
          </p:cNvPicPr>
          <p:nvPr/>
        </p:nvPicPr>
        <p:blipFill>
          <a:blip r:embed="rId4"/>
          <a:stretch>
            <a:fillRect/>
          </a:stretch>
        </p:blipFill>
        <p:spPr>
          <a:xfrm>
            <a:off x="325934" y="4808634"/>
            <a:ext cx="5877745" cy="1086002"/>
          </a:xfrm>
          <a:prstGeom prst="rect">
            <a:avLst/>
          </a:prstGeom>
        </p:spPr>
      </p:pic>
    </p:spTree>
    <p:extLst>
      <p:ext uri="{BB962C8B-B14F-4D97-AF65-F5344CB8AC3E}">
        <p14:creationId xmlns:p14="http://schemas.microsoft.com/office/powerpoint/2010/main" val="3419450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The program</a:t>
            </a:r>
            <a:endParaRPr lang="en-US" dirty="0"/>
          </a:p>
        </p:txBody>
      </p:sp>
      <p:pic>
        <p:nvPicPr>
          <p:cNvPr id="7" name="Picture 6">
            <a:extLst>
              <a:ext uri="{FF2B5EF4-FFF2-40B4-BE49-F238E27FC236}">
                <a16:creationId xmlns:a16="http://schemas.microsoft.com/office/drawing/2014/main" id="{8771F88D-9317-4376-982C-BE2EC21ADFCC}"/>
              </a:ext>
            </a:extLst>
          </p:cNvPr>
          <p:cNvPicPr>
            <a:picLocks noChangeAspect="1"/>
          </p:cNvPicPr>
          <p:nvPr/>
        </p:nvPicPr>
        <p:blipFill>
          <a:blip r:embed="rId2"/>
          <a:stretch>
            <a:fillRect/>
          </a:stretch>
        </p:blipFill>
        <p:spPr>
          <a:xfrm>
            <a:off x="838200" y="1690688"/>
            <a:ext cx="7452546" cy="3786568"/>
          </a:xfrm>
          <a:prstGeom prst="rect">
            <a:avLst/>
          </a:prstGeom>
        </p:spPr>
      </p:pic>
      <p:pic>
        <p:nvPicPr>
          <p:cNvPr id="5" name="Picture 4"/>
          <p:cNvPicPr>
            <a:picLocks noChangeAspect="1"/>
          </p:cNvPicPr>
          <p:nvPr/>
        </p:nvPicPr>
        <p:blipFill>
          <a:blip r:embed="rId3"/>
          <a:stretch>
            <a:fillRect/>
          </a:stretch>
        </p:blipFill>
        <p:spPr>
          <a:xfrm>
            <a:off x="4073608" y="5773355"/>
            <a:ext cx="2905530" cy="647790"/>
          </a:xfrm>
          <a:prstGeom prst="rect">
            <a:avLst/>
          </a:prstGeom>
        </p:spPr>
      </p:pic>
      <p:pic>
        <p:nvPicPr>
          <p:cNvPr id="6" name="Picture 5"/>
          <p:cNvPicPr>
            <a:picLocks noChangeAspect="1"/>
          </p:cNvPicPr>
          <p:nvPr/>
        </p:nvPicPr>
        <p:blipFill>
          <a:blip r:embed="rId4"/>
          <a:stretch>
            <a:fillRect/>
          </a:stretch>
        </p:blipFill>
        <p:spPr>
          <a:xfrm>
            <a:off x="8412376" y="365125"/>
            <a:ext cx="2819794" cy="7573432"/>
          </a:xfrm>
          <a:prstGeom prst="rect">
            <a:avLst/>
          </a:prstGeom>
        </p:spPr>
      </p:pic>
    </p:spTree>
    <p:extLst>
      <p:ext uri="{BB962C8B-B14F-4D97-AF65-F5344CB8AC3E}">
        <p14:creationId xmlns:p14="http://schemas.microsoft.com/office/powerpoint/2010/main" val="2897478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The program</a:t>
            </a:r>
            <a:endParaRPr lang="en-US" dirty="0"/>
          </a:p>
        </p:txBody>
      </p:sp>
      <p:pic>
        <p:nvPicPr>
          <p:cNvPr id="4" name="Picture 3">
            <a:extLst>
              <a:ext uri="{FF2B5EF4-FFF2-40B4-BE49-F238E27FC236}">
                <a16:creationId xmlns:a16="http://schemas.microsoft.com/office/drawing/2014/main" id="{50B2131F-5A15-C55F-C9EF-D16D05240141}"/>
              </a:ext>
            </a:extLst>
          </p:cNvPr>
          <p:cNvPicPr>
            <a:picLocks noChangeAspect="1"/>
          </p:cNvPicPr>
          <p:nvPr/>
        </p:nvPicPr>
        <p:blipFill>
          <a:blip r:embed="rId2"/>
          <a:stretch>
            <a:fillRect/>
          </a:stretch>
        </p:blipFill>
        <p:spPr>
          <a:xfrm>
            <a:off x="1094232" y="1542228"/>
            <a:ext cx="8177784" cy="4523111"/>
          </a:xfrm>
          <a:prstGeom prst="rect">
            <a:avLst/>
          </a:prstGeom>
        </p:spPr>
      </p:pic>
    </p:spTree>
    <p:extLst>
      <p:ext uri="{BB962C8B-B14F-4D97-AF65-F5344CB8AC3E}">
        <p14:creationId xmlns:p14="http://schemas.microsoft.com/office/powerpoint/2010/main" val="1786512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2085DD-D1EF-E74A-F214-DE9E7A3A5353}"/>
              </a:ext>
            </a:extLst>
          </p:cNvPr>
          <p:cNvSpPr>
            <a:spLocks noGrp="1"/>
          </p:cNvSpPr>
          <p:nvPr>
            <p:ph type="ctrTitle"/>
          </p:nvPr>
        </p:nvSpPr>
        <p:spPr/>
        <p:txBody>
          <a:bodyPr/>
          <a:lstStyle/>
          <a:p>
            <a:r>
              <a:rPr lang="en-HK" dirty="0"/>
              <a:t>RL for Trading</a:t>
            </a:r>
          </a:p>
        </p:txBody>
      </p:sp>
      <p:sp>
        <p:nvSpPr>
          <p:cNvPr id="5" name="Subtitle 4">
            <a:extLst>
              <a:ext uri="{FF2B5EF4-FFF2-40B4-BE49-F238E27FC236}">
                <a16:creationId xmlns:a16="http://schemas.microsoft.com/office/drawing/2014/main" id="{2363E09C-7F7F-942E-2D2E-CA873A8CE945}"/>
              </a:ext>
            </a:extLst>
          </p:cNvPr>
          <p:cNvSpPr>
            <a:spLocks noGrp="1"/>
          </p:cNvSpPr>
          <p:nvPr>
            <p:ph type="subTitle" idx="1"/>
          </p:nvPr>
        </p:nvSpPr>
        <p:spPr/>
        <p:txBody>
          <a:bodyPr/>
          <a:lstStyle/>
          <a:p>
            <a:endParaRPr lang="en-HK"/>
          </a:p>
        </p:txBody>
      </p:sp>
    </p:spTree>
    <p:extLst>
      <p:ext uri="{BB962C8B-B14F-4D97-AF65-F5344CB8AC3E}">
        <p14:creationId xmlns:p14="http://schemas.microsoft.com/office/powerpoint/2010/main" val="500165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0B87-383F-4C0C-B013-D065C74D3EAC}"/>
              </a:ext>
            </a:extLst>
          </p:cNvPr>
          <p:cNvSpPr>
            <a:spLocks noGrp="1"/>
          </p:cNvSpPr>
          <p:nvPr>
            <p:ph type="title"/>
          </p:nvPr>
        </p:nvSpPr>
        <p:spPr/>
        <p:txBody>
          <a:bodyPr/>
          <a:lstStyle/>
          <a:p>
            <a:r>
              <a:rPr lang="en-US" dirty="0">
                <a:solidFill>
                  <a:srgbClr val="0070C0"/>
                </a:solidFill>
              </a:rPr>
              <a:t>gym-</a:t>
            </a:r>
            <a:r>
              <a:rPr lang="en-US" dirty="0" err="1">
                <a:solidFill>
                  <a:srgbClr val="0070C0"/>
                </a:solidFill>
              </a:rPr>
              <a:t>anytrading</a:t>
            </a:r>
            <a:endParaRPr lang="en-HK" dirty="0">
              <a:solidFill>
                <a:srgbClr val="0070C0"/>
              </a:solidFill>
            </a:endParaRPr>
          </a:p>
        </p:txBody>
      </p:sp>
      <p:sp>
        <p:nvSpPr>
          <p:cNvPr id="3" name="Content Placeholder 2">
            <a:extLst>
              <a:ext uri="{FF2B5EF4-FFF2-40B4-BE49-F238E27FC236}">
                <a16:creationId xmlns:a16="http://schemas.microsoft.com/office/drawing/2014/main" id="{262EEDDF-1807-4539-ABE6-C6579460C5EB}"/>
              </a:ext>
            </a:extLst>
          </p:cNvPr>
          <p:cNvSpPr>
            <a:spLocks noGrp="1"/>
          </p:cNvSpPr>
          <p:nvPr>
            <p:ph idx="1"/>
          </p:nvPr>
        </p:nvSpPr>
        <p:spPr/>
        <p:txBody>
          <a:bodyPr/>
          <a:lstStyle/>
          <a:p>
            <a:r>
              <a:rPr lang="en-US" dirty="0"/>
              <a:t>For our purpose (stock trading), we use one of gym environment simulation tools, </a:t>
            </a:r>
            <a:r>
              <a:rPr lang="en-US" dirty="0" err="1">
                <a:solidFill>
                  <a:srgbClr val="FF0000"/>
                </a:solidFill>
              </a:rPr>
              <a:t>anytrading</a:t>
            </a:r>
            <a:r>
              <a:rPr lang="en-US" dirty="0"/>
              <a:t>.</a:t>
            </a:r>
          </a:p>
          <a:p>
            <a:r>
              <a:rPr lang="en-US" dirty="0" err="1"/>
              <a:t>AnyTrading</a:t>
            </a:r>
            <a:r>
              <a:rPr lang="en-US" dirty="0"/>
              <a:t> is a collection of </a:t>
            </a:r>
            <a:r>
              <a:rPr lang="en-US" dirty="0" err="1"/>
              <a:t>OpenAI</a:t>
            </a:r>
            <a:r>
              <a:rPr lang="en-US" dirty="0"/>
              <a:t> Gym environments for reinforcement learning trading algorithms.</a:t>
            </a:r>
          </a:p>
          <a:p>
            <a:r>
              <a:rPr lang="en-US" dirty="0"/>
              <a:t>More specially, it provides three Gym environments, namely, </a:t>
            </a:r>
            <a:r>
              <a:rPr lang="en-US" dirty="0" err="1">
                <a:solidFill>
                  <a:srgbClr val="0070C0"/>
                </a:solidFill>
              </a:rPr>
              <a:t>TradingEnv</a:t>
            </a:r>
            <a:r>
              <a:rPr lang="en-US" dirty="0"/>
              <a:t>, </a:t>
            </a:r>
            <a:r>
              <a:rPr lang="en-US" dirty="0" err="1">
                <a:solidFill>
                  <a:srgbClr val="0070C0"/>
                </a:solidFill>
              </a:rPr>
              <a:t>ForexEnv</a:t>
            </a:r>
            <a:r>
              <a:rPr lang="en-US" dirty="0"/>
              <a:t>, and </a:t>
            </a:r>
            <a:r>
              <a:rPr lang="en-US" dirty="0" err="1">
                <a:solidFill>
                  <a:srgbClr val="0070C0"/>
                </a:solidFill>
              </a:rPr>
              <a:t>StocksEnv</a:t>
            </a:r>
            <a:r>
              <a:rPr lang="en-US" dirty="0"/>
              <a:t>, and facilitate many useful methods for developers to implement and test RL-based algorithms for trading in the FOREX and the Stock markets.</a:t>
            </a:r>
            <a:endParaRPr lang="en-HK" dirty="0"/>
          </a:p>
        </p:txBody>
      </p:sp>
    </p:spTree>
    <p:extLst>
      <p:ext uri="{BB962C8B-B14F-4D97-AF65-F5344CB8AC3E}">
        <p14:creationId xmlns:p14="http://schemas.microsoft.com/office/powerpoint/2010/main" val="2133439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5075" y="268222"/>
            <a:ext cx="7989135" cy="6290234"/>
          </a:xfrm>
          <a:prstGeom prst="rect">
            <a:avLst/>
          </a:prstGeom>
        </p:spPr>
      </p:pic>
    </p:spTree>
    <p:extLst>
      <p:ext uri="{BB962C8B-B14F-4D97-AF65-F5344CB8AC3E}">
        <p14:creationId xmlns:p14="http://schemas.microsoft.com/office/powerpoint/2010/main" val="683468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0B87-383F-4C0C-B013-D065C74D3EAC}"/>
              </a:ext>
            </a:extLst>
          </p:cNvPr>
          <p:cNvSpPr>
            <a:spLocks noGrp="1"/>
          </p:cNvSpPr>
          <p:nvPr>
            <p:ph type="title"/>
          </p:nvPr>
        </p:nvSpPr>
        <p:spPr/>
        <p:txBody>
          <a:bodyPr/>
          <a:lstStyle/>
          <a:p>
            <a:r>
              <a:rPr lang="en-US" dirty="0">
                <a:solidFill>
                  <a:srgbClr val="0070C0"/>
                </a:solidFill>
              </a:rPr>
              <a:t>gym-</a:t>
            </a:r>
            <a:r>
              <a:rPr lang="en-US" dirty="0" err="1">
                <a:solidFill>
                  <a:srgbClr val="0070C0"/>
                </a:solidFill>
              </a:rPr>
              <a:t>anytrading</a:t>
            </a:r>
            <a:endParaRPr lang="en-HK" dirty="0">
              <a:solidFill>
                <a:srgbClr val="0070C0"/>
              </a:solidFill>
            </a:endParaRPr>
          </a:p>
        </p:txBody>
      </p:sp>
      <p:sp>
        <p:nvSpPr>
          <p:cNvPr id="3" name="Content Placeholder 2">
            <a:extLst>
              <a:ext uri="{FF2B5EF4-FFF2-40B4-BE49-F238E27FC236}">
                <a16:creationId xmlns:a16="http://schemas.microsoft.com/office/drawing/2014/main" id="{262EEDDF-1807-4539-ABE6-C6579460C5EB}"/>
              </a:ext>
            </a:extLst>
          </p:cNvPr>
          <p:cNvSpPr>
            <a:spLocks noGrp="1"/>
          </p:cNvSpPr>
          <p:nvPr>
            <p:ph idx="1"/>
          </p:nvPr>
        </p:nvSpPr>
        <p:spPr/>
        <p:txBody>
          <a:bodyPr>
            <a:normAutofit/>
          </a:bodyPr>
          <a:lstStyle/>
          <a:p>
            <a:r>
              <a:rPr lang="en-US" dirty="0"/>
              <a:t>Environment Properties</a:t>
            </a:r>
          </a:p>
          <a:p>
            <a:pPr lvl="1"/>
            <a:r>
              <a:rPr lang="en-US" dirty="0">
                <a:solidFill>
                  <a:srgbClr val="00B050"/>
                </a:solidFill>
              </a:rPr>
              <a:t>Trading Positions</a:t>
            </a:r>
            <a:r>
              <a:rPr lang="en-US" dirty="0"/>
              <a:t>: Short (=0) and Long (=1) </a:t>
            </a:r>
          </a:p>
          <a:p>
            <a:pPr lvl="2"/>
            <a:r>
              <a:rPr lang="en-US" b="1" dirty="0"/>
              <a:t>Long</a:t>
            </a:r>
            <a:r>
              <a:rPr lang="en-US" dirty="0"/>
              <a:t> position wants to buy shares when prices are low and profit by sticking with them while their value is going up, and </a:t>
            </a:r>
            <a:r>
              <a:rPr lang="en-US" b="1" dirty="0"/>
              <a:t>Short</a:t>
            </a:r>
            <a:r>
              <a:rPr lang="en-US" dirty="0"/>
              <a:t> position wants to sell shares with high value and use this value to buy shares at a lower value, keeping the difference as profit.</a:t>
            </a:r>
          </a:p>
          <a:p>
            <a:pPr lvl="2"/>
            <a:r>
              <a:rPr lang="en-US" dirty="0"/>
              <a:t>Long position </a:t>
            </a:r>
            <a:r>
              <a:rPr lang="en-US" dirty="0">
                <a:sym typeface="Wingdings" panose="05000000000000000000" pitchFamily="2" charset="2"/>
              </a:rPr>
              <a:t> buy action</a:t>
            </a:r>
            <a:endParaRPr lang="en-US" dirty="0"/>
          </a:p>
          <a:p>
            <a:pPr lvl="2"/>
            <a:r>
              <a:rPr lang="en-US" dirty="0"/>
              <a:t>Short position </a:t>
            </a:r>
            <a:r>
              <a:rPr lang="en-US" dirty="0">
                <a:sym typeface="Wingdings" panose="05000000000000000000" pitchFamily="2" charset="2"/>
              </a:rPr>
              <a:t> sell action.</a:t>
            </a:r>
            <a:endParaRPr lang="en-US" dirty="0"/>
          </a:p>
          <a:p>
            <a:pPr lvl="1"/>
            <a:r>
              <a:rPr lang="en-US" dirty="0"/>
              <a:t>prices: “Real” prices over time. Used to calculate rewards and final profit.</a:t>
            </a:r>
          </a:p>
          <a:p>
            <a:pPr lvl="1"/>
            <a:r>
              <a:rPr lang="en-US" dirty="0" err="1"/>
              <a:t>window_size</a:t>
            </a:r>
            <a:r>
              <a:rPr lang="en-US" dirty="0"/>
              <a:t>: Number of ticks (previous ticks + current tick) in an observation.</a:t>
            </a:r>
          </a:p>
          <a:p>
            <a:pPr lvl="1"/>
            <a:r>
              <a:rPr lang="en-US" dirty="0"/>
              <a:t>profit: The amount of units of currency achieved by starting with 1.0 unit (profit = </a:t>
            </a:r>
            <a:r>
              <a:rPr lang="en-US" dirty="0" err="1"/>
              <a:t>FinalMoney</a:t>
            </a:r>
            <a:r>
              <a:rPr lang="en-US" dirty="0"/>
              <a:t>/</a:t>
            </a:r>
            <a:r>
              <a:rPr lang="en-US" dirty="0" err="1"/>
              <a:t>StartingMoney</a:t>
            </a:r>
            <a:r>
              <a:rPr lang="en-US" dirty="0"/>
              <a:t>).</a:t>
            </a:r>
          </a:p>
        </p:txBody>
      </p:sp>
    </p:spTree>
    <p:extLst>
      <p:ext uri="{BB962C8B-B14F-4D97-AF65-F5344CB8AC3E}">
        <p14:creationId xmlns:p14="http://schemas.microsoft.com/office/powerpoint/2010/main" val="411188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15434" y="611719"/>
            <a:ext cx="6499765" cy="5462696"/>
          </a:xfrm>
          <a:prstGeom prst="rect">
            <a:avLst/>
          </a:prstGeom>
        </p:spPr>
      </p:pic>
      <p:sp>
        <p:nvSpPr>
          <p:cNvPr id="2" name="Rectangle 1"/>
          <p:cNvSpPr/>
          <p:nvPr/>
        </p:nvSpPr>
        <p:spPr>
          <a:xfrm>
            <a:off x="666965" y="3102550"/>
            <a:ext cx="6712243" cy="8019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1825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Some important concepts/terms for RL</a:t>
            </a:r>
            <a:endParaRPr lang="en-US" dirty="0"/>
          </a:p>
        </p:txBody>
      </p:sp>
      <p:pic>
        <p:nvPicPr>
          <p:cNvPr id="4" name="Picture 3"/>
          <p:cNvPicPr>
            <a:picLocks noChangeAspect="1"/>
          </p:cNvPicPr>
          <p:nvPr/>
        </p:nvPicPr>
        <p:blipFill>
          <a:blip r:embed="rId2"/>
          <a:stretch>
            <a:fillRect/>
          </a:stretch>
        </p:blipFill>
        <p:spPr>
          <a:xfrm>
            <a:off x="997857" y="1320800"/>
            <a:ext cx="6572275" cy="5320413"/>
          </a:xfrm>
          <a:prstGeom prst="rect">
            <a:avLst/>
          </a:prstGeom>
        </p:spPr>
      </p:pic>
    </p:spTree>
    <p:extLst>
      <p:ext uri="{BB962C8B-B14F-4D97-AF65-F5344CB8AC3E}">
        <p14:creationId xmlns:p14="http://schemas.microsoft.com/office/powerpoint/2010/main" val="3368089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09759" y="1574714"/>
            <a:ext cx="8837215" cy="4235530"/>
          </a:xfrm>
          <a:prstGeom prst="rect">
            <a:avLst/>
          </a:prstGeom>
        </p:spPr>
      </p:pic>
    </p:spTree>
    <p:extLst>
      <p:ext uri="{BB962C8B-B14F-4D97-AF65-F5344CB8AC3E}">
        <p14:creationId xmlns:p14="http://schemas.microsoft.com/office/powerpoint/2010/main" val="1555206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601205" y="3434770"/>
            <a:ext cx="4161030" cy="1773346"/>
          </a:xfrm>
          <a:prstGeom prst="rect">
            <a:avLst/>
          </a:prstGeom>
        </p:spPr>
      </p:pic>
      <p:pic>
        <p:nvPicPr>
          <p:cNvPr id="2" name="Picture 1"/>
          <p:cNvPicPr>
            <a:picLocks noChangeAspect="1"/>
          </p:cNvPicPr>
          <p:nvPr/>
        </p:nvPicPr>
        <p:blipFill>
          <a:blip r:embed="rId3"/>
          <a:stretch>
            <a:fillRect/>
          </a:stretch>
        </p:blipFill>
        <p:spPr>
          <a:xfrm>
            <a:off x="754227" y="1980987"/>
            <a:ext cx="5088569" cy="2743626"/>
          </a:xfrm>
          <a:prstGeom prst="rect">
            <a:avLst/>
          </a:prstGeom>
        </p:spPr>
      </p:pic>
      <p:cxnSp>
        <p:nvCxnSpPr>
          <p:cNvPr id="13" name="Connector: Elbow 12">
            <a:extLst>
              <a:ext uri="{FF2B5EF4-FFF2-40B4-BE49-F238E27FC236}">
                <a16:creationId xmlns:a16="http://schemas.microsoft.com/office/drawing/2014/main" id="{8068D2CC-BB2E-4FDE-A401-CC2F83A89C21}"/>
              </a:ext>
            </a:extLst>
          </p:cNvPr>
          <p:cNvCxnSpPr/>
          <p:nvPr/>
        </p:nvCxnSpPr>
        <p:spPr>
          <a:xfrm>
            <a:off x="3102708" y="2429470"/>
            <a:ext cx="4600416" cy="1746077"/>
          </a:xfrm>
          <a:prstGeom prst="bentConnector3">
            <a:avLst>
              <a:gd name="adj1" fmla="val 50000"/>
            </a:avLst>
          </a:prstGeom>
          <a:ln w="158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Left Brace 14">
            <a:extLst>
              <a:ext uri="{FF2B5EF4-FFF2-40B4-BE49-F238E27FC236}">
                <a16:creationId xmlns:a16="http://schemas.microsoft.com/office/drawing/2014/main" id="{C2FA1FC7-5E85-4D01-A9D7-1F747226291D}"/>
              </a:ext>
            </a:extLst>
          </p:cNvPr>
          <p:cNvSpPr/>
          <p:nvPr/>
        </p:nvSpPr>
        <p:spPr>
          <a:xfrm rot="5400000">
            <a:off x="2206371" y="1478153"/>
            <a:ext cx="216662" cy="13446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HK"/>
          </a:p>
        </p:txBody>
      </p:sp>
      <p:cxnSp>
        <p:nvCxnSpPr>
          <p:cNvPr id="17" name="Connector: Elbow 16">
            <a:extLst>
              <a:ext uri="{FF2B5EF4-FFF2-40B4-BE49-F238E27FC236}">
                <a16:creationId xmlns:a16="http://schemas.microsoft.com/office/drawing/2014/main" id="{F245DBCD-8A1A-49D3-8019-B99ED305733C}"/>
              </a:ext>
            </a:extLst>
          </p:cNvPr>
          <p:cNvCxnSpPr/>
          <p:nvPr/>
        </p:nvCxnSpPr>
        <p:spPr>
          <a:xfrm>
            <a:off x="2336800" y="2042160"/>
            <a:ext cx="7508240" cy="1960880"/>
          </a:xfrm>
          <a:prstGeom prst="bentConnector3">
            <a:avLst>
              <a:gd name="adj1" fmla="val 99932"/>
            </a:avLst>
          </a:prstGeom>
          <a:ln w="158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48E6A4A-CC08-40C9-8FAD-CBAA1CA7FF8D}"/>
              </a:ext>
            </a:extLst>
          </p:cNvPr>
          <p:cNvSpPr txBox="1"/>
          <p:nvPr/>
        </p:nvSpPr>
        <p:spPr>
          <a:xfrm>
            <a:off x="9990967" y="2429470"/>
            <a:ext cx="1373646" cy="923330"/>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a:t>difference </a:t>
            </a:r>
          </a:p>
          <a:p>
            <a:r>
              <a:rPr lang="en-US" dirty="0"/>
              <a:t>from the </a:t>
            </a:r>
          </a:p>
          <a:p>
            <a:r>
              <a:rPr lang="en-US" dirty="0"/>
              <a:t>previous day</a:t>
            </a:r>
            <a:endParaRPr lang="en-HK" dirty="0"/>
          </a:p>
        </p:txBody>
      </p:sp>
      <p:pic>
        <p:nvPicPr>
          <p:cNvPr id="21" name="Picture 20">
            <a:extLst>
              <a:ext uri="{FF2B5EF4-FFF2-40B4-BE49-F238E27FC236}">
                <a16:creationId xmlns:a16="http://schemas.microsoft.com/office/drawing/2014/main" id="{521205B6-A513-4F42-B755-4E4400C6FD25}"/>
              </a:ext>
            </a:extLst>
          </p:cNvPr>
          <p:cNvPicPr>
            <a:picLocks noChangeAspect="1"/>
          </p:cNvPicPr>
          <p:nvPr/>
        </p:nvPicPr>
        <p:blipFill>
          <a:blip r:embed="rId4"/>
          <a:stretch>
            <a:fillRect/>
          </a:stretch>
        </p:blipFill>
        <p:spPr>
          <a:xfrm>
            <a:off x="737588" y="1012035"/>
            <a:ext cx="8583223" cy="714475"/>
          </a:xfrm>
          <a:prstGeom prst="rect">
            <a:avLst/>
          </a:prstGeom>
        </p:spPr>
      </p:pic>
      <p:sp>
        <p:nvSpPr>
          <p:cNvPr id="22" name="Rectangle 21">
            <a:extLst>
              <a:ext uri="{FF2B5EF4-FFF2-40B4-BE49-F238E27FC236}">
                <a16:creationId xmlns:a16="http://schemas.microsoft.com/office/drawing/2014/main" id="{5AA0C29D-DF25-42AE-91D0-CA2CD8F3EAB0}"/>
              </a:ext>
            </a:extLst>
          </p:cNvPr>
          <p:cNvSpPr/>
          <p:nvPr/>
        </p:nvSpPr>
        <p:spPr>
          <a:xfrm>
            <a:off x="737588" y="1808480"/>
            <a:ext cx="10438412" cy="3576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2565996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5014E9-5D7F-46D2-865F-EEF9448AF657}"/>
              </a:ext>
            </a:extLst>
          </p:cNvPr>
          <p:cNvPicPr>
            <a:picLocks noChangeAspect="1"/>
          </p:cNvPicPr>
          <p:nvPr/>
        </p:nvPicPr>
        <p:blipFill>
          <a:blip r:embed="rId2"/>
          <a:stretch>
            <a:fillRect/>
          </a:stretch>
        </p:blipFill>
        <p:spPr>
          <a:xfrm>
            <a:off x="754729" y="1120481"/>
            <a:ext cx="8640381" cy="4210638"/>
          </a:xfrm>
          <a:prstGeom prst="rect">
            <a:avLst/>
          </a:prstGeom>
        </p:spPr>
      </p:pic>
    </p:spTree>
    <p:extLst>
      <p:ext uri="{BB962C8B-B14F-4D97-AF65-F5344CB8AC3E}">
        <p14:creationId xmlns:p14="http://schemas.microsoft.com/office/powerpoint/2010/main" val="33546246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57DDDB-066B-4DEB-8757-4A43BCE1FF9D}"/>
              </a:ext>
            </a:extLst>
          </p:cNvPr>
          <p:cNvPicPr>
            <a:picLocks noChangeAspect="1"/>
          </p:cNvPicPr>
          <p:nvPr/>
        </p:nvPicPr>
        <p:blipFill>
          <a:blip r:embed="rId2"/>
          <a:stretch>
            <a:fillRect/>
          </a:stretch>
        </p:blipFill>
        <p:spPr>
          <a:xfrm>
            <a:off x="552580" y="1356319"/>
            <a:ext cx="6068272" cy="3124636"/>
          </a:xfrm>
          <a:prstGeom prst="rect">
            <a:avLst/>
          </a:prstGeom>
        </p:spPr>
      </p:pic>
      <p:pic>
        <p:nvPicPr>
          <p:cNvPr id="3" name="Picture 2">
            <a:extLst>
              <a:ext uri="{FF2B5EF4-FFF2-40B4-BE49-F238E27FC236}">
                <a16:creationId xmlns:a16="http://schemas.microsoft.com/office/drawing/2014/main" id="{586538B7-1233-4ADC-A9A1-E91C592DB968}"/>
              </a:ext>
            </a:extLst>
          </p:cNvPr>
          <p:cNvPicPr>
            <a:picLocks noChangeAspect="1"/>
          </p:cNvPicPr>
          <p:nvPr/>
        </p:nvPicPr>
        <p:blipFill>
          <a:blip r:embed="rId3"/>
          <a:stretch>
            <a:fillRect/>
          </a:stretch>
        </p:blipFill>
        <p:spPr>
          <a:xfrm>
            <a:off x="6254054" y="803505"/>
            <a:ext cx="5772956" cy="1247949"/>
          </a:xfrm>
          <a:prstGeom prst="rect">
            <a:avLst/>
          </a:prstGeom>
          <a:ln w="19050">
            <a:solidFill>
              <a:srgbClr val="FF0000"/>
            </a:solidFill>
          </a:ln>
        </p:spPr>
      </p:pic>
      <p:cxnSp>
        <p:nvCxnSpPr>
          <p:cNvPr id="5" name="Straight Arrow Connector 4">
            <a:extLst>
              <a:ext uri="{FF2B5EF4-FFF2-40B4-BE49-F238E27FC236}">
                <a16:creationId xmlns:a16="http://schemas.microsoft.com/office/drawing/2014/main" id="{0745E564-52CF-47A8-9EFC-98515A8521E8}"/>
              </a:ext>
            </a:extLst>
          </p:cNvPr>
          <p:cNvCxnSpPr>
            <a:stCxn id="3" idx="1"/>
          </p:cNvCxnSpPr>
          <p:nvPr/>
        </p:nvCxnSpPr>
        <p:spPr>
          <a:xfrm flipH="1">
            <a:off x="5283200" y="1427480"/>
            <a:ext cx="970854"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353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57DDDB-066B-4DEB-8757-4A43BCE1FF9D}"/>
              </a:ext>
            </a:extLst>
          </p:cNvPr>
          <p:cNvPicPr>
            <a:picLocks noChangeAspect="1"/>
          </p:cNvPicPr>
          <p:nvPr/>
        </p:nvPicPr>
        <p:blipFill>
          <a:blip r:embed="rId2"/>
          <a:stretch>
            <a:fillRect/>
          </a:stretch>
        </p:blipFill>
        <p:spPr>
          <a:xfrm>
            <a:off x="552580" y="1356319"/>
            <a:ext cx="6068272" cy="3124636"/>
          </a:xfrm>
          <a:prstGeom prst="rect">
            <a:avLst/>
          </a:prstGeom>
          <a:ln>
            <a:solidFill>
              <a:srgbClr val="FF0000"/>
            </a:solidFill>
          </a:ln>
        </p:spPr>
      </p:pic>
      <p:sp>
        <p:nvSpPr>
          <p:cNvPr id="10" name="Arrow: Right 9">
            <a:extLst>
              <a:ext uri="{FF2B5EF4-FFF2-40B4-BE49-F238E27FC236}">
                <a16:creationId xmlns:a16="http://schemas.microsoft.com/office/drawing/2014/main" id="{F565D1E0-6B07-4482-8CB2-99A9EF8D4D2E}"/>
              </a:ext>
            </a:extLst>
          </p:cNvPr>
          <p:cNvSpPr/>
          <p:nvPr/>
        </p:nvSpPr>
        <p:spPr>
          <a:xfrm>
            <a:off x="6223943" y="494825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11" name="Picture 10">
            <a:extLst>
              <a:ext uri="{FF2B5EF4-FFF2-40B4-BE49-F238E27FC236}">
                <a16:creationId xmlns:a16="http://schemas.microsoft.com/office/drawing/2014/main" id="{764E4284-07EE-4228-817C-05D885A56AC9}"/>
              </a:ext>
            </a:extLst>
          </p:cNvPr>
          <p:cNvPicPr>
            <a:picLocks noChangeAspect="1"/>
          </p:cNvPicPr>
          <p:nvPr/>
        </p:nvPicPr>
        <p:blipFill>
          <a:blip r:embed="rId3"/>
          <a:stretch>
            <a:fillRect/>
          </a:stretch>
        </p:blipFill>
        <p:spPr>
          <a:xfrm>
            <a:off x="552580" y="409376"/>
            <a:ext cx="8583912" cy="713294"/>
          </a:xfrm>
          <a:prstGeom prst="rect">
            <a:avLst/>
          </a:prstGeom>
        </p:spPr>
      </p:pic>
      <p:sp>
        <p:nvSpPr>
          <p:cNvPr id="12" name="Oval 11">
            <a:extLst>
              <a:ext uri="{FF2B5EF4-FFF2-40B4-BE49-F238E27FC236}">
                <a16:creationId xmlns:a16="http://schemas.microsoft.com/office/drawing/2014/main" id="{145A5DD1-D29F-449B-8022-884C8FFAFE33}"/>
              </a:ext>
            </a:extLst>
          </p:cNvPr>
          <p:cNvSpPr/>
          <p:nvPr/>
        </p:nvSpPr>
        <p:spPr>
          <a:xfrm>
            <a:off x="457200" y="766023"/>
            <a:ext cx="863600" cy="3566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4" name="Straight Arrow Connector 13">
            <a:extLst>
              <a:ext uri="{FF2B5EF4-FFF2-40B4-BE49-F238E27FC236}">
                <a16:creationId xmlns:a16="http://schemas.microsoft.com/office/drawing/2014/main" id="{1893BE84-0147-4BED-B441-EFB8BAA8BE81}"/>
              </a:ext>
            </a:extLst>
          </p:cNvPr>
          <p:cNvCxnSpPr>
            <a:stCxn id="12" idx="4"/>
          </p:cNvCxnSpPr>
          <p:nvPr/>
        </p:nvCxnSpPr>
        <p:spPr>
          <a:xfrm>
            <a:off x="889000" y="1122670"/>
            <a:ext cx="1143000" cy="3012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3AA5940-3357-4AAB-9A56-7C95F1C06B60}"/>
              </a:ext>
            </a:extLst>
          </p:cNvPr>
          <p:cNvCxnSpPr/>
          <p:nvPr/>
        </p:nvCxnSpPr>
        <p:spPr>
          <a:xfrm>
            <a:off x="5293360" y="2336800"/>
            <a:ext cx="2036934" cy="1798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4"/>
          <a:stretch>
            <a:fillRect/>
          </a:stretch>
        </p:blipFill>
        <p:spPr>
          <a:xfrm>
            <a:off x="1771298" y="4135120"/>
            <a:ext cx="4161030" cy="1773346"/>
          </a:xfrm>
          <a:prstGeom prst="rect">
            <a:avLst/>
          </a:prstGeom>
        </p:spPr>
      </p:pic>
      <p:pic>
        <p:nvPicPr>
          <p:cNvPr id="2" name="Picture 1"/>
          <p:cNvPicPr>
            <a:picLocks noChangeAspect="1"/>
          </p:cNvPicPr>
          <p:nvPr/>
        </p:nvPicPr>
        <p:blipFill>
          <a:blip r:embed="rId5"/>
          <a:stretch>
            <a:fillRect/>
          </a:stretch>
        </p:blipFill>
        <p:spPr>
          <a:xfrm>
            <a:off x="7330294" y="4658675"/>
            <a:ext cx="4529257" cy="1749940"/>
          </a:xfrm>
          <a:prstGeom prst="rect">
            <a:avLst/>
          </a:prstGeom>
        </p:spPr>
      </p:pic>
    </p:spTree>
    <p:extLst>
      <p:ext uri="{BB962C8B-B14F-4D97-AF65-F5344CB8AC3E}">
        <p14:creationId xmlns:p14="http://schemas.microsoft.com/office/powerpoint/2010/main" val="98145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57DDDB-066B-4DEB-8757-4A43BCE1FF9D}"/>
              </a:ext>
            </a:extLst>
          </p:cNvPr>
          <p:cNvPicPr>
            <a:picLocks noChangeAspect="1"/>
          </p:cNvPicPr>
          <p:nvPr/>
        </p:nvPicPr>
        <p:blipFill>
          <a:blip r:embed="rId2"/>
          <a:stretch>
            <a:fillRect/>
          </a:stretch>
        </p:blipFill>
        <p:spPr>
          <a:xfrm>
            <a:off x="552580" y="1356319"/>
            <a:ext cx="6068272" cy="3124636"/>
          </a:xfrm>
          <a:prstGeom prst="rect">
            <a:avLst/>
          </a:prstGeom>
          <a:ln>
            <a:solidFill>
              <a:srgbClr val="FF0000"/>
            </a:solidFill>
          </a:ln>
        </p:spPr>
      </p:pic>
      <p:sp>
        <p:nvSpPr>
          <p:cNvPr id="27" name="Rectangle 26">
            <a:extLst>
              <a:ext uri="{FF2B5EF4-FFF2-40B4-BE49-F238E27FC236}">
                <a16:creationId xmlns:a16="http://schemas.microsoft.com/office/drawing/2014/main" id="{4E6396BB-5D8D-4FB6-9E01-9094D9812148}"/>
              </a:ext>
            </a:extLst>
          </p:cNvPr>
          <p:cNvSpPr/>
          <p:nvPr/>
        </p:nvSpPr>
        <p:spPr>
          <a:xfrm>
            <a:off x="4504267" y="3289300"/>
            <a:ext cx="5985933" cy="17702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11" name="Picture 10">
            <a:extLst>
              <a:ext uri="{FF2B5EF4-FFF2-40B4-BE49-F238E27FC236}">
                <a16:creationId xmlns:a16="http://schemas.microsoft.com/office/drawing/2014/main" id="{764E4284-07EE-4228-817C-05D885A56AC9}"/>
              </a:ext>
            </a:extLst>
          </p:cNvPr>
          <p:cNvPicPr>
            <a:picLocks noChangeAspect="1"/>
          </p:cNvPicPr>
          <p:nvPr/>
        </p:nvPicPr>
        <p:blipFill>
          <a:blip r:embed="rId3"/>
          <a:stretch>
            <a:fillRect/>
          </a:stretch>
        </p:blipFill>
        <p:spPr>
          <a:xfrm>
            <a:off x="552580" y="409376"/>
            <a:ext cx="8583912" cy="713294"/>
          </a:xfrm>
          <a:prstGeom prst="rect">
            <a:avLst/>
          </a:prstGeom>
        </p:spPr>
      </p:pic>
      <p:sp>
        <p:nvSpPr>
          <p:cNvPr id="2" name="TextBox 1">
            <a:extLst>
              <a:ext uri="{FF2B5EF4-FFF2-40B4-BE49-F238E27FC236}">
                <a16:creationId xmlns:a16="http://schemas.microsoft.com/office/drawing/2014/main" id="{AE3BFC51-AE80-41DB-A916-0CEB7CD086DF}"/>
              </a:ext>
            </a:extLst>
          </p:cNvPr>
          <p:cNvSpPr txBox="1"/>
          <p:nvPr/>
        </p:nvSpPr>
        <p:spPr>
          <a:xfrm>
            <a:off x="4673600" y="3322320"/>
            <a:ext cx="5399235" cy="523220"/>
          </a:xfrm>
          <a:prstGeom prst="rect">
            <a:avLst/>
          </a:prstGeom>
          <a:noFill/>
        </p:spPr>
        <p:txBody>
          <a:bodyPr wrap="none" rtlCol="0">
            <a:spAutoFit/>
          </a:bodyPr>
          <a:lstStyle/>
          <a:p>
            <a:r>
              <a:rPr lang="en-US" sz="2800" dirty="0"/>
              <a:t>the prices:  x, x, x, x, x, x, x, x, x, …, x</a:t>
            </a:r>
            <a:endParaRPr lang="en-HK" sz="2800" dirty="0"/>
          </a:p>
        </p:txBody>
      </p:sp>
      <p:sp>
        <p:nvSpPr>
          <p:cNvPr id="3" name="TextBox 2">
            <a:extLst>
              <a:ext uri="{FF2B5EF4-FFF2-40B4-BE49-F238E27FC236}">
                <a16:creationId xmlns:a16="http://schemas.microsoft.com/office/drawing/2014/main" id="{BD0407DC-76D4-43F0-9C7E-2F47B3BD19EB}"/>
              </a:ext>
            </a:extLst>
          </p:cNvPr>
          <p:cNvSpPr txBox="1"/>
          <p:nvPr/>
        </p:nvSpPr>
        <p:spPr>
          <a:xfrm>
            <a:off x="4673600" y="3793915"/>
            <a:ext cx="1482714" cy="369332"/>
          </a:xfrm>
          <a:prstGeom prst="rect">
            <a:avLst/>
          </a:prstGeom>
          <a:noFill/>
        </p:spPr>
        <p:txBody>
          <a:bodyPr wrap="none" rtlCol="0">
            <a:spAutoFit/>
          </a:bodyPr>
          <a:lstStyle/>
          <a:p>
            <a:r>
              <a:rPr lang="en-US" dirty="0"/>
              <a:t>initial state     </a:t>
            </a:r>
            <a:endParaRPr lang="en-HK" dirty="0"/>
          </a:p>
        </p:txBody>
      </p:sp>
      <p:sp>
        <p:nvSpPr>
          <p:cNvPr id="4" name="Left Brace 3">
            <a:extLst>
              <a:ext uri="{FF2B5EF4-FFF2-40B4-BE49-F238E27FC236}">
                <a16:creationId xmlns:a16="http://schemas.microsoft.com/office/drawing/2014/main" id="{FD8B9392-9A61-4D80-B37A-52758BD32745}"/>
              </a:ext>
            </a:extLst>
          </p:cNvPr>
          <p:cNvSpPr/>
          <p:nvPr/>
        </p:nvSpPr>
        <p:spPr>
          <a:xfrm rot="16200000">
            <a:off x="7122200" y="3200389"/>
            <a:ext cx="152520" cy="16050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HK"/>
          </a:p>
        </p:txBody>
      </p:sp>
      <p:sp>
        <p:nvSpPr>
          <p:cNvPr id="13" name="TextBox 12">
            <a:extLst>
              <a:ext uri="{FF2B5EF4-FFF2-40B4-BE49-F238E27FC236}">
                <a16:creationId xmlns:a16="http://schemas.microsoft.com/office/drawing/2014/main" id="{E305CCA4-85AA-4071-A9C7-771C3CE4B09B}"/>
              </a:ext>
            </a:extLst>
          </p:cNvPr>
          <p:cNvSpPr txBox="1"/>
          <p:nvPr/>
        </p:nvSpPr>
        <p:spPr>
          <a:xfrm>
            <a:off x="4683114" y="4163247"/>
            <a:ext cx="1606594" cy="369332"/>
          </a:xfrm>
          <a:prstGeom prst="rect">
            <a:avLst/>
          </a:prstGeom>
          <a:noFill/>
        </p:spPr>
        <p:txBody>
          <a:bodyPr wrap="none" rtlCol="0">
            <a:spAutoFit/>
          </a:bodyPr>
          <a:lstStyle/>
          <a:p>
            <a:r>
              <a:rPr lang="en-US" dirty="0" err="1"/>
              <a:t>obser</a:t>
            </a:r>
            <a:r>
              <a:rPr lang="en-US" dirty="0"/>
              <a:t> state 1    </a:t>
            </a:r>
            <a:endParaRPr lang="en-HK" dirty="0"/>
          </a:p>
        </p:txBody>
      </p:sp>
      <p:sp>
        <p:nvSpPr>
          <p:cNvPr id="15" name="Left Brace 14">
            <a:extLst>
              <a:ext uri="{FF2B5EF4-FFF2-40B4-BE49-F238E27FC236}">
                <a16:creationId xmlns:a16="http://schemas.microsoft.com/office/drawing/2014/main" id="{9A0673E6-BDB0-4987-A304-0B918A64772B}"/>
              </a:ext>
            </a:extLst>
          </p:cNvPr>
          <p:cNvSpPr/>
          <p:nvPr/>
        </p:nvSpPr>
        <p:spPr>
          <a:xfrm rot="16200000">
            <a:off x="7434824" y="3578595"/>
            <a:ext cx="152522" cy="153863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HK"/>
          </a:p>
        </p:txBody>
      </p:sp>
      <p:sp>
        <p:nvSpPr>
          <p:cNvPr id="17" name="TextBox 16">
            <a:extLst>
              <a:ext uri="{FF2B5EF4-FFF2-40B4-BE49-F238E27FC236}">
                <a16:creationId xmlns:a16="http://schemas.microsoft.com/office/drawing/2014/main" id="{2F81FB44-3FAC-4C93-8DE4-A0C4D3B5A314}"/>
              </a:ext>
            </a:extLst>
          </p:cNvPr>
          <p:cNvSpPr txBox="1"/>
          <p:nvPr/>
        </p:nvSpPr>
        <p:spPr>
          <a:xfrm>
            <a:off x="4683114" y="4583218"/>
            <a:ext cx="1606594" cy="369332"/>
          </a:xfrm>
          <a:prstGeom prst="rect">
            <a:avLst/>
          </a:prstGeom>
          <a:noFill/>
        </p:spPr>
        <p:txBody>
          <a:bodyPr wrap="none" rtlCol="0">
            <a:spAutoFit/>
          </a:bodyPr>
          <a:lstStyle/>
          <a:p>
            <a:r>
              <a:rPr lang="en-US" dirty="0" err="1"/>
              <a:t>obser</a:t>
            </a:r>
            <a:r>
              <a:rPr lang="en-US" dirty="0"/>
              <a:t> state 2    </a:t>
            </a:r>
            <a:endParaRPr lang="en-HK" dirty="0"/>
          </a:p>
        </p:txBody>
      </p:sp>
      <p:sp>
        <p:nvSpPr>
          <p:cNvPr id="18" name="Left Brace 17">
            <a:extLst>
              <a:ext uri="{FF2B5EF4-FFF2-40B4-BE49-F238E27FC236}">
                <a16:creationId xmlns:a16="http://schemas.microsoft.com/office/drawing/2014/main" id="{31A4039F-707B-4341-8248-2168881BA072}"/>
              </a:ext>
            </a:extLst>
          </p:cNvPr>
          <p:cNvSpPr/>
          <p:nvPr/>
        </p:nvSpPr>
        <p:spPr>
          <a:xfrm rot="16200000">
            <a:off x="7798891" y="3923580"/>
            <a:ext cx="152522" cy="153863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HK"/>
          </a:p>
        </p:txBody>
      </p:sp>
      <p:cxnSp>
        <p:nvCxnSpPr>
          <p:cNvPr id="7" name="Straight Arrow Connector 6">
            <a:extLst>
              <a:ext uri="{FF2B5EF4-FFF2-40B4-BE49-F238E27FC236}">
                <a16:creationId xmlns:a16="http://schemas.microsoft.com/office/drawing/2014/main" id="{354DBA62-FDA3-47B0-8E5F-DE63120B304F}"/>
              </a:ext>
            </a:extLst>
          </p:cNvPr>
          <p:cNvCxnSpPr/>
          <p:nvPr/>
        </p:nvCxnSpPr>
        <p:spPr>
          <a:xfrm>
            <a:off x="7797800" y="3149600"/>
            <a:ext cx="0" cy="279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DD7F53F9-BCAC-4027-AFAD-DA391D66DC4A}"/>
              </a:ext>
            </a:extLst>
          </p:cNvPr>
          <p:cNvPicPr>
            <a:picLocks noChangeAspect="1"/>
          </p:cNvPicPr>
          <p:nvPr/>
        </p:nvPicPr>
        <p:blipFill>
          <a:blip r:embed="rId4"/>
          <a:stretch>
            <a:fillRect/>
          </a:stretch>
        </p:blipFill>
        <p:spPr>
          <a:xfrm>
            <a:off x="9755964" y="3219155"/>
            <a:ext cx="164606" cy="359695"/>
          </a:xfrm>
          <a:prstGeom prst="rect">
            <a:avLst/>
          </a:prstGeom>
        </p:spPr>
      </p:pic>
      <p:sp>
        <p:nvSpPr>
          <p:cNvPr id="20" name="TextBox 19">
            <a:extLst>
              <a:ext uri="{FF2B5EF4-FFF2-40B4-BE49-F238E27FC236}">
                <a16:creationId xmlns:a16="http://schemas.microsoft.com/office/drawing/2014/main" id="{20E0D1E6-8AEB-4B44-8B4C-26D5C98F05F8}"/>
              </a:ext>
            </a:extLst>
          </p:cNvPr>
          <p:cNvSpPr txBox="1"/>
          <p:nvPr/>
        </p:nvSpPr>
        <p:spPr>
          <a:xfrm>
            <a:off x="7511085" y="2827867"/>
            <a:ext cx="688009" cy="369332"/>
          </a:xfrm>
          <a:prstGeom prst="rect">
            <a:avLst/>
          </a:prstGeom>
          <a:noFill/>
        </p:spPr>
        <p:txBody>
          <a:bodyPr wrap="none" rtlCol="0">
            <a:spAutoFit/>
          </a:bodyPr>
          <a:lstStyle/>
          <a:p>
            <a:r>
              <a:rPr lang="en-US" dirty="0"/>
              <a:t>pos 5</a:t>
            </a:r>
            <a:endParaRPr lang="en-HK" dirty="0"/>
          </a:p>
        </p:txBody>
      </p:sp>
      <p:sp>
        <p:nvSpPr>
          <p:cNvPr id="21" name="TextBox 20">
            <a:extLst>
              <a:ext uri="{FF2B5EF4-FFF2-40B4-BE49-F238E27FC236}">
                <a16:creationId xmlns:a16="http://schemas.microsoft.com/office/drawing/2014/main" id="{6D7337BD-3AE9-4E27-96D4-592335C1B7A2}"/>
              </a:ext>
            </a:extLst>
          </p:cNvPr>
          <p:cNvSpPr txBox="1"/>
          <p:nvPr/>
        </p:nvSpPr>
        <p:spPr>
          <a:xfrm>
            <a:off x="9376042" y="2849823"/>
            <a:ext cx="922047" cy="369332"/>
          </a:xfrm>
          <a:prstGeom prst="rect">
            <a:avLst/>
          </a:prstGeom>
          <a:noFill/>
        </p:spPr>
        <p:txBody>
          <a:bodyPr wrap="none" rtlCol="0">
            <a:spAutoFit/>
          </a:bodyPr>
          <a:lstStyle/>
          <a:p>
            <a:r>
              <a:rPr lang="en-US" dirty="0"/>
              <a:t>pos 200</a:t>
            </a:r>
            <a:endParaRPr lang="en-HK" dirty="0"/>
          </a:p>
        </p:txBody>
      </p:sp>
      <p:cxnSp>
        <p:nvCxnSpPr>
          <p:cNvPr id="23" name="Straight Arrow Connector 22">
            <a:extLst>
              <a:ext uri="{FF2B5EF4-FFF2-40B4-BE49-F238E27FC236}">
                <a16:creationId xmlns:a16="http://schemas.microsoft.com/office/drawing/2014/main" id="{25134871-4FEF-49FF-AE9A-D8AEE66BFC4B}"/>
              </a:ext>
            </a:extLst>
          </p:cNvPr>
          <p:cNvCxnSpPr/>
          <p:nvPr/>
        </p:nvCxnSpPr>
        <p:spPr>
          <a:xfrm>
            <a:off x="6461588" y="766023"/>
            <a:ext cx="1265796" cy="2061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F5E88CB-2E90-421D-A861-4938DDFED65A}"/>
              </a:ext>
            </a:extLst>
          </p:cNvPr>
          <p:cNvCxnSpPr/>
          <p:nvPr/>
        </p:nvCxnSpPr>
        <p:spPr>
          <a:xfrm>
            <a:off x="6976533" y="766023"/>
            <a:ext cx="2683934" cy="2074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A9E17C4-06D0-47EF-9DC3-BC91894C0FA9}"/>
              </a:ext>
            </a:extLst>
          </p:cNvPr>
          <p:cNvSpPr txBox="1"/>
          <p:nvPr/>
        </p:nvSpPr>
        <p:spPr>
          <a:xfrm>
            <a:off x="4673600" y="5347744"/>
            <a:ext cx="523066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t>Note: In this environment, the state is independent of</a:t>
            </a:r>
          </a:p>
          <a:p>
            <a:r>
              <a:rPr lang="en-US" dirty="0"/>
              <a:t>the actions.</a:t>
            </a:r>
            <a:endParaRPr lang="en-HK" dirty="0"/>
          </a:p>
        </p:txBody>
      </p:sp>
    </p:spTree>
    <p:extLst>
      <p:ext uri="{BB962C8B-B14F-4D97-AF65-F5344CB8AC3E}">
        <p14:creationId xmlns:p14="http://schemas.microsoft.com/office/powerpoint/2010/main" val="1143058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57DDDB-066B-4DEB-8757-4A43BCE1FF9D}"/>
              </a:ext>
            </a:extLst>
          </p:cNvPr>
          <p:cNvPicPr>
            <a:picLocks noChangeAspect="1"/>
          </p:cNvPicPr>
          <p:nvPr/>
        </p:nvPicPr>
        <p:blipFill>
          <a:blip r:embed="rId2"/>
          <a:stretch>
            <a:fillRect/>
          </a:stretch>
        </p:blipFill>
        <p:spPr>
          <a:xfrm>
            <a:off x="552580" y="1356319"/>
            <a:ext cx="6068272" cy="3124636"/>
          </a:xfrm>
          <a:prstGeom prst="rect">
            <a:avLst/>
          </a:prstGeom>
          <a:ln>
            <a:solidFill>
              <a:srgbClr val="FF0000"/>
            </a:solidFill>
          </a:ln>
        </p:spPr>
      </p:pic>
      <p:pic>
        <p:nvPicPr>
          <p:cNvPr id="11" name="Picture 10">
            <a:extLst>
              <a:ext uri="{FF2B5EF4-FFF2-40B4-BE49-F238E27FC236}">
                <a16:creationId xmlns:a16="http://schemas.microsoft.com/office/drawing/2014/main" id="{764E4284-07EE-4228-817C-05D885A56AC9}"/>
              </a:ext>
            </a:extLst>
          </p:cNvPr>
          <p:cNvPicPr>
            <a:picLocks noChangeAspect="1"/>
          </p:cNvPicPr>
          <p:nvPr/>
        </p:nvPicPr>
        <p:blipFill>
          <a:blip r:embed="rId3"/>
          <a:stretch>
            <a:fillRect/>
          </a:stretch>
        </p:blipFill>
        <p:spPr>
          <a:xfrm>
            <a:off x="552580" y="409376"/>
            <a:ext cx="8583912" cy="713294"/>
          </a:xfrm>
          <a:prstGeom prst="rect">
            <a:avLst/>
          </a:prstGeom>
        </p:spPr>
      </p:pic>
      <p:cxnSp>
        <p:nvCxnSpPr>
          <p:cNvPr id="3" name="Straight Arrow Connector 2">
            <a:extLst>
              <a:ext uri="{FF2B5EF4-FFF2-40B4-BE49-F238E27FC236}">
                <a16:creationId xmlns:a16="http://schemas.microsoft.com/office/drawing/2014/main" id="{83E47606-4970-429F-BE59-6B71A01EF929}"/>
              </a:ext>
            </a:extLst>
          </p:cNvPr>
          <p:cNvCxnSpPr>
            <a:cxnSpLocks/>
          </p:cNvCxnSpPr>
          <p:nvPr/>
        </p:nvCxnSpPr>
        <p:spPr>
          <a:xfrm flipH="1" flipV="1">
            <a:off x="2448560" y="2306320"/>
            <a:ext cx="5049520" cy="2174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3FD6C83-4DD2-42A6-BD5F-B4EC65A9CD1A}"/>
              </a:ext>
            </a:extLst>
          </p:cNvPr>
          <p:cNvSpPr txBox="1"/>
          <p:nvPr/>
        </p:nvSpPr>
        <p:spPr>
          <a:xfrm>
            <a:off x="6975643" y="4145280"/>
            <a:ext cx="4663777" cy="1200329"/>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err="1"/>
              <a:t>Presumbly</a:t>
            </a:r>
            <a:r>
              <a:rPr lang="en-US" dirty="0"/>
              <a:t>, gym-</a:t>
            </a:r>
            <a:r>
              <a:rPr lang="en-US" dirty="0" err="1"/>
              <a:t>anytrading</a:t>
            </a:r>
            <a:r>
              <a:rPr lang="en-US" dirty="0"/>
              <a:t> has designed a way</a:t>
            </a:r>
          </a:p>
          <a:p>
            <a:r>
              <a:rPr lang="en-US" dirty="0"/>
              <a:t>to calculate the rewards such that an agent that</a:t>
            </a:r>
          </a:p>
          <a:p>
            <a:r>
              <a:rPr lang="en-US" dirty="0"/>
              <a:t>maximizes the total rewards will get the max</a:t>
            </a:r>
          </a:p>
          <a:p>
            <a:r>
              <a:rPr lang="en-US" dirty="0"/>
              <a:t>final profit.</a:t>
            </a:r>
            <a:endParaRPr lang="en-HK" dirty="0"/>
          </a:p>
        </p:txBody>
      </p:sp>
    </p:spTree>
    <p:extLst>
      <p:ext uri="{BB962C8B-B14F-4D97-AF65-F5344CB8AC3E}">
        <p14:creationId xmlns:p14="http://schemas.microsoft.com/office/powerpoint/2010/main" val="2988797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57DDDB-066B-4DEB-8757-4A43BCE1FF9D}"/>
              </a:ext>
            </a:extLst>
          </p:cNvPr>
          <p:cNvPicPr>
            <a:picLocks noChangeAspect="1"/>
          </p:cNvPicPr>
          <p:nvPr/>
        </p:nvPicPr>
        <p:blipFill>
          <a:blip r:embed="rId2"/>
          <a:stretch>
            <a:fillRect/>
          </a:stretch>
        </p:blipFill>
        <p:spPr>
          <a:xfrm>
            <a:off x="552580" y="1356319"/>
            <a:ext cx="6068272" cy="3124636"/>
          </a:xfrm>
          <a:prstGeom prst="rect">
            <a:avLst/>
          </a:prstGeom>
        </p:spPr>
      </p:pic>
      <p:sp>
        <p:nvSpPr>
          <p:cNvPr id="5" name="TextBox 4">
            <a:extLst>
              <a:ext uri="{FF2B5EF4-FFF2-40B4-BE49-F238E27FC236}">
                <a16:creationId xmlns:a16="http://schemas.microsoft.com/office/drawing/2014/main" id="{B91320CE-34F6-47CA-8164-955F7048F89B}"/>
              </a:ext>
            </a:extLst>
          </p:cNvPr>
          <p:cNvSpPr txBox="1"/>
          <p:nvPr/>
        </p:nvSpPr>
        <p:spPr>
          <a:xfrm>
            <a:off x="839972" y="5029200"/>
            <a:ext cx="675185" cy="923330"/>
          </a:xfrm>
          <a:prstGeom prst="rect">
            <a:avLst/>
          </a:prstGeom>
          <a:noFill/>
        </p:spPr>
        <p:txBody>
          <a:bodyPr wrap="none" rtlCol="0">
            <a:spAutoFit/>
          </a:bodyPr>
          <a:lstStyle/>
          <a:p>
            <a:r>
              <a:rPr lang="en-US" dirty="0"/>
              <a:t>short</a:t>
            </a:r>
          </a:p>
          <a:p>
            <a:endParaRPr lang="en-US" dirty="0"/>
          </a:p>
          <a:p>
            <a:r>
              <a:rPr lang="en-US" dirty="0"/>
              <a:t>long</a:t>
            </a:r>
            <a:endParaRPr lang="en-HK" dirty="0"/>
          </a:p>
        </p:txBody>
      </p:sp>
      <p:sp>
        <p:nvSpPr>
          <p:cNvPr id="7" name="Oval 6">
            <a:extLst>
              <a:ext uri="{FF2B5EF4-FFF2-40B4-BE49-F238E27FC236}">
                <a16:creationId xmlns:a16="http://schemas.microsoft.com/office/drawing/2014/main" id="{D4635EAE-B2E4-45DF-82BF-0CE3E1EB69BA}"/>
              </a:ext>
            </a:extLst>
          </p:cNvPr>
          <p:cNvSpPr/>
          <p:nvPr/>
        </p:nvSpPr>
        <p:spPr>
          <a:xfrm>
            <a:off x="552580" y="5120640"/>
            <a:ext cx="175750" cy="163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 name="Oval 7">
            <a:extLst>
              <a:ext uri="{FF2B5EF4-FFF2-40B4-BE49-F238E27FC236}">
                <a16:creationId xmlns:a16="http://schemas.microsoft.com/office/drawing/2014/main" id="{8AD2A06D-8829-45A6-A4F1-1D7EA73BE702}"/>
              </a:ext>
            </a:extLst>
          </p:cNvPr>
          <p:cNvSpPr/>
          <p:nvPr/>
        </p:nvSpPr>
        <p:spPr>
          <a:xfrm>
            <a:off x="520526" y="5664780"/>
            <a:ext cx="175750" cy="163742"/>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3" name="Picture 2"/>
          <p:cNvPicPr>
            <a:picLocks noChangeAspect="1"/>
          </p:cNvPicPr>
          <p:nvPr/>
        </p:nvPicPr>
        <p:blipFill>
          <a:blip r:embed="rId3"/>
          <a:stretch>
            <a:fillRect/>
          </a:stretch>
        </p:blipFill>
        <p:spPr>
          <a:xfrm>
            <a:off x="2062396" y="1814731"/>
            <a:ext cx="9404304" cy="4489144"/>
          </a:xfrm>
          <a:prstGeom prst="rect">
            <a:avLst/>
          </a:prstGeom>
        </p:spPr>
      </p:pic>
      <p:sp>
        <p:nvSpPr>
          <p:cNvPr id="2" name="TextBox 1">
            <a:extLst>
              <a:ext uri="{FF2B5EF4-FFF2-40B4-BE49-F238E27FC236}">
                <a16:creationId xmlns:a16="http://schemas.microsoft.com/office/drawing/2014/main" id="{2FFEBC99-190A-4705-8DA8-5076D0A5CA7F}"/>
              </a:ext>
            </a:extLst>
          </p:cNvPr>
          <p:cNvSpPr txBox="1"/>
          <p:nvPr/>
        </p:nvSpPr>
        <p:spPr>
          <a:xfrm>
            <a:off x="7726289" y="901494"/>
            <a:ext cx="1742400"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Heavy loss if you</a:t>
            </a:r>
          </a:p>
          <a:p>
            <a:r>
              <a:rPr lang="en-US" dirty="0"/>
              <a:t>use this policy. </a:t>
            </a:r>
            <a:endParaRPr lang="en-HK" dirty="0"/>
          </a:p>
        </p:txBody>
      </p:sp>
      <p:cxnSp>
        <p:nvCxnSpPr>
          <p:cNvPr id="9" name="Straight Arrow Connector 8">
            <a:extLst>
              <a:ext uri="{FF2B5EF4-FFF2-40B4-BE49-F238E27FC236}">
                <a16:creationId xmlns:a16="http://schemas.microsoft.com/office/drawing/2014/main" id="{577C8D23-7DD6-4242-B025-26F7749B797A}"/>
              </a:ext>
            </a:extLst>
          </p:cNvPr>
          <p:cNvCxnSpPr>
            <a:stCxn id="2" idx="2"/>
          </p:cNvCxnSpPr>
          <p:nvPr/>
        </p:nvCxnSpPr>
        <p:spPr>
          <a:xfrm flipH="1">
            <a:off x="8142850" y="1547825"/>
            <a:ext cx="454639" cy="362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329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AF225-0C2B-422C-B513-40B066F4D897}"/>
              </a:ext>
            </a:extLst>
          </p:cNvPr>
          <p:cNvSpPr>
            <a:spLocks noGrp="1"/>
          </p:cNvSpPr>
          <p:nvPr>
            <p:ph type="ctrTitle"/>
          </p:nvPr>
        </p:nvSpPr>
        <p:spPr/>
        <p:txBody>
          <a:bodyPr>
            <a:normAutofit fontScale="90000"/>
          </a:bodyPr>
          <a:lstStyle/>
          <a:p>
            <a:r>
              <a:rPr lang="en-US" dirty="0">
                <a:solidFill>
                  <a:srgbClr val="0070C0"/>
                </a:solidFill>
              </a:rPr>
              <a:t>A library of RL model building algorithms: </a:t>
            </a:r>
            <a:r>
              <a:rPr lang="en-US" dirty="0" err="1">
                <a:solidFill>
                  <a:srgbClr val="FF0000"/>
                </a:solidFill>
              </a:rPr>
              <a:t>stable_baselines</a:t>
            </a:r>
            <a:endParaRPr lang="en-HK" dirty="0">
              <a:solidFill>
                <a:srgbClr val="FF0000"/>
              </a:solidFill>
            </a:endParaRPr>
          </a:p>
        </p:txBody>
      </p:sp>
      <p:sp>
        <p:nvSpPr>
          <p:cNvPr id="3" name="Subtitle 2">
            <a:extLst>
              <a:ext uri="{FF2B5EF4-FFF2-40B4-BE49-F238E27FC236}">
                <a16:creationId xmlns:a16="http://schemas.microsoft.com/office/drawing/2014/main" id="{C8847C4A-BAFE-4E5B-8BFA-D6079A8D0DEA}"/>
              </a:ext>
            </a:extLst>
          </p:cNvPr>
          <p:cNvSpPr>
            <a:spLocks noGrp="1"/>
          </p:cNvSpPr>
          <p:nvPr>
            <p:ph type="subTitle" idx="1"/>
          </p:nvPr>
        </p:nvSpPr>
        <p:spPr/>
        <p:txBody>
          <a:bodyPr>
            <a:normAutofit/>
          </a:bodyPr>
          <a:lstStyle/>
          <a:p>
            <a:r>
              <a:rPr lang="en-US" sz="3600" dirty="0"/>
              <a:t>It provides many state-of-the-art RL model building algorithms</a:t>
            </a:r>
            <a:endParaRPr lang="en-HK" sz="3600" dirty="0"/>
          </a:p>
        </p:txBody>
      </p:sp>
    </p:spTree>
    <p:extLst>
      <p:ext uri="{BB962C8B-B14F-4D97-AF65-F5344CB8AC3E}">
        <p14:creationId xmlns:p14="http://schemas.microsoft.com/office/powerpoint/2010/main" val="1995417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CF2AF9-04E9-4535-904C-927744200E85}"/>
              </a:ext>
            </a:extLst>
          </p:cNvPr>
          <p:cNvPicPr>
            <a:picLocks noChangeAspect="1"/>
          </p:cNvPicPr>
          <p:nvPr/>
        </p:nvPicPr>
        <p:blipFill>
          <a:blip r:embed="rId2"/>
          <a:stretch>
            <a:fillRect/>
          </a:stretch>
        </p:blipFill>
        <p:spPr>
          <a:xfrm>
            <a:off x="1216764" y="523930"/>
            <a:ext cx="10101476" cy="6334070"/>
          </a:xfrm>
          <a:prstGeom prst="rect">
            <a:avLst/>
          </a:prstGeom>
        </p:spPr>
      </p:pic>
    </p:spTree>
    <p:extLst>
      <p:ext uri="{BB962C8B-B14F-4D97-AF65-F5344CB8AC3E}">
        <p14:creationId xmlns:p14="http://schemas.microsoft.com/office/powerpoint/2010/main" val="3457686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37244" y="391885"/>
            <a:ext cx="7278860" cy="6097174"/>
          </a:xfrm>
          <a:prstGeom prst="rect">
            <a:avLst/>
          </a:prstGeom>
        </p:spPr>
      </p:pic>
    </p:spTree>
    <p:extLst>
      <p:ext uri="{BB962C8B-B14F-4D97-AF65-F5344CB8AC3E}">
        <p14:creationId xmlns:p14="http://schemas.microsoft.com/office/powerpoint/2010/main" val="3861459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D36C-52EC-440E-858F-3F692B395790}"/>
              </a:ext>
            </a:extLst>
          </p:cNvPr>
          <p:cNvSpPr>
            <a:spLocks noGrp="1"/>
          </p:cNvSpPr>
          <p:nvPr>
            <p:ph type="title"/>
          </p:nvPr>
        </p:nvSpPr>
        <p:spPr>
          <a:xfrm>
            <a:off x="838200" y="165113"/>
            <a:ext cx="10515600" cy="1325563"/>
          </a:xfrm>
        </p:spPr>
        <p:txBody>
          <a:bodyPr/>
          <a:lstStyle/>
          <a:p>
            <a:r>
              <a:rPr lang="en-US" dirty="0"/>
              <a:t>Some RL algorithms in stable-baselines</a:t>
            </a:r>
            <a:endParaRPr lang="en-HK" dirty="0"/>
          </a:p>
        </p:txBody>
      </p:sp>
      <p:pic>
        <p:nvPicPr>
          <p:cNvPr id="7" name="Picture 6">
            <a:extLst>
              <a:ext uri="{FF2B5EF4-FFF2-40B4-BE49-F238E27FC236}">
                <a16:creationId xmlns:a16="http://schemas.microsoft.com/office/drawing/2014/main" id="{D5FAFD8D-8956-4197-92D5-D46D5EB4407C}"/>
              </a:ext>
            </a:extLst>
          </p:cNvPr>
          <p:cNvPicPr>
            <a:picLocks noChangeAspect="1"/>
          </p:cNvPicPr>
          <p:nvPr/>
        </p:nvPicPr>
        <p:blipFill>
          <a:blip r:embed="rId2"/>
          <a:stretch>
            <a:fillRect/>
          </a:stretch>
        </p:blipFill>
        <p:spPr>
          <a:xfrm>
            <a:off x="1854229" y="1490676"/>
            <a:ext cx="6639531" cy="5367323"/>
          </a:xfrm>
          <a:prstGeom prst="rect">
            <a:avLst/>
          </a:prstGeom>
        </p:spPr>
      </p:pic>
    </p:spTree>
    <p:extLst>
      <p:ext uri="{BB962C8B-B14F-4D97-AF65-F5344CB8AC3E}">
        <p14:creationId xmlns:p14="http://schemas.microsoft.com/office/powerpoint/2010/main" val="27516284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D36C-52EC-440E-858F-3F692B395790}"/>
              </a:ext>
            </a:extLst>
          </p:cNvPr>
          <p:cNvSpPr>
            <a:spLocks noGrp="1"/>
          </p:cNvSpPr>
          <p:nvPr>
            <p:ph type="title"/>
          </p:nvPr>
        </p:nvSpPr>
        <p:spPr>
          <a:xfrm>
            <a:off x="838200" y="165113"/>
            <a:ext cx="10515600" cy="1325563"/>
          </a:xfrm>
        </p:spPr>
        <p:txBody>
          <a:bodyPr/>
          <a:lstStyle/>
          <a:p>
            <a:r>
              <a:rPr lang="en-US" dirty="0"/>
              <a:t>Some RL algorithms in stable-baselines</a:t>
            </a:r>
            <a:endParaRPr lang="en-HK" dirty="0"/>
          </a:p>
        </p:txBody>
      </p:sp>
      <p:pic>
        <p:nvPicPr>
          <p:cNvPr id="7" name="Picture 6">
            <a:extLst>
              <a:ext uri="{FF2B5EF4-FFF2-40B4-BE49-F238E27FC236}">
                <a16:creationId xmlns:a16="http://schemas.microsoft.com/office/drawing/2014/main" id="{D5FAFD8D-8956-4197-92D5-D46D5EB4407C}"/>
              </a:ext>
            </a:extLst>
          </p:cNvPr>
          <p:cNvPicPr>
            <a:picLocks noChangeAspect="1"/>
          </p:cNvPicPr>
          <p:nvPr/>
        </p:nvPicPr>
        <p:blipFill>
          <a:blip r:embed="rId2"/>
          <a:stretch>
            <a:fillRect/>
          </a:stretch>
        </p:blipFill>
        <p:spPr>
          <a:xfrm>
            <a:off x="1854229" y="1490676"/>
            <a:ext cx="6639531" cy="5367323"/>
          </a:xfrm>
          <a:prstGeom prst="rect">
            <a:avLst/>
          </a:prstGeom>
        </p:spPr>
      </p:pic>
      <p:sp>
        <p:nvSpPr>
          <p:cNvPr id="3" name="Oval 2">
            <a:extLst>
              <a:ext uri="{FF2B5EF4-FFF2-40B4-BE49-F238E27FC236}">
                <a16:creationId xmlns:a16="http://schemas.microsoft.com/office/drawing/2014/main" id="{E0A9E10F-39F9-483E-A70F-092EEDE76894}"/>
              </a:ext>
            </a:extLst>
          </p:cNvPr>
          <p:cNvSpPr/>
          <p:nvPr/>
        </p:nvSpPr>
        <p:spPr>
          <a:xfrm>
            <a:off x="1747520" y="2621280"/>
            <a:ext cx="924560" cy="4673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5" name="Straight Arrow Connector 4">
            <a:extLst>
              <a:ext uri="{FF2B5EF4-FFF2-40B4-BE49-F238E27FC236}">
                <a16:creationId xmlns:a16="http://schemas.microsoft.com/office/drawing/2014/main" id="{917BC616-1EB5-4D99-894E-49020FFC4382}"/>
              </a:ext>
            </a:extLst>
          </p:cNvPr>
          <p:cNvCxnSpPr/>
          <p:nvPr/>
        </p:nvCxnSpPr>
        <p:spPr>
          <a:xfrm flipH="1">
            <a:off x="2570480" y="2174240"/>
            <a:ext cx="853440" cy="487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0F6ACD9-B173-49C3-9D9B-1004F9E0F5F6}"/>
              </a:ext>
            </a:extLst>
          </p:cNvPr>
          <p:cNvSpPr txBox="1"/>
          <p:nvPr/>
        </p:nvSpPr>
        <p:spPr>
          <a:xfrm>
            <a:off x="3267334" y="1891632"/>
            <a:ext cx="1794337"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dirty="0"/>
              <a:t>Let’s try this one.</a:t>
            </a:r>
            <a:endParaRPr lang="en-HK" dirty="0"/>
          </a:p>
        </p:txBody>
      </p:sp>
    </p:spTree>
    <p:extLst>
      <p:ext uri="{BB962C8B-B14F-4D97-AF65-F5344CB8AC3E}">
        <p14:creationId xmlns:p14="http://schemas.microsoft.com/office/powerpoint/2010/main" val="38252008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FDB9A3-28D9-444C-87BD-2B8D5BDA6952}"/>
              </a:ext>
            </a:extLst>
          </p:cNvPr>
          <p:cNvSpPr>
            <a:spLocks noGrp="1"/>
          </p:cNvSpPr>
          <p:nvPr>
            <p:ph type="ctrTitle"/>
          </p:nvPr>
        </p:nvSpPr>
        <p:spPr/>
        <p:txBody>
          <a:bodyPr/>
          <a:lstStyle/>
          <a:p>
            <a:r>
              <a:rPr lang="en-US" dirty="0"/>
              <a:t>A2C: </a:t>
            </a:r>
            <a:r>
              <a:rPr lang="en-US" dirty="0">
                <a:solidFill>
                  <a:srgbClr val="00B050"/>
                </a:solidFill>
              </a:rPr>
              <a:t>Advanced Actor Critic</a:t>
            </a:r>
            <a:r>
              <a:rPr lang="en-US" dirty="0"/>
              <a:t> RL algorithm</a:t>
            </a:r>
            <a:endParaRPr lang="en-HK" dirty="0"/>
          </a:p>
        </p:txBody>
      </p:sp>
      <p:sp>
        <p:nvSpPr>
          <p:cNvPr id="5" name="Subtitle 4">
            <a:extLst>
              <a:ext uri="{FF2B5EF4-FFF2-40B4-BE49-F238E27FC236}">
                <a16:creationId xmlns:a16="http://schemas.microsoft.com/office/drawing/2014/main" id="{9961DE7A-3161-460C-816D-BC9A6F58BC70}"/>
              </a:ext>
            </a:extLst>
          </p:cNvPr>
          <p:cNvSpPr>
            <a:spLocks noGrp="1"/>
          </p:cNvSpPr>
          <p:nvPr>
            <p:ph type="subTitle" idx="1"/>
          </p:nvPr>
        </p:nvSpPr>
        <p:spPr/>
        <p:txBody>
          <a:bodyPr/>
          <a:lstStyle/>
          <a:p>
            <a:endParaRPr lang="en-HK"/>
          </a:p>
        </p:txBody>
      </p:sp>
    </p:spTree>
    <p:extLst>
      <p:ext uri="{BB962C8B-B14F-4D97-AF65-F5344CB8AC3E}">
        <p14:creationId xmlns:p14="http://schemas.microsoft.com/office/powerpoint/2010/main" val="40506425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4362" y="462659"/>
            <a:ext cx="6520779" cy="5605993"/>
          </a:xfrm>
          <a:prstGeom prst="rect">
            <a:avLst/>
          </a:prstGeom>
        </p:spPr>
      </p:pic>
    </p:spTree>
    <p:extLst>
      <p:ext uri="{BB962C8B-B14F-4D97-AF65-F5344CB8AC3E}">
        <p14:creationId xmlns:p14="http://schemas.microsoft.com/office/powerpoint/2010/main" val="26835553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7030" y="619276"/>
            <a:ext cx="10975619" cy="5017025"/>
          </a:xfrm>
          <a:prstGeom prst="rect">
            <a:avLst/>
          </a:prstGeom>
        </p:spPr>
      </p:pic>
    </p:spTree>
    <p:extLst>
      <p:ext uri="{BB962C8B-B14F-4D97-AF65-F5344CB8AC3E}">
        <p14:creationId xmlns:p14="http://schemas.microsoft.com/office/powerpoint/2010/main" val="2579134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57030" y="619276"/>
            <a:ext cx="10975619" cy="5017025"/>
          </a:xfrm>
          <a:prstGeom prst="rect">
            <a:avLst/>
          </a:prstGeom>
        </p:spPr>
      </p:pic>
      <p:pic>
        <p:nvPicPr>
          <p:cNvPr id="4" name="Picture 3">
            <a:extLst>
              <a:ext uri="{FF2B5EF4-FFF2-40B4-BE49-F238E27FC236}">
                <a16:creationId xmlns:a16="http://schemas.microsoft.com/office/drawing/2014/main" id="{C687DE05-FD71-49A5-9983-34E9EA65370A}"/>
              </a:ext>
            </a:extLst>
          </p:cNvPr>
          <p:cNvPicPr>
            <a:picLocks noChangeAspect="1"/>
          </p:cNvPicPr>
          <p:nvPr/>
        </p:nvPicPr>
        <p:blipFill>
          <a:blip r:embed="rId3"/>
          <a:stretch>
            <a:fillRect/>
          </a:stretch>
        </p:blipFill>
        <p:spPr>
          <a:xfrm>
            <a:off x="7512038" y="709403"/>
            <a:ext cx="4639322" cy="4858428"/>
          </a:xfrm>
          <a:prstGeom prst="rect">
            <a:avLst/>
          </a:prstGeom>
          <a:ln w="15875">
            <a:solidFill>
              <a:srgbClr val="FF0000"/>
            </a:solidFill>
          </a:ln>
        </p:spPr>
      </p:pic>
      <p:cxnSp>
        <p:nvCxnSpPr>
          <p:cNvPr id="6" name="Straight Arrow Connector 5">
            <a:extLst>
              <a:ext uri="{FF2B5EF4-FFF2-40B4-BE49-F238E27FC236}">
                <a16:creationId xmlns:a16="http://schemas.microsoft.com/office/drawing/2014/main" id="{63AA5BE7-BFB5-4C88-80B1-0EDD0A057152}"/>
              </a:ext>
            </a:extLst>
          </p:cNvPr>
          <p:cNvCxnSpPr>
            <a:cxnSpLocks/>
          </p:cNvCxnSpPr>
          <p:nvPr/>
        </p:nvCxnSpPr>
        <p:spPr>
          <a:xfrm flipV="1">
            <a:off x="4976734" y="3647440"/>
            <a:ext cx="2460386" cy="26499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26388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412256" y="214542"/>
            <a:ext cx="10975619" cy="5017025"/>
          </a:xfrm>
          <a:prstGeom prst="rect">
            <a:avLst/>
          </a:prstGeom>
        </p:spPr>
      </p:pic>
      <p:sp>
        <p:nvSpPr>
          <p:cNvPr id="2" name="Oval 1">
            <a:extLst>
              <a:ext uri="{FF2B5EF4-FFF2-40B4-BE49-F238E27FC236}">
                <a16:creationId xmlns:a16="http://schemas.microsoft.com/office/drawing/2014/main" id="{F00410AC-719A-487C-B2A9-84910164B5D0}"/>
              </a:ext>
            </a:extLst>
          </p:cNvPr>
          <p:cNvSpPr/>
          <p:nvPr/>
        </p:nvSpPr>
        <p:spPr>
          <a:xfrm>
            <a:off x="6502400" y="2265680"/>
            <a:ext cx="1209040" cy="5689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6" name="Straight Arrow Connector 5">
            <a:extLst>
              <a:ext uri="{FF2B5EF4-FFF2-40B4-BE49-F238E27FC236}">
                <a16:creationId xmlns:a16="http://schemas.microsoft.com/office/drawing/2014/main" id="{03D58ACB-1C64-4DD9-B0CE-775CA5E72B76}"/>
              </a:ext>
            </a:extLst>
          </p:cNvPr>
          <p:cNvCxnSpPr/>
          <p:nvPr/>
        </p:nvCxnSpPr>
        <p:spPr>
          <a:xfrm flipH="1" flipV="1">
            <a:off x="7518400" y="2834640"/>
            <a:ext cx="196088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1FC801A-E911-4A46-B6AF-EF07CD48044B}"/>
              </a:ext>
            </a:extLst>
          </p:cNvPr>
          <p:cNvSpPr txBox="1"/>
          <p:nvPr/>
        </p:nvSpPr>
        <p:spPr>
          <a:xfrm>
            <a:off x="8849360" y="3561696"/>
            <a:ext cx="2721001" cy="92333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a:t>We test the performance</a:t>
            </a:r>
          </a:p>
          <a:p>
            <a:r>
              <a:rPr lang="en-US" dirty="0"/>
              <a:t>by focus of the stock prices</a:t>
            </a:r>
          </a:p>
          <a:p>
            <a:r>
              <a:rPr lang="en-US" dirty="0"/>
              <a:t>from pos 90 to 110.</a:t>
            </a:r>
            <a:endParaRPr lang="en-HK" dirty="0"/>
          </a:p>
        </p:txBody>
      </p:sp>
    </p:spTree>
    <p:extLst>
      <p:ext uri="{BB962C8B-B14F-4D97-AF65-F5344CB8AC3E}">
        <p14:creationId xmlns:p14="http://schemas.microsoft.com/office/powerpoint/2010/main" val="25224853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23256" y="618733"/>
            <a:ext cx="9945488" cy="5620534"/>
          </a:xfrm>
          <a:prstGeom prst="rect">
            <a:avLst/>
          </a:prstGeom>
        </p:spPr>
      </p:pic>
    </p:spTree>
    <p:extLst>
      <p:ext uri="{BB962C8B-B14F-4D97-AF65-F5344CB8AC3E}">
        <p14:creationId xmlns:p14="http://schemas.microsoft.com/office/powerpoint/2010/main" val="534824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DCAF-17C0-44E4-A50B-F0678DB703C3}"/>
              </a:ext>
            </a:extLst>
          </p:cNvPr>
          <p:cNvSpPr>
            <a:spLocks noGrp="1"/>
          </p:cNvSpPr>
          <p:nvPr>
            <p:ph type="title"/>
          </p:nvPr>
        </p:nvSpPr>
        <p:spPr/>
        <p:txBody>
          <a:bodyPr/>
          <a:lstStyle/>
          <a:p>
            <a:r>
              <a:rPr lang="en-US" dirty="0"/>
              <a:t>A common picture used to describe RL</a:t>
            </a:r>
            <a:endParaRPr lang="en-HK" dirty="0"/>
          </a:p>
        </p:txBody>
      </p:sp>
      <p:sp>
        <p:nvSpPr>
          <p:cNvPr id="3" name="Content Placeholder 2">
            <a:extLst>
              <a:ext uri="{FF2B5EF4-FFF2-40B4-BE49-F238E27FC236}">
                <a16:creationId xmlns:a16="http://schemas.microsoft.com/office/drawing/2014/main" id="{28BF5540-82B0-4A7C-91CE-BEE547BB36AC}"/>
              </a:ext>
            </a:extLst>
          </p:cNvPr>
          <p:cNvSpPr>
            <a:spLocks noGrp="1"/>
          </p:cNvSpPr>
          <p:nvPr>
            <p:ph idx="1"/>
          </p:nvPr>
        </p:nvSpPr>
        <p:spPr/>
        <p:txBody>
          <a:bodyPr/>
          <a:lstStyle/>
          <a:p>
            <a:endParaRPr lang="en-HK"/>
          </a:p>
        </p:txBody>
      </p:sp>
      <p:pic>
        <p:nvPicPr>
          <p:cNvPr id="5" name="Picture 4">
            <a:extLst>
              <a:ext uri="{FF2B5EF4-FFF2-40B4-BE49-F238E27FC236}">
                <a16:creationId xmlns:a16="http://schemas.microsoft.com/office/drawing/2014/main" id="{43231096-65E7-4FD1-BDA3-7E2BD7385F24}"/>
              </a:ext>
            </a:extLst>
          </p:cNvPr>
          <p:cNvPicPr>
            <a:picLocks noChangeAspect="1"/>
          </p:cNvPicPr>
          <p:nvPr/>
        </p:nvPicPr>
        <p:blipFill>
          <a:blip r:embed="rId2"/>
          <a:stretch>
            <a:fillRect/>
          </a:stretch>
        </p:blipFill>
        <p:spPr>
          <a:xfrm>
            <a:off x="487680" y="1347560"/>
            <a:ext cx="11826239" cy="5283200"/>
          </a:xfrm>
          <a:prstGeom prst="rect">
            <a:avLst/>
          </a:prstGeom>
          <a:solidFill>
            <a:schemeClr val="bg1"/>
          </a:solidFill>
        </p:spPr>
      </p:pic>
      <p:sp>
        <p:nvSpPr>
          <p:cNvPr id="10" name="Rectangle 9">
            <a:extLst>
              <a:ext uri="{FF2B5EF4-FFF2-40B4-BE49-F238E27FC236}">
                <a16:creationId xmlns:a16="http://schemas.microsoft.com/office/drawing/2014/main" id="{95CFC901-D09E-4DF1-A12C-119EC53064C9}"/>
              </a:ext>
            </a:extLst>
          </p:cNvPr>
          <p:cNvSpPr/>
          <p:nvPr/>
        </p:nvSpPr>
        <p:spPr>
          <a:xfrm>
            <a:off x="1950720" y="2773680"/>
            <a:ext cx="4064000" cy="24920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Running some </a:t>
            </a:r>
          </a:p>
          <a:p>
            <a:pPr algn="ctr"/>
            <a:r>
              <a:rPr lang="en-US" sz="2400" dirty="0">
                <a:ln w="0"/>
                <a:solidFill>
                  <a:schemeClr val="tx1"/>
                </a:solidFill>
                <a:effectLst>
                  <a:outerShdw blurRad="38100" dist="19050" dir="2700000" algn="tl" rotWithShape="0">
                    <a:schemeClr val="dk1">
                      <a:alpha val="40000"/>
                    </a:schemeClr>
                  </a:outerShdw>
                </a:effectLst>
              </a:rPr>
              <a:t>RL algorithm</a:t>
            </a:r>
            <a:endParaRPr lang="en-HK" sz="2400" dirty="0"/>
          </a:p>
        </p:txBody>
      </p:sp>
      <p:sp>
        <p:nvSpPr>
          <p:cNvPr id="6" name="TextBox 5">
            <a:extLst>
              <a:ext uri="{FF2B5EF4-FFF2-40B4-BE49-F238E27FC236}">
                <a16:creationId xmlns:a16="http://schemas.microsoft.com/office/drawing/2014/main" id="{E2A99215-09CF-4CDB-A73C-6E0F9F717111}"/>
              </a:ext>
            </a:extLst>
          </p:cNvPr>
          <p:cNvSpPr txBox="1"/>
          <p:nvPr/>
        </p:nvSpPr>
        <p:spPr>
          <a:xfrm>
            <a:off x="958428" y="3879677"/>
            <a:ext cx="1092200" cy="461665"/>
          </a:xfrm>
          <a:prstGeom prst="rect">
            <a:avLst/>
          </a:prstGeom>
          <a:noFill/>
        </p:spPr>
        <p:txBody>
          <a:bodyPr wrap="square" rtlCol="0">
            <a:spAutoFit/>
          </a:bodyPr>
          <a:lstStyle/>
          <a:p>
            <a:r>
              <a:rPr lang="en-US" sz="2400" dirty="0"/>
              <a:t>Agent</a:t>
            </a:r>
            <a:endParaRPr lang="en-HK" sz="2400" dirty="0"/>
          </a:p>
        </p:txBody>
      </p:sp>
      <p:cxnSp>
        <p:nvCxnSpPr>
          <p:cNvPr id="7" name="Straight Arrow Connector 6"/>
          <p:cNvCxnSpPr/>
          <p:nvPr/>
        </p:nvCxnSpPr>
        <p:spPr>
          <a:xfrm flipV="1">
            <a:off x="2569779" y="5265683"/>
            <a:ext cx="0" cy="504496"/>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698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DC56-CF6B-438A-901C-4D672BE1DAC9}"/>
              </a:ext>
            </a:extLst>
          </p:cNvPr>
          <p:cNvSpPr>
            <a:spLocks noGrp="1"/>
          </p:cNvSpPr>
          <p:nvPr>
            <p:ph type="title"/>
          </p:nvPr>
        </p:nvSpPr>
        <p:spPr/>
        <p:txBody>
          <a:bodyPr/>
          <a:lstStyle/>
          <a:p>
            <a:r>
              <a:rPr lang="en-HK" dirty="0"/>
              <a:t>One obvious problem for the design and testing of RL algorithm</a:t>
            </a:r>
          </a:p>
        </p:txBody>
      </p:sp>
      <p:sp>
        <p:nvSpPr>
          <p:cNvPr id="3" name="Content Placeholder 2">
            <a:extLst>
              <a:ext uri="{FF2B5EF4-FFF2-40B4-BE49-F238E27FC236}">
                <a16:creationId xmlns:a16="http://schemas.microsoft.com/office/drawing/2014/main" id="{14FF480D-1B32-4986-A02B-B8A8439CB8A4}"/>
              </a:ext>
            </a:extLst>
          </p:cNvPr>
          <p:cNvSpPr>
            <a:spLocks noGrp="1"/>
          </p:cNvSpPr>
          <p:nvPr>
            <p:ph idx="1"/>
          </p:nvPr>
        </p:nvSpPr>
        <p:spPr>
          <a:xfrm>
            <a:off x="838200" y="1898197"/>
            <a:ext cx="10515600" cy="4351338"/>
          </a:xfrm>
        </p:spPr>
        <p:txBody>
          <a:bodyPr>
            <a:normAutofit/>
          </a:bodyPr>
          <a:lstStyle/>
          <a:p>
            <a:r>
              <a:rPr lang="en-US" dirty="0"/>
              <a:t>To illustrate how reinforcement learning work, we need to provide an “environment” </a:t>
            </a:r>
            <a:r>
              <a:rPr lang="en-HK" dirty="0"/>
              <a:t>before we can design, implement and test our RL algorithms, or compare different RL algorithms.</a:t>
            </a:r>
          </a:p>
          <a:p>
            <a:r>
              <a:rPr lang="en-HK" dirty="0"/>
              <a:t>Since we may test various RL algorithms hundreds, or even thousands of times, it is not feasible to wait for the environment’s real responses.</a:t>
            </a:r>
            <a:endParaRPr lang="en-US" dirty="0"/>
          </a:p>
          <a:p>
            <a:r>
              <a:rPr lang="en-HK" dirty="0"/>
              <a:t>Fortunately, there are already some comprehensive software libraries that provide tools to </a:t>
            </a:r>
            <a:r>
              <a:rPr lang="en-HK" dirty="0">
                <a:solidFill>
                  <a:srgbClr val="FF0000"/>
                </a:solidFill>
              </a:rPr>
              <a:t>simulate</a:t>
            </a:r>
            <a:r>
              <a:rPr lang="en-HK" dirty="0"/>
              <a:t> various environments for RL research.</a:t>
            </a:r>
          </a:p>
        </p:txBody>
      </p:sp>
    </p:spTree>
    <p:extLst>
      <p:ext uri="{BB962C8B-B14F-4D97-AF65-F5344CB8AC3E}">
        <p14:creationId xmlns:p14="http://schemas.microsoft.com/office/powerpoint/2010/main" val="3734670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D388D2-916E-46BC-B9A2-52C568C6E340}"/>
              </a:ext>
            </a:extLst>
          </p:cNvPr>
          <p:cNvSpPr>
            <a:spLocks noGrp="1"/>
          </p:cNvSpPr>
          <p:nvPr>
            <p:ph type="ctrTitle"/>
          </p:nvPr>
        </p:nvSpPr>
        <p:spPr/>
        <p:txBody>
          <a:bodyPr/>
          <a:lstStyle/>
          <a:p>
            <a:r>
              <a:rPr lang="en-US" dirty="0"/>
              <a:t>gym from </a:t>
            </a:r>
            <a:r>
              <a:rPr lang="en-US" dirty="0" err="1"/>
              <a:t>OpenAI</a:t>
            </a:r>
            <a:endParaRPr lang="en-HK" dirty="0"/>
          </a:p>
        </p:txBody>
      </p:sp>
      <p:sp>
        <p:nvSpPr>
          <p:cNvPr id="5" name="Subtitle 4">
            <a:extLst>
              <a:ext uri="{FF2B5EF4-FFF2-40B4-BE49-F238E27FC236}">
                <a16:creationId xmlns:a16="http://schemas.microsoft.com/office/drawing/2014/main" id="{5B745672-9944-491F-B30C-348A33612D51}"/>
              </a:ext>
            </a:extLst>
          </p:cNvPr>
          <p:cNvSpPr>
            <a:spLocks noGrp="1"/>
          </p:cNvSpPr>
          <p:nvPr>
            <p:ph type="subTitle" idx="1"/>
          </p:nvPr>
        </p:nvSpPr>
        <p:spPr/>
        <p:txBody>
          <a:bodyPr>
            <a:normAutofit/>
          </a:bodyPr>
          <a:lstStyle/>
          <a:p>
            <a:r>
              <a:rPr lang="en-US" sz="3600" dirty="0"/>
              <a:t>This is one of the most popular library for simulating environments for RL research</a:t>
            </a:r>
            <a:endParaRPr lang="en-HK" sz="3600" dirty="0"/>
          </a:p>
        </p:txBody>
      </p:sp>
    </p:spTree>
    <p:extLst>
      <p:ext uri="{BB962C8B-B14F-4D97-AF65-F5344CB8AC3E}">
        <p14:creationId xmlns:p14="http://schemas.microsoft.com/office/powerpoint/2010/main" val="29621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7FDD-2652-4D12-8039-0141102153EB}"/>
              </a:ext>
            </a:extLst>
          </p:cNvPr>
          <p:cNvSpPr>
            <a:spLocks noGrp="1"/>
          </p:cNvSpPr>
          <p:nvPr>
            <p:ph type="title"/>
          </p:nvPr>
        </p:nvSpPr>
        <p:spPr/>
        <p:txBody>
          <a:bodyPr/>
          <a:lstStyle/>
          <a:p>
            <a:r>
              <a:rPr lang="en-US" dirty="0" err="1">
                <a:solidFill>
                  <a:srgbClr val="0070C0"/>
                </a:solidFill>
              </a:rPr>
              <a:t>OpenAI</a:t>
            </a:r>
            <a:endParaRPr lang="en-HK" dirty="0">
              <a:solidFill>
                <a:srgbClr val="0070C0"/>
              </a:solidFill>
            </a:endParaRPr>
          </a:p>
        </p:txBody>
      </p:sp>
      <p:sp>
        <p:nvSpPr>
          <p:cNvPr id="3" name="Content Placeholder 2">
            <a:extLst>
              <a:ext uri="{FF2B5EF4-FFF2-40B4-BE49-F238E27FC236}">
                <a16:creationId xmlns:a16="http://schemas.microsoft.com/office/drawing/2014/main" id="{98FEAF9F-C693-4BCD-8B82-198BF89D74E8}"/>
              </a:ext>
            </a:extLst>
          </p:cNvPr>
          <p:cNvSpPr>
            <a:spLocks noGrp="1"/>
          </p:cNvSpPr>
          <p:nvPr>
            <p:ph idx="1"/>
          </p:nvPr>
        </p:nvSpPr>
        <p:spPr/>
        <p:txBody>
          <a:bodyPr/>
          <a:lstStyle/>
          <a:p>
            <a:r>
              <a:rPr lang="en-US" dirty="0" err="1"/>
              <a:t>OpenAI</a:t>
            </a:r>
            <a:r>
              <a:rPr lang="en-US" dirty="0"/>
              <a:t> is an AI research laboratory found in late 2015 by Elon Musk, Sam Altman and others.</a:t>
            </a:r>
          </a:p>
          <a:p>
            <a:r>
              <a:rPr lang="en-US" dirty="0"/>
              <a:t>Its stated goal is to promote and develop friendly AI that benefits humanity as a whole.</a:t>
            </a:r>
          </a:p>
          <a:p>
            <a:r>
              <a:rPr lang="en-US" dirty="0" err="1"/>
              <a:t>OpenAI</a:t>
            </a:r>
            <a:r>
              <a:rPr lang="en-US" dirty="0"/>
              <a:t> is considered as a competitor of </a:t>
            </a:r>
            <a:r>
              <a:rPr lang="en-US" dirty="0" err="1"/>
              <a:t>Goolge’s</a:t>
            </a:r>
            <a:r>
              <a:rPr lang="en-US" dirty="0"/>
              <a:t> DeepMind.</a:t>
            </a:r>
          </a:p>
          <a:p>
            <a:pPr marL="0" indent="0">
              <a:buNone/>
            </a:pPr>
            <a:endParaRPr lang="en-HK" dirty="0"/>
          </a:p>
        </p:txBody>
      </p:sp>
    </p:spTree>
    <p:extLst>
      <p:ext uri="{BB962C8B-B14F-4D97-AF65-F5344CB8AC3E}">
        <p14:creationId xmlns:p14="http://schemas.microsoft.com/office/powerpoint/2010/main" val="493618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00C9-578C-40A1-B9FC-9E862E4551E5}"/>
              </a:ext>
            </a:extLst>
          </p:cNvPr>
          <p:cNvSpPr>
            <a:spLocks noGrp="1"/>
          </p:cNvSpPr>
          <p:nvPr>
            <p:ph type="title"/>
          </p:nvPr>
        </p:nvSpPr>
        <p:spPr/>
        <p:txBody>
          <a:bodyPr/>
          <a:lstStyle/>
          <a:p>
            <a:r>
              <a:rPr lang="en-US" dirty="0">
                <a:solidFill>
                  <a:schemeClr val="accent1"/>
                </a:solidFill>
              </a:rPr>
              <a:t>Gym</a:t>
            </a:r>
            <a:endParaRPr lang="en-HK" dirty="0">
              <a:solidFill>
                <a:schemeClr val="accent1"/>
              </a:solidFill>
            </a:endParaRPr>
          </a:p>
        </p:txBody>
      </p:sp>
      <p:sp>
        <p:nvSpPr>
          <p:cNvPr id="3" name="Content Placeholder 2">
            <a:extLst>
              <a:ext uri="{FF2B5EF4-FFF2-40B4-BE49-F238E27FC236}">
                <a16:creationId xmlns:a16="http://schemas.microsoft.com/office/drawing/2014/main" id="{651871B2-0E68-437D-B310-9472FA512FB0}"/>
              </a:ext>
            </a:extLst>
          </p:cNvPr>
          <p:cNvSpPr>
            <a:spLocks noGrp="1"/>
          </p:cNvSpPr>
          <p:nvPr>
            <p:ph idx="1"/>
          </p:nvPr>
        </p:nvSpPr>
        <p:spPr/>
        <p:txBody>
          <a:bodyPr>
            <a:normAutofit/>
          </a:bodyPr>
          <a:lstStyle/>
          <a:p>
            <a:r>
              <a:rPr lang="en-US" dirty="0"/>
              <a:t>Gym is an open source Python library developed and maintained by </a:t>
            </a:r>
            <a:r>
              <a:rPr lang="en-US" dirty="0" err="1"/>
              <a:t>OpenAI</a:t>
            </a:r>
            <a:r>
              <a:rPr lang="en-US" dirty="0"/>
              <a:t>.  It is for developing and comparing reinforcement learning algorithms by providing a standard API to communicate between learning algorithms and environments, </a:t>
            </a:r>
            <a:r>
              <a:rPr lang="en-US" dirty="0">
                <a:solidFill>
                  <a:srgbClr val="FF0000"/>
                </a:solidFill>
              </a:rPr>
              <a:t>as well as a comprehensive set of environments compliant with that API</a:t>
            </a:r>
            <a:r>
              <a:rPr lang="en-US" dirty="0"/>
              <a:t>.</a:t>
            </a:r>
          </a:p>
          <a:p>
            <a:r>
              <a:rPr lang="en-US" dirty="0"/>
              <a:t>You may have a look at some of the environments here</a:t>
            </a:r>
          </a:p>
          <a:p>
            <a:pPr marL="457200" lvl="1" indent="0">
              <a:buNone/>
            </a:pPr>
            <a:r>
              <a:rPr lang="en-US" sz="2800" dirty="0">
                <a:hlinkClick r:id="rId2"/>
              </a:rPr>
              <a:t>https://gym.openai.com</a:t>
            </a:r>
            <a:endParaRPr lang="en-US" sz="2800" dirty="0"/>
          </a:p>
          <a:p>
            <a:endParaRPr lang="en-HK" dirty="0"/>
          </a:p>
        </p:txBody>
      </p:sp>
    </p:spTree>
    <p:extLst>
      <p:ext uri="{BB962C8B-B14F-4D97-AF65-F5344CB8AC3E}">
        <p14:creationId xmlns:p14="http://schemas.microsoft.com/office/powerpoint/2010/main" val="2221611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2593</TotalTime>
  <Words>1166</Words>
  <Application>Microsoft Office PowerPoint</Application>
  <PresentationFormat>Widescreen</PresentationFormat>
  <Paragraphs>108</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Wingdings</vt:lpstr>
      <vt:lpstr>Office Theme</vt:lpstr>
      <vt:lpstr>Reinforcement Learning for trading</vt:lpstr>
      <vt:lpstr>What is Reinforcement Learning?</vt:lpstr>
      <vt:lpstr>Some important concepts/terms for RL</vt:lpstr>
      <vt:lpstr>PowerPoint Presentation</vt:lpstr>
      <vt:lpstr>A common picture used to describe RL</vt:lpstr>
      <vt:lpstr>One obvious problem for the design and testing of RL algorithm</vt:lpstr>
      <vt:lpstr>gym from OpenAI</vt:lpstr>
      <vt:lpstr>OpenAI</vt:lpstr>
      <vt:lpstr>Gym</vt:lpstr>
      <vt:lpstr>PowerPoint Presentation</vt:lpstr>
      <vt:lpstr>PowerPoint Presentation</vt:lpstr>
      <vt:lpstr>PowerPoint Presentation</vt:lpstr>
      <vt:lpstr>PowerPoint Presentation</vt:lpstr>
      <vt:lpstr>A simple example: Taking random actions</vt:lpstr>
      <vt:lpstr>A simple and very popular RL algorithm: Q-learning</vt:lpstr>
      <vt:lpstr>Q-learning</vt:lpstr>
      <vt:lpstr>High level idea on how to learn</vt:lpstr>
      <vt:lpstr>High level idea on how to learn</vt:lpstr>
      <vt:lpstr>High level idea on how to learn</vt:lpstr>
      <vt:lpstr>More details </vt:lpstr>
      <vt:lpstr>The program</vt:lpstr>
      <vt:lpstr>The program</vt:lpstr>
      <vt:lpstr>The program</vt:lpstr>
      <vt:lpstr>The program</vt:lpstr>
      <vt:lpstr>RL for Trading</vt:lpstr>
      <vt:lpstr>gym-anytrading</vt:lpstr>
      <vt:lpstr>PowerPoint Presentation</vt:lpstr>
      <vt:lpstr>gym-anytrading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library of RL model building algorithms: stable_baselines</vt:lpstr>
      <vt:lpstr>PowerPoint Presentation</vt:lpstr>
      <vt:lpstr>Some RL algorithms in stable-baselines</vt:lpstr>
      <vt:lpstr>Some RL algorithms in stable-baselines</vt:lpstr>
      <vt:lpstr>A2C: Advanced Actor Critic RL algorithm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gym-anytrading</dc:title>
  <dc:creator>hfting</dc:creator>
  <cp:lastModifiedBy>hingfung ting</cp:lastModifiedBy>
  <cp:revision>108</cp:revision>
  <dcterms:created xsi:type="dcterms:W3CDTF">2022-02-26T12:06:03Z</dcterms:created>
  <dcterms:modified xsi:type="dcterms:W3CDTF">2023-10-12T03:14:37Z</dcterms:modified>
</cp:coreProperties>
</file>