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34" r:id="rId2"/>
    <p:sldId id="256" r:id="rId3"/>
    <p:sldId id="266" r:id="rId4"/>
    <p:sldId id="257" r:id="rId5"/>
    <p:sldId id="262" r:id="rId6"/>
    <p:sldId id="263" r:id="rId7"/>
    <p:sldId id="264" r:id="rId8"/>
    <p:sldId id="265" r:id="rId9"/>
    <p:sldId id="261" r:id="rId10"/>
    <p:sldId id="258" r:id="rId11"/>
    <p:sldId id="260" r:id="rId12"/>
    <p:sldId id="281" r:id="rId13"/>
    <p:sldId id="259" r:id="rId14"/>
    <p:sldId id="278" r:id="rId15"/>
    <p:sldId id="279" r:id="rId16"/>
    <p:sldId id="280" r:id="rId17"/>
    <p:sldId id="282" r:id="rId18"/>
    <p:sldId id="269" r:id="rId19"/>
    <p:sldId id="274" r:id="rId20"/>
    <p:sldId id="275" r:id="rId21"/>
    <p:sldId id="283" r:id="rId22"/>
    <p:sldId id="276" r:id="rId23"/>
    <p:sldId id="277" r:id="rId24"/>
    <p:sldId id="284" r:id="rId25"/>
    <p:sldId id="285" r:id="rId26"/>
    <p:sldId id="335" r:id="rId27"/>
    <p:sldId id="337" r:id="rId28"/>
    <p:sldId id="338" r:id="rId29"/>
    <p:sldId id="339" r:id="rId30"/>
    <p:sldId id="336" r:id="rId31"/>
    <p:sldId id="340" r:id="rId32"/>
    <p:sldId id="341" r:id="rId33"/>
    <p:sldId id="342" r:id="rId34"/>
    <p:sldId id="343" r:id="rId35"/>
    <p:sldId id="344" r:id="rId36"/>
    <p:sldId id="345" r:id="rId37"/>
    <p:sldId id="297" r:id="rId38"/>
    <p:sldId id="305" r:id="rId39"/>
    <p:sldId id="346" r:id="rId40"/>
    <p:sldId id="311" r:id="rId41"/>
    <p:sldId id="312" r:id="rId42"/>
    <p:sldId id="316" r:id="rId43"/>
    <p:sldId id="313" r:id="rId44"/>
    <p:sldId id="314" r:id="rId45"/>
    <p:sldId id="315" r:id="rId46"/>
    <p:sldId id="306" r:id="rId47"/>
    <p:sldId id="325" r:id="rId48"/>
    <p:sldId id="317" r:id="rId49"/>
    <p:sldId id="319" r:id="rId50"/>
    <p:sldId id="318" r:id="rId51"/>
    <p:sldId id="320" r:id="rId52"/>
    <p:sldId id="326" r:id="rId53"/>
    <p:sldId id="327" r:id="rId54"/>
    <p:sldId id="328" r:id="rId55"/>
    <p:sldId id="331" r:id="rId56"/>
    <p:sldId id="329" r:id="rId57"/>
    <p:sldId id="332" r:id="rId58"/>
    <p:sldId id="330" r:id="rId59"/>
    <p:sldId id="33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1814" autoAdjust="0"/>
  </p:normalViewPr>
  <p:slideViewPr>
    <p:cSldViewPr snapToGrid="0">
      <p:cViewPr varScale="1">
        <p:scale>
          <a:sx n="78" d="100"/>
          <a:sy n="78" d="100"/>
        </p:scale>
        <p:origin x="24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78BC8-6A9F-4081-888E-BD14F90D957D}" type="datetimeFigureOut">
              <a:rPr lang="en-HK" smtClean="0"/>
              <a:t>19/12/2023</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0A4BE-4191-4790-8CBD-2B079C844EF5}" type="slidenum">
              <a:rPr lang="en-HK" smtClean="0"/>
              <a:t>‹#›</a:t>
            </a:fld>
            <a:endParaRPr lang="en-HK"/>
          </a:p>
        </p:txBody>
      </p:sp>
    </p:spTree>
    <p:extLst>
      <p:ext uri="{BB962C8B-B14F-4D97-AF65-F5344CB8AC3E}">
        <p14:creationId xmlns:p14="http://schemas.microsoft.com/office/powerpoint/2010/main" val="917912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81E0A4BE-4191-4790-8CBD-2B079C844EF5}" type="slidenum">
              <a:rPr lang="en-HK" smtClean="0"/>
              <a:t>10</a:t>
            </a:fld>
            <a:endParaRPr lang="en-HK"/>
          </a:p>
        </p:txBody>
      </p:sp>
    </p:spTree>
    <p:extLst>
      <p:ext uri="{BB962C8B-B14F-4D97-AF65-F5344CB8AC3E}">
        <p14:creationId xmlns:p14="http://schemas.microsoft.com/office/powerpoint/2010/main" val="1983013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81E0A4BE-4191-4790-8CBD-2B079C844EF5}" type="slidenum">
              <a:rPr lang="en-HK" smtClean="0"/>
              <a:t>11</a:t>
            </a:fld>
            <a:endParaRPr lang="en-HK"/>
          </a:p>
        </p:txBody>
      </p:sp>
    </p:spTree>
    <p:extLst>
      <p:ext uri="{BB962C8B-B14F-4D97-AF65-F5344CB8AC3E}">
        <p14:creationId xmlns:p14="http://schemas.microsoft.com/office/powerpoint/2010/main" val="3463377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2303-0EEB-4E6A-BD0D-C98BEB175D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8590229F-C00C-48EE-816D-0B5C7D394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307579D4-3111-450D-B2F2-4F9211767302}"/>
              </a:ext>
            </a:extLst>
          </p:cNvPr>
          <p:cNvSpPr>
            <a:spLocks noGrp="1"/>
          </p:cNvSpPr>
          <p:nvPr>
            <p:ph type="dt" sz="half" idx="10"/>
          </p:nvPr>
        </p:nvSpPr>
        <p:spPr/>
        <p:txBody>
          <a:bodyPr/>
          <a:lstStyle/>
          <a:p>
            <a:fld id="{E0053A27-28B7-4328-AD6F-A32E695DCC77}" type="datetimeFigureOut">
              <a:rPr lang="en-HK" smtClean="0"/>
              <a:t>19/12/2023</a:t>
            </a:fld>
            <a:endParaRPr lang="en-HK"/>
          </a:p>
        </p:txBody>
      </p:sp>
      <p:sp>
        <p:nvSpPr>
          <p:cNvPr id="5" name="Footer Placeholder 4">
            <a:extLst>
              <a:ext uri="{FF2B5EF4-FFF2-40B4-BE49-F238E27FC236}">
                <a16:creationId xmlns:a16="http://schemas.microsoft.com/office/drawing/2014/main" id="{F0BCE358-9220-4626-92D4-2904CEA16FA3}"/>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B812C60D-A3D9-4B9C-A9D1-C62061273622}"/>
              </a:ext>
            </a:extLst>
          </p:cNvPr>
          <p:cNvSpPr>
            <a:spLocks noGrp="1"/>
          </p:cNvSpPr>
          <p:nvPr>
            <p:ph type="sldNum" sz="quarter" idx="12"/>
          </p:nvPr>
        </p:nvSpPr>
        <p:spPr/>
        <p:txBody>
          <a:bodyPr/>
          <a:lstStyle/>
          <a:p>
            <a:fld id="{DEE4C7B0-B57E-4156-8C2C-2A675401DCAF}" type="slidenum">
              <a:rPr lang="en-HK" smtClean="0"/>
              <a:t>‹#›</a:t>
            </a:fld>
            <a:endParaRPr lang="en-HK"/>
          </a:p>
        </p:txBody>
      </p:sp>
    </p:spTree>
    <p:extLst>
      <p:ext uri="{BB962C8B-B14F-4D97-AF65-F5344CB8AC3E}">
        <p14:creationId xmlns:p14="http://schemas.microsoft.com/office/powerpoint/2010/main" val="3946586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F9D0B-C4BA-416C-968D-DC4097F9BCAC}"/>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98C77FA3-36EF-4949-9EDB-C4E7B0A661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D7A4A97A-A36B-4CEF-8CAE-EF34EB357B31}"/>
              </a:ext>
            </a:extLst>
          </p:cNvPr>
          <p:cNvSpPr>
            <a:spLocks noGrp="1"/>
          </p:cNvSpPr>
          <p:nvPr>
            <p:ph type="dt" sz="half" idx="10"/>
          </p:nvPr>
        </p:nvSpPr>
        <p:spPr/>
        <p:txBody>
          <a:bodyPr/>
          <a:lstStyle/>
          <a:p>
            <a:fld id="{E0053A27-28B7-4328-AD6F-A32E695DCC77}" type="datetimeFigureOut">
              <a:rPr lang="en-HK" smtClean="0"/>
              <a:t>19/12/2023</a:t>
            </a:fld>
            <a:endParaRPr lang="en-HK"/>
          </a:p>
        </p:txBody>
      </p:sp>
      <p:sp>
        <p:nvSpPr>
          <p:cNvPr id="5" name="Footer Placeholder 4">
            <a:extLst>
              <a:ext uri="{FF2B5EF4-FFF2-40B4-BE49-F238E27FC236}">
                <a16:creationId xmlns:a16="http://schemas.microsoft.com/office/drawing/2014/main" id="{DC325298-AAD8-4D75-AC7F-CB56737152C6}"/>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350B48ED-5D9D-40A9-B6E8-25E832DB6E76}"/>
              </a:ext>
            </a:extLst>
          </p:cNvPr>
          <p:cNvSpPr>
            <a:spLocks noGrp="1"/>
          </p:cNvSpPr>
          <p:nvPr>
            <p:ph type="sldNum" sz="quarter" idx="12"/>
          </p:nvPr>
        </p:nvSpPr>
        <p:spPr/>
        <p:txBody>
          <a:bodyPr/>
          <a:lstStyle/>
          <a:p>
            <a:fld id="{DEE4C7B0-B57E-4156-8C2C-2A675401DCAF}" type="slidenum">
              <a:rPr lang="en-HK" smtClean="0"/>
              <a:t>‹#›</a:t>
            </a:fld>
            <a:endParaRPr lang="en-HK"/>
          </a:p>
        </p:txBody>
      </p:sp>
    </p:spTree>
    <p:extLst>
      <p:ext uri="{BB962C8B-B14F-4D97-AF65-F5344CB8AC3E}">
        <p14:creationId xmlns:p14="http://schemas.microsoft.com/office/powerpoint/2010/main" val="97445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D66431-E33F-49B4-8A63-0690AA1173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3B31DAAE-C0C8-425D-A7F9-91C4EFE7B8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6E23C95E-8221-4FE2-B168-CE6BC73160B5}"/>
              </a:ext>
            </a:extLst>
          </p:cNvPr>
          <p:cNvSpPr>
            <a:spLocks noGrp="1"/>
          </p:cNvSpPr>
          <p:nvPr>
            <p:ph type="dt" sz="half" idx="10"/>
          </p:nvPr>
        </p:nvSpPr>
        <p:spPr/>
        <p:txBody>
          <a:bodyPr/>
          <a:lstStyle/>
          <a:p>
            <a:fld id="{E0053A27-28B7-4328-AD6F-A32E695DCC77}" type="datetimeFigureOut">
              <a:rPr lang="en-HK" smtClean="0"/>
              <a:t>19/12/2023</a:t>
            </a:fld>
            <a:endParaRPr lang="en-HK"/>
          </a:p>
        </p:txBody>
      </p:sp>
      <p:sp>
        <p:nvSpPr>
          <p:cNvPr id="5" name="Footer Placeholder 4">
            <a:extLst>
              <a:ext uri="{FF2B5EF4-FFF2-40B4-BE49-F238E27FC236}">
                <a16:creationId xmlns:a16="http://schemas.microsoft.com/office/drawing/2014/main" id="{249FFEA0-C67F-49E9-B58A-3D2019A703CB}"/>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F14DF7A6-C7F4-4397-9FA2-A4541244E881}"/>
              </a:ext>
            </a:extLst>
          </p:cNvPr>
          <p:cNvSpPr>
            <a:spLocks noGrp="1"/>
          </p:cNvSpPr>
          <p:nvPr>
            <p:ph type="sldNum" sz="quarter" idx="12"/>
          </p:nvPr>
        </p:nvSpPr>
        <p:spPr/>
        <p:txBody>
          <a:bodyPr/>
          <a:lstStyle/>
          <a:p>
            <a:fld id="{DEE4C7B0-B57E-4156-8C2C-2A675401DCAF}" type="slidenum">
              <a:rPr lang="en-HK" smtClean="0"/>
              <a:t>‹#›</a:t>
            </a:fld>
            <a:endParaRPr lang="en-HK"/>
          </a:p>
        </p:txBody>
      </p:sp>
    </p:spTree>
    <p:extLst>
      <p:ext uri="{BB962C8B-B14F-4D97-AF65-F5344CB8AC3E}">
        <p14:creationId xmlns:p14="http://schemas.microsoft.com/office/powerpoint/2010/main" val="402975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C7A6-814B-469E-BD65-4C93F8C0BA71}"/>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68AD393A-FAF7-4BAB-A1BA-7D39F5BA7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ADCC465B-56BE-4D36-87E8-749600C4B6C3}"/>
              </a:ext>
            </a:extLst>
          </p:cNvPr>
          <p:cNvSpPr>
            <a:spLocks noGrp="1"/>
          </p:cNvSpPr>
          <p:nvPr>
            <p:ph type="dt" sz="half" idx="10"/>
          </p:nvPr>
        </p:nvSpPr>
        <p:spPr/>
        <p:txBody>
          <a:bodyPr/>
          <a:lstStyle/>
          <a:p>
            <a:fld id="{E0053A27-28B7-4328-AD6F-A32E695DCC77}" type="datetimeFigureOut">
              <a:rPr lang="en-HK" smtClean="0"/>
              <a:t>19/12/2023</a:t>
            </a:fld>
            <a:endParaRPr lang="en-HK"/>
          </a:p>
        </p:txBody>
      </p:sp>
      <p:sp>
        <p:nvSpPr>
          <p:cNvPr id="5" name="Footer Placeholder 4">
            <a:extLst>
              <a:ext uri="{FF2B5EF4-FFF2-40B4-BE49-F238E27FC236}">
                <a16:creationId xmlns:a16="http://schemas.microsoft.com/office/drawing/2014/main" id="{175B38D6-54C2-4E88-A33A-0C9AF2485816}"/>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49056722-EF82-4F10-87C0-23E92BF0125D}"/>
              </a:ext>
            </a:extLst>
          </p:cNvPr>
          <p:cNvSpPr>
            <a:spLocks noGrp="1"/>
          </p:cNvSpPr>
          <p:nvPr>
            <p:ph type="sldNum" sz="quarter" idx="12"/>
          </p:nvPr>
        </p:nvSpPr>
        <p:spPr/>
        <p:txBody>
          <a:bodyPr/>
          <a:lstStyle/>
          <a:p>
            <a:fld id="{DEE4C7B0-B57E-4156-8C2C-2A675401DCAF}" type="slidenum">
              <a:rPr lang="en-HK" smtClean="0"/>
              <a:t>‹#›</a:t>
            </a:fld>
            <a:endParaRPr lang="en-HK"/>
          </a:p>
        </p:txBody>
      </p:sp>
    </p:spTree>
    <p:extLst>
      <p:ext uri="{BB962C8B-B14F-4D97-AF65-F5344CB8AC3E}">
        <p14:creationId xmlns:p14="http://schemas.microsoft.com/office/powerpoint/2010/main" val="274690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3CE9-F903-4C47-B05B-5E02479186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EC1A2D91-AA41-4760-80CB-71736ABC1F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AF19DE-7269-402C-AF3C-9AF0CE236161}"/>
              </a:ext>
            </a:extLst>
          </p:cNvPr>
          <p:cNvSpPr>
            <a:spLocks noGrp="1"/>
          </p:cNvSpPr>
          <p:nvPr>
            <p:ph type="dt" sz="half" idx="10"/>
          </p:nvPr>
        </p:nvSpPr>
        <p:spPr/>
        <p:txBody>
          <a:bodyPr/>
          <a:lstStyle/>
          <a:p>
            <a:fld id="{E0053A27-28B7-4328-AD6F-A32E695DCC77}" type="datetimeFigureOut">
              <a:rPr lang="en-HK" smtClean="0"/>
              <a:t>19/12/2023</a:t>
            </a:fld>
            <a:endParaRPr lang="en-HK"/>
          </a:p>
        </p:txBody>
      </p:sp>
      <p:sp>
        <p:nvSpPr>
          <p:cNvPr id="5" name="Footer Placeholder 4">
            <a:extLst>
              <a:ext uri="{FF2B5EF4-FFF2-40B4-BE49-F238E27FC236}">
                <a16:creationId xmlns:a16="http://schemas.microsoft.com/office/drawing/2014/main" id="{F51C57BE-18FC-4F14-A941-D049E0F61306}"/>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6FEFB271-AFE9-419F-A9F3-957E4081F87D}"/>
              </a:ext>
            </a:extLst>
          </p:cNvPr>
          <p:cNvSpPr>
            <a:spLocks noGrp="1"/>
          </p:cNvSpPr>
          <p:nvPr>
            <p:ph type="sldNum" sz="quarter" idx="12"/>
          </p:nvPr>
        </p:nvSpPr>
        <p:spPr/>
        <p:txBody>
          <a:bodyPr/>
          <a:lstStyle/>
          <a:p>
            <a:fld id="{DEE4C7B0-B57E-4156-8C2C-2A675401DCAF}" type="slidenum">
              <a:rPr lang="en-HK" smtClean="0"/>
              <a:t>‹#›</a:t>
            </a:fld>
            <a:endParaRPr lang="en-HK"/>
          </a:p>
        </p:txBody>
      </p:sp>
    </p:spTree>
    <p:extLst>
      <p:ext uri="{BB962C8B-B14F-4D97-AF65-F5344CB8AC3E}">
        <p14:creationId xmlns:p14="http://schemas.microsoft.com/office/powerpoint/2010/main" val="207781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76B9-9776-4F39-9DB5-1711CF55E5B7}"/>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9FB6B4E4-0137-414D-9FA8-4AA6BBE880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2F6A7D81-B2F1-4DF9-BE51-22C3BB417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9F170620-045B-4B61-9139-B8E2C9C289D9}"/>
              </a:ext>
            </a:extLst>
          </p:cNvPr>
          <p:cNvSpPr>
            <a:spLocks noGrp="1"/>
          </p:cNvSpPr>
          <p:nvPr>
            <p:ph type="dt" sz="half" idx="10"/>
          </p:nvPr>
        </p:nvSpPr>
        <p:spPr/>
        <p:txBody>
          <a:bodyPr/>
          <a:lstStyle/>
          <a:p>
            <a:fld id="{E0053A27-28B7-4328-AD6F-A32E695DCC77}" type="datetimeFigureOut">
              <a:rPr lang="en-HK" smtClean="0"/>
              <a:t>19/12/2023</a:t>
            </a:fld>
            <a:endParaRPr lang="en-HK"/>
          </a:p>
        </p:txBody>
      </p:sp>
      <p:sp>
        <p:nvSpPr>
          <p:cNvPr id="6" name="Footer Placeholder 5">
            <a:extLst>
              <a:ext uri="{FF2B5EF4-FFF2-40B4-BE49-F238E27FC236}">
                <a16:creationId xmlns:a16="http://schemas.microsoft.com/office/drawing/2014/main" id="{91A53515-CB91-4F67-BEA0-53C91AE40F7B}"/>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951861FB-39D4-45A1-A382-D2F9D738958E}"/>
              </a:ext>
            </a:extLst>
          </p:cNvPr>
          <p:cNvSpPr>
            <a:spLocks noGrp="1"/>
          </p:cNvSpPr>
          <p:nvPr>
            <p:ph type="sldNum" sz="quarter" idx="12"/>
          </p:nvPr>
        </p:nvSpPr>
        <p:spPr/>
        <p:txBody>
          <a:bodyPr/>
          <a:lstStyle/>
          <a:p>
            <a:fld id="{DEE4C7B0-B57E-4156-8C2C-2A675401DCAF}" type="slidenum">
              <a:rPr lang="en-HK" smtClean="0"/>
              <a:t>‹#›</a:t>
            </a:fld>
            <a:endParaRPr lang="en-HK"/>
          </a:p>
        </p:txBody>
      </p:sp>
    </p:spTree>
    <p:extLst>
      <p:ext uri="{BB962C8B-B14F-4D97-AF65-F5344CB8AC3E}">
        <p14:creationId xmlns:p14="http://schemas.microsoft.com/office/powerpoint/2010/main" val="157678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94D2-8E7A-4143-9990-972128FF1782}"/>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408D895A-92CD-4973-BD49-2C5762697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0F302-6785-4D90-AD5B-50CEB7026B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ED7C2EAB-B134-404F-AA9C-E6827CA4EA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A4D53-817E-451F-A3A0-5C991DC8B2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0C05C5CE-B91F-4F42-97F2-E33DA519B7EE}"/>
              </a:ext>
            </a:extLst>
          </p:cNvPr>
          <p:cNvSpPr>
            <a:spLocks noGrp="1"/>
          </p:cNvSpPr>
          <p:nvPr>
            <p:ph type="dt" sz="half" idx="10"/>
          </p:nvPr>
        </p:nvSpPr>
        <p:spPr/>
        <p:txBody>
          <a:bodyPr/>
          <a:lstStyle/>
          <a:p>
            <a:fld id="{E0053A27-28B7-4328-AD6F-A32E695DCC77}" type="datetimeFigureOut">
              <a:rPr lang="en-HK" smtClean="0"/>
              <a:t>19/12/2023</a:t>
            </a:fld>
            <a:endParaRPr lang="en-HK"/>
          </a:p>
        </p:txBody>
      </p:sp>
      <p:sp>
        <p:nvSpPr>
          <p:cNvPr id="8" name="Footer Placeholder 7">
            <a:extLst>
              <a:ext uri="{FF2B5EF4-FFF2-40B4-BE49-F238E27FC236}">
                <a16:creationId xmlns:a16="http://schemas.microsoft.com/office/drawing/2014/main" id="{AD7C8453-B947-45EB-8198-FD767C4B16FB}"/>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155F2766-FE81-491B-A18F-84101F8DC00E}"/>
              </a:ext>
            </a:extLst>
          </p:cNvPr>
          <p:cNvSpPr>
            <a:spLocks noGrp="1"/>
          </p:cNvSpPr>
          <p:nvPr>
            <p:ph type="sldNum" sz="quarter" idx="12"/>
          </p:nvPr>
        </p:nvSpPr>
        <p:spPr/>
        <p:txBody>
          <a:bodyPr/>
          <a:lstStyle/>
          <a:p>
            <a:fld id="{DEE4C7B0-B57E-4156-8C2C-2A675401DCAF}" type="slidenum">
              <a:rPr lang="en-HK" smtClean="0"/>
              <a:t>‹#›</a:t>
            </a:fld>
            <a:endParaRPr lang="en-HK"/>
          </a:p>
        </p:txBody>
      </p:sp>
    </p:spTree>
    <p:extLst>
      <p:ext uri="{BB962C8B-B14F-4D97-AF65-F5344CB8AC3E}">
        <p14:creationId xmlns:p14="http://schemas.microsoft.com/office/powerpoint/2010/main" val="11652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EA1E-5ED3-40B8-A926-4BCC8799549D}"/>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DFD417F9-CF70-4E9F-9FBB-DDC2FC5F111F}"/>
              </a:ext>
            </a:extLst>
          </p:cNvPr>
          <p:cNvSpPr>
            <a:spLocks noGrp="1"/>
          </p:cNvSpPr>
          <p:nvPr>
            <p:ph type="dt" sz="half" idx="10"/>
          </p:nvPr>
        </p:nvSpPr>
        <p:spPr/>
        <p:txBody>
          <a:bodyPr/>
          <a:lstStyle/>
          <a:p>
            <a:fld id="{E0053A27-28B7-4328-AD6F-A32E695DCC77}" type="datetimeFigureOut">
              <a:rPr lang="en-HK" smtClean="0"/>
              <a:t>19/12/2023</a:t>
            </a:fld>
            <a:endParaRPr lang="en-HK"/>
          </a:p>
        </p:txBody>
      </p:sp>
      <p:sp>
        <p:nvSpPr>
          <p:cNvPr id="4" name="Footer Placeholder 3">
            <a:extLst>
              <a:ext uri="{FF2B5EF4-FFF2-40B4-BE49-F238E27FC236}">
                <a16:creationId xmlns:a16="http://schemas.microsoft.com/office/drawing/2014/main" id="{46F546A4-00BA-4360-8145-365F728AFCDF}"/>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1725B83D-92F5-4AF4-95D2-E2290795BECB}"/>
              </a:ext>
            </a:extLst>
          </p:cNvPr>
          <p:cNvSpPr>
            <a:spLocks noGrp="1"/>
          </p:cNvSpPr>
          <p:nvPr>
            <p:ph type="sldNum" sz="quarter" idx="12"/>
          </p:nvPr>
        </p:nvSpPr>
        <p:spPr/>
        <p:txBody>
          <a:bodyPr/>
          <a:lstStyle/>
          <a:p>
            <a:fld id="{DEE4C7B0-B57E-4156-8C2C-2A675401DCAF}" type="slidenum">
              <a:rPr lang="en-HK" smtClean="0"/>
              <a:t>‹#›</a:t>
            </a:fld>
            <a:endParaRPr lang="en-HK"/>
          </a:p>
        </p:txBody>
      </p:sp>
    </p:spTree>
    <p:extLst>
      <p:ext uri="{BB962C8B-B14F-4D97-AF65-F5344CB8AC3E}">
        <p14:creationId xmlns:p14="http://schemas.microsoft.com/office/powerpoint/2010/main" val="3494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480D9B-D069-4F4E-AF33-2E879AA69517}"/>
              </a:ext>
            </a:extLst>
          </p:cNvPr>
          <p:cNvSpPr>
            <a:spLocks noGrp="1"/>
          </p:cNvSpPr>
          <p:nvPr>
            <p:ph type="dt" sz="half" idx="10"/>
          </p:nvPr>
        </p:nvSpPr>
        <p:spPr/>
        <p:txBody>
          <a:bodyPr/>
          <a:lstStyle/>
          <a:p>
            <a:fld id="{E0053A27-28B7-4328-AD6F-A32E695DCC77}" type="datetimeFigureOut">
              <a:rPr lang="en-HK" smtClean="0"/>
              <a:t>19/12/2023</a:t>
            </a:fld>
            <a:endParaRPr lang="en-HK"/>
          </a:p>
        </p:txBody>
      </p:sp>
      <p:sp>
        <p:nvSpPr>
          <p:cNvPr id="3" name="Footer Placeholder 2">
            <a:extLst>
              <a:ext uri="{FF2B5EF4-FFF2-40B4-BE49-F238E27FC236}">
                <a16:creationId xmlns:a16="http://schemas.microsoft.com/office/drawing/2014/main" id="{29B75438-E160-4622-A2B3-EDE89EFAE2EB}"/>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5DB15DB0-4FB0-4514-A57B-7B91F02313CB}"/>
              </a:ext>
            </a:extLst>
          </p:cNvPr>
          <p:cNvSpPr>
            <a:spLocks noGrp="1"/>
          </p:cNvSpPr>
          <p:nvPr>
            <p:ph type="sldNum" sz="quarter" idx="12"/>
          </p:nvPr>
        </p:nvSpPr>
        <p:spPr/>
        <p:txBody>
          <a:bodyPr/>
          <a:lstStyle/>
          <a:p>
            <a:fld id="{DEE4C7B0-B57E-4156-8C2C-2A675401DCAF}" type="slidenum">
              <a:rPr lang="en-HK" smtClean="0"/>
              <a:t>‹#›</a:t>
            </a:fld>
            <a:endParaRPr lang="en-HK"/>
          </a:p>
        </p:txBody>
      </p:sp>
    </p:spTree>
    <p:extLst>
      <p:ext uri="{BB962C8B-B14F-4D97-AF65-F5344CB8AC3E}">
        <p14:creationId xmlns:p14="http://schemas.microsoft.com/office/powerpoint/2010/main" val="284465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5C9E-9B59-4CCF-8D2D-55A22C6F1B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4C6EE871-74ED-450D-9482-4A6AD14D22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3750F6E5-8F50-4899-AAE1-90C94FE9E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C6E2F3-49C2-4DD4-93A7-D4F89720251E}"/>
              </a:ext>
            </a:extLst>
          </p:cNvPr>
          <p:cNvSpPr>
            <a:spLocks noGrp="1"/>
          </p:cNvSpPr>
          <p:nvPr>
            <p:ph type="dt" sz="half" idx="10"/>
          </p:nvPr>
        </p:nvSpPr>
        <p:spPr/>
        <p:txBody>
          <a:bodyPr/>
          <a:lstStyle/>
          <a:p>
            <a:fld id="{E0053A27-28B7-4328-AD6F-A32E695DCC77}" type="datetimeFigureOut">
              <a:rPr lang="en-HK" smtClean="0"/>
              <a:t>19/12/2023</a:t>
            </a:fld>
            <a:endParaRPr lang="en-HK"/>
          </a:p>
        </p:txBody>
      </p:sp>
      <p:sp>
        <p:nvSpPr>
          <p:cNvPr id="6" name="Footer Placeholder 5">
            <a:extLst>
              <a:ext uri="{FF2B5EF4-FFF2-40B4-BE49-F238E27FC236}">
                <a16:creationId xmlns:a16="http://schemas.microsoft.com/office/drawing/2014/main" id="{0D913E7E-F2A1-4F05-B455-CA8348903E71}"/>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BE9DB2EE-A78D-4E5E-B312-17C5772791BC}"/>
              </a:ext>
            </a:extLst>
          </p:cNvPr>
          <p:cNvSpPr>
            <a:spLocks noGrp="1"/>
          </p:cNvSpPr>
          <p:nvPr>
            <p:ph type="sldNum" sz="quarter" idx="12"/>
          </p:nvPr>
        </p:nvSpPr>
        <p:spPr/>
        <p:txBody>
          <a:bodyPr/>
          <a:lstStyle/>
          <a:p>
            <a:fld id="{DEE4C7B0-B57E-4156-8C2C-2A675401DCAF}" type="slidenum">
              <a:rPr lang="en-HK" smtClean="0"/>
              <a:t>‹#›</a:t>
            </a:fld>
            <a:endParaRPr lang="en-HK"/>
          </a:p>
        </p:txBody>
      </p:sp>
    </p:spTree>
    <p:extLst>
      <p:ext uri="{BB962C8B-B14F-4D97-AF65-F5344CB8AC3E}">
        <p14:creationId xmlns:p14="http://schemas.microsoft.com/office/powerpoint/2010/main" val="69572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E644-2C1A-4FCD-B0CE-2DE09D2CE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897677D3-D156-4E30-AA5D-DAEDF91C5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081EE2C3-25A5-43B9-9511-0498FDEF6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8557F6-46A3-419B-8899-7B75BBA87FD0}"/>
              </a:ext>
            </a:extLst>
          </p:cNvPr>
          <p:cNvSpPr>
            <a:spLocks noGrp="1"/>
          </p:cNvSpPr>
          <p:nvPr>
            <p:ph type="dt" sz="half" idx="10"/>
          </p:nvPr>
        </p:nvSpPr>
        <p:spPr/>
        <p:txBody>
          <a:bodyPr/>
          <a:lstStyle/>
          <a:p>
            <a:fld id="{E0053A27-28B7-4328-AD6F-A32E695DCC77}" type="datetimeFigureOut">
              <a:rPr lang="en-HK" smtClean="0"/>
              <a:t>19/12/2023</a:t>
            </a:fld>
            <a:endParaRPr lang="en-HK"/>
          </a:p>
        </p:txBody>
      </p:sp>
      <p:sp>
        <p:nvSpPr>
          <p:cNvPr id="6" name="Footer Placeholder 5">
            <a:extLst>
              <a:ext uri="{FF2B5EF4-FFF2-40B4-BE49-F238E27FC236}">
                <a16:creationId xmlns:a16="http://schemas.microsoft.com/office/drawing/2014/main" id="{563052FB-F9A3-4F03-8184-8E202078AAD2}"/>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9E669170-E546-46D4-8B8E-2BBD8C487CBC}"/>
              </a:ext>
            </a:extLst>
          </p:cNvPr>
          <p:cNvSpPr>
            <a:spLocks noGrp="1"/>
          </p:cNvSpPr>
          <p:nvPr>
            <p:ph type="sldNum" sz="quarter" idx="12"/>
          </p:nvPr>
        </p:nvSpPr>
        <p:spPr/>
        <p:txBody>
          <a:bodyPr/>
          <a:lstStyle/>
          <a:p>
            <a:fld id="{DEE4C7B0-B57E-4156-8C2C-2A675401DCAF}" type="slidenum">
              <a:rPr lang="en-HK" smtClean="0"/>
              <a:t>‹#›</a:t>
            </a:fld>
            <a:endParaRPr lang="en-HK"/>
          </a:p>
        </p:txBody>
      </p:sp>
    </p:spTree>
    <p:extLst>
      <p:ext uri="{BB962C8B-B14F-4D97-AF65-F5344CB8AC3E}">
        <p14:creationId xmlns:p14="http://schemas.microsoft.com/office/powerpoint/2010/main" val="167665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F3E0C6-BCCF-451D-B67F-B11E3B814F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60171AAA-05C1-49E9-83DE-C450A1F69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8BA46712-9F82-4AC3-A495-2D3AD99D1E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53A27-28B7-4328-AD6F-A32E695DCC77}" type="datetimeFigureOut">
              <a:rPr lang="en-HK" smtClean="0"/>
              <a:t>19/12/2023</a:t>
            </a:fld>
            <a:endParaRPr lang="en-HK"/>
          </a:p>
        </p:txBody>
      </p:sp>
      <p:sp>
        <p:nvSpPr>
          <p:cNvPr id="5" name="Footer Placeholder 4">
            <a:extLst>
              <a:ext uri="{FF2B5EF4-FFF2-40B4-BE49-F238E27FC236}">
                <a16:creationId xmlns:a16="http://schemas.microsoft.com/office/drawing/2014/main" id="{DEBF8DAB-6C6F-40D9-9FFE-653C0BE67A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a:extLst>
              <a:ext uri="{FF2B5EF4-FFF2-40B4-BE49-F238E27FC236}">
                <a16:creationId xmlns:a16="http://schemas.microsoft.com/office/drawing/2014/main" id="{65F44388-CBC6-4627-A8FB-E52471D8BB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4C7B0-B57E-4156-8C2C-2A675401DCAF}" type="slidenum">
              <a:rPr lang="en-HK" smtClean="0"/>
              <a:t>‹#›</a:t>
            </a:fld>
            <a:endParaRPr lang="en-HK"/>
          </a:p>
        </p:txBody>
      </p:sp>
    </p:spTree>
    <p:extLst>
      <p:ext uri="{BB962C8B-B14F-4D97-AF65-F5344CB8AC3E}">
        <p14:creationId xmlns:p14="http://schemas.microsoft.com/office/powerpoint/2010/main" val="1900949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77C2-50CE-A212-FD58-7AB9C791414E}"/>
              </a:ext>
            </a:extLst>
          </p:cNvPr>
          <p:cNvSpPr>
            <a:spLocks noGrp="1"/>
          </p:cNvSpPr>
          <p:nvPr>
            <p:ph type="ctrTitle"/>
          </p:nvPr>
        </p:nvSpPr>
        <p:spPr/>
        <p:txBody>
          <a:bodyPr/>
          <a:lstStyle/>
          <a:p>
            <a:r>
              <a:rPr lang="en-HK" dirty="0"/>
              <a:t>Sentiment Analysis</a:t>
            </a:r>
          </a:p>
        </p:txBody>
      </p:sp>
      <p:sp>
        <p:nvSpPr>
          <p:cNvPr id="4" name="Subtitle 3">
            <a:extLst>
              <a:ext uri="{FF2B5EF4-FFF2-40B4-BE49-F238E27FC236}">
                <a16:creationId xmlns:a16="http://schemas.microsoft.com/office/drawing/2014/main" id="{023E4FE3-7538-90C6-FEAB-EBF7929CD09D}"/>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4125946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2F2F-46A9-4DC4-BCDF-EDB2668497D4}"/>
              </a:ext>
            </a:extLst>
          </p:cNvPr>
          <p:cNvSpPr>
            <a:spLocks noGrp="1"/>
          </p:cNvSpPr>
          <p:nvPr>
            <p:ph type="title"/>
          </p:nvPr>
        </p:nvSpPr>
        <p:spPr/>
        <p:txBody>
          <a:bodyPr/>
          <a:lstStyle/>
          <a:p>
            <a:r>
              <a:rPr lang="en-US" dirty="0"/>
              <a:t>Classification</a:t>
            </a:r>
            <a:endParaRPr lang="en-HK" dirty="0"/>
          </a:p>
        </p:txBody>
      </p:sp>
      <p:sp>
        <p:nvSpPr>
          <p:cNvPr id="3" name="Content Placeholder 2">
            <a:extLst>
              <a:ext uri="{FF2B5EF4-FFF2-40B4-BE49-F238E27FC236}">
                <a16:creationId xmlns:a16="http://schemas.microsoft.com/office/drawing/2014/main" id="{93C36C95-710A-4F59-AEB5-70656302551A}"/>
              </a:ext>
            </a:extLst>
          </p:cNvPr>
          <p:cNvSpPr>
            <a:spLocks noGrp="1"/>
          </p:cNvSpPr>
          <p:nvPr>
            <p:ph idx="1"/>
          </p:nvPr>
        </p:nvSpPr>
        <p:spPr>
          <a:xfrm>
            <a:off x="751726" y="1568771"/>
            <a:ext cx="10515600" cy="4351338"/>
          </a:xfrm>
        </p:spPr>
        <p:txBody>
          <a:bodyPr>
            <a:normAutofit fontScale="92500" lnSpcReduction="10000"/>
          </a:bodyPr>
          <a:lstStyle/>
          <a:p>
            <a:pPr marL="0" indent="0">
              <a:buNone/>
            </a:pPr>
            <a:r>
              <a:rPr lang="en-US" sz="2400" dirty="0"/>
              <a:t>Input: </a:t>
            </a:r>
          </a:p>
          <a:p>
            <a:pPr lvl="1"/>
            <a:r>
              <a:rPr lang="en-US" sz="2000" dirty="0"/>
              <a:t>A document: a long sequence of “words” after the previous preprocessing.</a:t>
            </a:r>
          </a:p>
          <a:p>
            <a:pPr lvl="1"/>
            <a:r>
              <a:rPr lang="en-US" sz="2000" dirty="0"/>
              <a:t>A fixed set of classes C = { c</a:t>
            </a:r>
            <a:r>
              <a:rPr lang="en-US" sz="2000" baseline="-25000" dirty="0"/>
              <a:t>1</a:t>
            </a:r>
            <a:r>
              <a:rPr lang="en-US" sz="2000" dirty="0"/>
              <a:t>, c</a:t>
            </a:r>
            <a:r>
              <a:rPr lang="en-US" sz="2000" baseline="-25000" dirty="0"/>
              <a:t>2</a:t>
            </a:r>
            <a:r>
              <a:rPr lang="en-US" sz="2000" dirty="0"/>
              <a:t>, …, </a:t>
            </a:r>
            <a:r>
              <a:rPr lang="en-US" sz="2000" dirty="0" err="1"/>
              <a:t>c</a:t>
            </a:r>
            <a:r>
              <a:rPr lang="en-US" sz="2000" baseline="-25000" dirty="0" err="1"/>
              <a:t>n</a:t>
            </a:r>
            <a:r>
              <a:rPr lang="en-US" sz="2000" dirty="0"/>
              <a:t> }</a:t>
            </a:r>
            <a:r>
              <a:rPr lang="en-HK" sz="2000" dirty="0"/>
              <a:t>.</a:t>
            </a:r>
          </a:p>
          <a:p>
            <a:pPr marL="0" indent="0">
              <a:buNone/>
            </a:pPr>
            <a:r>
              <a:rPr lang="en-HK" sz="2400" dirty="0"/>
              <a:t>Output:</a:t>
            </a:r>
          </a:p>
          <a:p>
            <a:pPr lvl="1"/>
            <a:r>
              <a:rPr lang="en-HK" sz="2000" dirty="0"/>
              <a:t>A predicted class c </a:t>
            </a:r>
            <a:r>
              <a:rPr lang="en-HK" sz="2000" dirty="0">
                <a:sym typeface="Symbol" panose="05050102010706020507" pitchFamily="18" charset="2"/>
              </a:rPr>
              <a:t> C.</a:t>
            </a:r>
          </a:p>
          <a:p>
            <a:pPr marL="0" indent="0">
              <a:buNone/>
            </a:pPr>
            <a:r>
              <a:rPr lang="en-HK" sz="2400" dirty="0">
                <a:sym typeface="Symbol" panose="05050102010706020507" pitchFamily="18" charset="2"/>
              </a:rPr>
              <a:t>Can be treated as ML problem:</a:t>
            </a:r>
          </a:p>
          <a:p>
            <a:pPr marL="0" indent="0">
              <a:buNone/>
            </a:pPr>
            <a:endParaRPr lang="en-HK" sz="2400" dirty="0">
              <a:sym typeface="Symbol" panose="05050102010706020507" pitchFamily="18" charset="2"/>
            </a:endParaRPr>
          </a:p>
          <a:p>
            <a:pPr marL="0" indent="0">
              <a:buNone/>
            </a:pPr>
            <a:r>
              <a:rPr lang="en-HK" sz="2400" dirty="0">
                <a:sym typeface="Symbol" panose="05050102010706020507" pitchFamily="18" charset="2"/>
              </a:rPr>
              <a:t>          (d</a:t>
            </a:r>
            <a:r>
              <a:rPr lang="en-HK" sz="2400" baseline="-25000" dirty="0">
                <a:sym typeface="Symbol" panose="05050102010706020507" pitchFamily="18" charset="2"/>
              </a:rPr>
              <a:t>1</a:t>
            </a:r>
            <a:r>
              <a:rPr lang="en-HK" sz="2400" dirty="0">
                <a:sym typeface="Symbol" panose="05050102010706020507" pitchFamily="18" charset="2"/>
              </a:rPr>
              <a:t>, c</a:t>
            </a:r>
            <a:r>
              <a:rPr lang="en-HK" sz="2400" baseline="-25000" dirty="0">
                <a:sym typeface="Symbol" panose="05050102010706020507" pitchFamily="18" charset="2"/>
              </a:rPr>
              <a:t>1</a:t>
            </a:r>
            <a:r>
              <a:rPr lang="en-HK" sz="2400" dirty="0">
                <a:sym typeface="Symbol" panose="05050102010706020507" pitchFamily="18" charset="2"/>
              </a:rPr>
              <a:t>)</a:t>
            </a:r>
          </a:p>
          <a:p>
            <a:pPr marL="0" indent="0">
              <a:buNone/>
            </a:pPr>
            <a:r>
              <a:rPr lang="en-HK" sz="2400" dirty="0">
                <a:sym typeface="Symbol" panose="05050102010706020507" pitchFamily="18" charset="2"/>
              </a:rPr>
              <a:t>          (d</a:t>
            </a:r>
            <a:r>
              <a:rPr lang="en-HK" sz="2400" baseline="-25000" dirty="0">
                <a:sym typeface="Symbol" panose="05050102010706020507" pitchFamily="18" charset="2"/>
              </a:rPr>
              <a:t>2</a:t>
            </a:r>
            <a:r>
              <a:rPr lang="en-HK" sz="2400" dirty="0">
                <a:sym typeface="Symbol" panose="05050102010706020507" pitchFamily="18" charset="2"/>
              </a:rPr>
              <a:t>, c</a:t>
            </a:r>
            <a:r>
              <a:rPr lang="en-HK" sz="2400" baseline="-25000" dirty="0">
                <a:sym typeface="Symbol" panose="05050102010706020507" pitchFamily="18" charset="2"/>
              </a:rPr>
              <a:t>2</a:t>
            </a:r>
            <a:r>
              <a:rPr lang="en-HK" sz="2400" dirty="0">
                <a:sym typeface="Symbol" panose="05050102010706020507" pitchFamily="18" charset="2"/>
              </a:rPr>
              <a:t>)</a:t>
            </a:r>
          </a:p>
          <a:p>
            <a:pPr marL="0" indent="0">
              <a:buNone/>
            </a:pPr>
            <a:r>
              <a:rPr lang="en-HK" sz="2400" dirty="0">
                <a:sym typeface="Symbol" panose="05050102010706020507" pitchFamily="18" charset="2"/>
              </a:rPr>
              <a:t>              …</a:t>
            </a:r>
          </a:p>
          <a:p>
            <a:pPr marL="0" indent="0">
              <a:buNone/>
            </a:pPr>
            <a:r>
              <a:rPr lang="en-HK" sz="2400" dirty="0">
                <a:sym typeface="Symbol" panose="05050102010706020507" pitchFamily="18" charset="2"/>
              </a:rPr>
              <a:t>          (</a:t>
            </a:r>
            <a:r>
              <a:rPr lang="en-HK" sz="2400" dirty="0" err="1">
                <a:sym typeface="Symbol" panose="05050102010706020507" pitchFamily="18" charset="2"/>
              </a:rPr>
              <a:t>d</a:t>
            </a:r>
            <a:r>
              <a:rPr lang="en-HK" sz="2400" baseline="-25000" dirty="0" err="1">
                <a:sym typeface="Symbol" panose="05050102010706020507" pitchFamily="18" charset="2"/>
              </a:rPr>
              <a:t>n</a:t>
            </a:r>
            <a:r>
              <a:rPr lang="en-HK" sz="2400" dirty="0">
                <a:sym typeface="Symbol" panose="05050102010706020507" pitchFamily="18" charset="2"/>
              </a:rPr>
              <a:t>, </a:t>
            </a:r>
            <a:r>
              <a:rPr lang="en-HK" sz="2400" dirty="0" err="1">
                <a:sym typeface="Symbol" panose="05050102010706020507" pitchFamily="18" charset="2"/>
              </a:rPr>
              <a:t>c</a:t>
            </a:r>
            <a:r>
              <a:rPr lang="en-HK" sz="2400" baseline="-25000" dirty="0" err="1">
                <a:sym typeface="Symbol" panose="05050102010706020507" pitchFamily="18" charset="2"/>
              </a:rPr>
              <a:t>n</a:t>
            </a:r>
            <a:r>
              <a:rPr lang="en-HK" sz="2400" dirty="0">
                <a:sym typeface="Symbol" panose="05050102010706020507" pitchFamily="18" charset="2"/>
              </a:rPr>
              <a:t>)</a:t>
            </a:r>
            <a:endParaRPr lang="en-US" sz="2400" dirty="0">
              <a:sym typeface="Symbol" panose="05050102010706020507" pitchFamily="18" charset="2"/>
            </a:endParaRPr>
          </a:p>
          <a:p>
            <a:pPr marL="457200" lvl="1" indent="0">
              <a:buNone/>
            </a:pPr>
            <a:endParaRPr lang="en-HK" dirty="0">
              <a:sym typeface="Symbol" panose="05050102010706020507" pitchFamily="18" charset="2"/>
            </a:endParaRPr>
          </a:p>
        </p:txBody>
      </p:sp>
      <p:grpSp>
        <p:nvGrpSpPr>
          <p:cNvPr id="8" name="Group 7">
            <a:extLst>
              <a:ext uri="{FF2B5EF4-FFF2-40B4-BE49-F238E27FC236}">
                <a16:creationId xmlns:a16="http://schemas.microsoft.com/office/drawing/2014/main" id="{CCDE58FF-111D-4AEE-8BA1-C9C82CD05B46}"/>
              </a:ext>
            </a:extLst>
          </p:cNvPr>
          <p:cNvGrpSpPr/>
          <p:nvPr/>
        </p:nvGrpSpPr>
        <p:grpSpPr>
          <a:xfrm>
            <a:off x="1342034" y="3934608"/>
            <a:ext cx="1394997" cy="2709242"/>
            <a:chOff x="691794" y="3937197"/>
            <a:chExt cx="1394997" cy="2709242"/>
          </a:xfrm>
        </p:grpSpPr>
        <p:sp>
          <p:nvSpPr>
            <p:cNvPr id="4" name="Rectangle 3">
              <a:extLst>
                <a:ext uri="{FF2B5EF4-FFF2-40B4-BE49-F238E27FC236}">
                  <a16:creationId xmlns:a16="http://schemas.microsoft.com/office/drawing/2014/main" id="{235EE34F-1138-4B7E-9390-BB4ED0B6992A}"/>
                </a:ext>
              </a:extLst>
            </p:cNvPr>
            <p:cNvSpPr/>
            <p:nvPr/>
          </p:nvSpPr>
          <p:spPr>
            <a:xfrm>
              <a:off x="751726" y="3937197"/>
              <a:ext cx="1027416" cy="19829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 name="TextBox 4">
              <a:extLst>
                <a:ext uri="{FF2B5EF4-FFF2-40B4-BE49-F238E27FC236}">
                  <a16:creationId xmlns:a16="http://schemas.microsoft.com/office/drawing/2014/main" id="{640F240E-B3FB-4DB0-8E47-22D1F4659848}"/>
                </a:ext>
              </a:extLst>
            </p:cNvPr>
            <p:cNvSpPr txBox="1"/>
            <p:nvPr/>
          </p:nvSpPr>
          <p:spPr>
            <a:xfrm>
              <a:off x="691794" y="6000108"/>
              <a:ext cx="1394997" cy="646331"/>
            </a:xfrm>
            <a:prstGeom prst="rect">
              <a:avLst/>
            </a:prstGeom>
            <a:noFill/>
          </p:spPr>
          <p:txBody>
            <a:bodyPr wrap="none" rtlCol="0">
              <a:spAutoFit/>
            </a:bodyPr>
            <a:lstStyle/>
            <a:p>
              <a:r>
                <a:rPr lang="en-US" dirty="0"/>
                <a:t>Training data</a:t>
              </a:r>
            </a:p>
            <a:p>
              <a:r>
                <a:rPr lang="en-US" dirty="0"/>
                <a:t>set</a:t>
              </a:r>
              <a:endParaRPr lang="en-HK" dirty="0"/>
            </a:p>
          </p:txBody>
        </p:sp>
      </p:grpSp>
      <p:sp>
        <p:nvSpPr>
          <p:cNvPr id="6" name="Arrow: Right 5">
            <a:extLst>
              <a:ext uri="{FF2B5EF4-FFF2-40B4-BE49-F238E27FC236}">
                <a16:creationId xmlns:a16="http://schemas.microsoft.com/office/drawing/2014/main" id="{2C752FA4-5C90-45B3-8E10-FB37A7F18FF1}"/>
              </a:ext>
            </a:extLst>
          </p:cNvPr>
          <p:cNvSpPr/>
          <p:nvPr/>
        </p:nvSpPr>
        <p:spPr>
          <a:xfrm>
            <a:off x="2568539" y="4653722"/>
            <a:ext cx="1417834"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 name="TextBox 6">
            <a:extLst>
              <a:ext uri="{FF2B5EF4-FFF2-40B4-BE49-F238E27FC236}">
                <a16:creationId xmlns:a16="http://schemas.microsoft.com/office/drawing/2014/main" id="{D2ADA4CB-304C-403F-BCA2-887665A6AAF6}"/>
              </a:ext>
            </a:extLst>
          </p:cNvPr>
          <p:cNvSpPr txBox="1"/>
          <p:nvPr/>
        </p:nvSpPr>
        <p:spPr>
          <a:xfrm>
            <a:off x="3986373" y="4561726"/>
            <a:ext cx="160172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Model building</a:t>
            </a:r>
          </a:p>
          <a:p>
            <a:r>
              <a:rPr lang="en-US" dirty="0"/>
              <a:t>algorithm</a:t>
            </a:r>
            <a:endParaRPr lang="en-HK" dirty="0"/>
          </a:p>
        </p:txBody>
      </p:sp>
      <p:pic>
        <p:nvPicPr>
          <p:cNvPr id="9" name="Picture 8">
            <a:extLst>
              <a:ext uri="{FF2B5EF4-FFF2-40B4-BE49-F238E27FC236}">
                <a16:creationId xmlns:a16="http://schemas.microsoft.com/office/drawing/2014/main" id="{20B82A84-F766-4F63-9DBB-C36505DE0510}"/>
              </a:ext>
            </a:extLst>
          </p:cNvPr>
          <p:cNvPicPr>
            <a:picLocks noChangeAspect="1"/>
          </p:cNvPicPr>
          <p:nvPr/>
        </p:nvPicPr>
        <p:blipFill>
          <a:blip r:embed="rId3"/>
          <a:stretch>
            <a:fillRect/>
          </a:stretch>
        </p:blipFill>
        <p:spPr>
          <a:xfrm>
            <a:off x="5706304" y="4653722"/>
            <a:ext cx="1438781" cy="499915"/>
          </a:xfrm>
          <a:prstGeom prst="rect">
            <a:avLst/>
          </a:prstGeom>
        </p:spPr>
      </p:pic>
      <p:sp>
        <p:nvSpPr>
          <p:cNvPr id="10" name="TextBox 9">
            <a:extLst>
              <a:ext uri="{FF2B5EF4-FFF2-40B4-BE49-F238E27FC236}">
                <a16:creationId xmlns:a16="http://schemas.microsoft.com/office/drawing/2014/main" id="{82EE940E-468A-4C82-846C-CB5F48E16D11}"/>
              </a:ext>
            </a:extLst>
          </p:cNvPr>
          <p:cNvSpPr txBox="1"/>
          <p:nvPr/>
        </p:nvSpPr>
        <p:spPr>
          <a:xfrm>
            <a:off x="7335520" y="4741398"/>
            <a:ext cx="79380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a:t>Model</a:t>
            </a:r>
            <a:endParaRPr lang="en-HK" dirty="0"/>
          </a:p>
        </p:txBody>
      </p:sp>
      <p:sp>
        <p:nvSpPr>
          <p:cNvPr id="11" name="Arrow: Up 10">
            <a:extLst>
              <a:ext uri="{FF2B5EF4-FFF2-40B4-BE49-F238E27FC236}">
                <a16:creationId xmlns:a16="http://schemas.microsoft.com/office/drawing/2014/main" id="{63B5890D-3A5B-44BE-9119-E4D84F6B6203}"/>
              </a:ext>
            </a:extLst>
          </p:cNvPr>
          <p:cNvSpPr/>
          <p:nvPr/>
        </p:nvSpPr>
        <p:spPr>
          <a:xfrm>
            <a:off x="7658932" y="5153637"/>
            <a:ext cx="306494" cy="932203"/>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 name="TextBox 11">
            <a:extLst>
              <a:ext uri="{FF2B5EF4-FFF2-40B4-BE49-F238E27FC236}">
                <a16:creationId xmlns:a16="http://schemas.microsoft.com/office/drawing/2014/main" id="{436E67E8-51DA-47D6-B289-F2A357BE7DDC}"/>
              </a:ext>
            </a:extLst>
          </p:cNvPr>
          <p:cNvSpPr txBox="1"/>
          <p:nvPr/>
        </p:nvSpPr>
        <p:spPr>
          <a:xfrm>
            <a:off x="7658932" y="6244673"/>
            <a:ext cx="306494" cy="369332"/>
          </a:xfrm>
          <a:prstGeom prst="rect">
            <a:avLst/>
          </a:prstGeom>
          <a:noFill/>
        </p:spPr>
        <p:txBody>
          <a:bodyPr wrap="none" rtlCol="0">
            <a:spAutoFit/>
          </a:bodyPr>
          <a:lstStyle/>
          <a:p>
            <a:r>
              <a:rPr lang="en-US" dirty="0"/>
              <a:t>d</a:t>
            </a:r>
            <a:endParaRPr lang="en-HK" dirty="0"/>
          </a:p>
        </p:txBody>
      </p:sp>
      <p:sp>
        <p:nvSpPr>
          <p:cNvPr id="13" name="Arrow: Right 12">
            <a:extLst>
              <a:ext uri="{FF2B5EF4-FFF2-40B4-BE49-F238E27FC236}">
                <a16:creationId xmlns:a16="http://schemas.microsoft.com/office/drawing/2014/main" id="{68EC6969-4B50-46D1-9ACE-757B29B846A4}"/>
              </a:ext>
            </a:extLst>
          </p:cNvPr>
          <p:cNvSpPr/>
          <p:nvPr/>
        </p:nvSpPr>
        <p:spPr>
          <a:xfrm>
            <a:off x="8251804" y="4780103"/>
            <a:ext cx="924560" cy="23700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 name="TextBox 13">
            <a:extLst>
              <a:ext uri="{FF2B5EF4-FFF2-40B4-BE49-F238E27FC236}">
                <a16:creationId xmlns:a16="http://schemas.microsoft.com/office/drawing/2014/main" id="{8A3BA5F8-B511-4C8B-80F6-9154075D5728}"/>
              </a:ext>
            </a:extLst>
          </p:cNvPr>
          <p:cNvSpPr txBox="1"/>
          <p:nvPr/>
        </p:nvSpPr>
        <p:spPr>
          <a:xfrm>
            <a:off x="9298841" y="4741398"/>
            <a:ext cx="282450" cy="369332"/>
          </a:xfrm>
          <a:prstGeom prst="rect">
            <a:avLst/>
          </a:prstGeom>
          <a:noFill/>
        </p:spPr>
        <p:txBody>
          <a:bodyPr wrap="none" rtlCol="0">
            <a:spAutoFit/>
          </a:bodyPr>
          <a:lstStyle/>
          <a:p>
            <a:r>
              <a:rPr lang="en-US" dirty="0"/>
              <a:t>c</a:t>
            </a:r>
            <a:endParaRPr lang="en-HK" dirty="0"/>
          </a:p>
        </p:txBody>
      </p:sp>
    </p:spTree>
    <p:extLst>
      <p:ext uri="{BB962C8B-B14F-4D97-AF65-F5344CB8AC3E}">
        <p14:creationId xmlns:p14="http://schemas.microsoft.com/office/powerpoint/2010/main" val="3965783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2F2F-46A9-4DC4-BCDF-EDB2668497D4}"/>
              </a:ext>
            </a:extLst>
          </p:cNvPr>
          <p:cNvSpPr>
            <a:spLocks noGrp="1"/>
          </p:cNvSpPr>
          <p:nvPr>
            <p:ph type="title"/>
          </p:nvPr>
        </p:nvSpPr>
        <p:spPr/>
        <p:txBody>
          <a:bodyPr/>
          <a:lstStyle/>
          <a:p>
            <a:r>
              <a:rPr lang="en-US" dirty="0"/>
              <a:t>Classification</a:t>
            </a:r>
            <a:endParaRPr lang="en-HK" dirty="0"/>
          </a:p>
        </p:txBody>
      </p:sp>
      <p:sp>
        <p:nvSpPr>
          <p:cNvPr id="3" name="Content Placeholder 2">
            <a:extLst>
              <a:ext uri="{FF2B5EF4-FFF2-40B4-BE49-F238E27FC236}">
                <a16:creationId xmlns:a16="http://schemas.microsoft.com/office/drawing/2014/main" id="{93C36C95-710A-4F59-AEB5-70656302551A}"/>
              </a:ext>
            </a:extLst>
          </p:cNvPr>
          <p:cNvSpPr>
            <a:spLocks noGrp="1"/>
          </p:cNvSpPr>
          <p:nvPr>
            <p:ph idx="1"/>
          </p:nvPr>
        </p:nvSpPr>
        <p:spPr>
          <a:xfrm>
            <a:off x="751726" y="1568771"/>
            <a:ext cx="10515600" cy="4351338"/>
          </a:xfrm>
        </p:spPr>
        <p:txBody>
          <a:bodyPr>
            <a:normAutofit lnSpcReduction="10000"/>
          </a:bodyPr>
          <a:lstStyle/>
          <a:p>
            <a:pPr marL="0" indent="0">
              <a:buNone/>
            </a:pPr>
            <a:r>
              <a:rPr lang="en-US" sz="2400" dirty="0"/>
              <a:t>Input: </a:t>
            </a:r>
          </a:p>
          <a:p>
            <a:pPr lvl="1"/>
            <a:r>
              <a:rPr lang="en-US" sz="2000" dirty="0"/>
              <a:t>A document: a long sequence of “words”.</a:t>
            </a:r>
          </a:p>
          <a:p>
            <a:pPr lvl="1"/>
            <a:r>
              <a:rPr lang="en-US" sz="2000" dirty="0"/>
              <a:t>A fixed set of classes C = { c</a:t>
            </a:r>
            <a:r>
              <a:rPr lang="en-US" sz="2000" baseline="-25000" dirty="0"/>
              <a:t>1</a:t>
            </a:r>
            <a:r>
              <a:rPr lang="en-US" sz="2000" dirty="0"/>
              <a:t>, c</a:t>
            </a:r>
            <a:r>
              <a:rPr lang="en-US" sz="2000" baseline="-25000" dirty="0"/>
              <a:t>2</a:t>
            </a:r>
            <a:r>
              <a:rPr lang="en-US" sz="2000" dirty="0"/>
              <a:t>, …, </a:t>
            </a:r>
            <a:r>
              <a:rPr lang="en-US" sz="2000" dirty="0" err="1"/>
              <a:t>c</a:t>
            </a:r>
            <a:r>
              <a:rPr lang="en-US" sz="2000" baseline="-25000" dirty="0" err="1"/>
              <a:t>n</a:t>
            </a:r>
            <a:r>
              <a:rPr lang="en-US" sz="2000" dirty="0"/>
              <a:t> }</a:t>
            </a:r>
            <a:r>
              <a:rPr lang="en-HK" sz="2000" dirty="0"/>
              <a:t>.</a:t>
            </a:r>
          </a:p>
          <a:p>
            <a:pPr marL="0" indent="0">
              <a:buNone/>
            </a:pPr>
            <a:r>
              <a:rPr lang="en-HK" sz="2400" dirty="0"/>
              <a:t>Output:</a:t>
            </a:r>
          </a:p>
          <a:p>
            <a:pPr lvl="1"/>
            <a:r>
              <a:rPr lang="en-HK" sz="2000" dirty="0"/>
              <a:t>A predicted class c </a:t>
            </a:r>
            <a:r>
              <a:rPr lang="en-HK" sz="2000" dirty="0">
                <a:sym typeface="Symbol" panose="05050102010706020507" pitchFamily="18" charset="2"/>
              </a:rPr>
              <a:t> C.</a:t>
            </a:r>
          </a:p>
          <a:p>
            <a:pPr marL="0" indent="0">
              <a:buNone/>
            </a:pPr>
            <a:r>
              <a:rPr lang="en-HK" sz="2400" dirty="0">
                <a:sym typeface="Symbol" panose="05050102010706020507" pitchFamily="18" charset="2"/>
              </a:rPr>
              <a:t>Can be treated as ML problem:</a:t>
            </a:r>
          </a:p>
          <a:p>
            <a:pPr marL="0" indent="0">
              <a:buNone/>
            </a:pPr>
            <a:endParaRPr lang="en-HK" sz="2400" dirty="0">
              <a:sym typeface="Symbol" panose="05050102010706020507" pitchFamily="18" charset="2"/>
            </a:endParaRPr>
          </a:p>
          <a:p>
            <a:pPr marL="0" indent="0">
              <a:buNone/>
            </a:pPr>
            <a:r>
              <a:rPr lang="en-HK" sz="2400" dirty="0">
                <a:sym typeface="Symbol" panose="05050102010706020507" pitchFamily="18" charset="2"/>
              </a:rPr>
              <a:t>          (d</a:t>
            </a:r>
            <a:r>
              <a:rPr lang="en-HK" sz="2400" baseline="-25000" dirty="0">
                <a:sym typeface="Symbol" panose="05050102010706020507" pitchFamily="18" charset="2"/>
              </a:rPr>
              <a:t>1</a:t>
            </a:r>
            <a:r>
              <a:rPr lang="en-HK" sz="2400" dirty="0">
                <a:sym typeface="Symbol" panose="05050102010706020507" pitchFamily="18" charset="2"/>
              </a:rPr>
              <a:t>, c</a:t>
            </a:r>
            <a:r>
              <a:rPr lang="en-HK" sz="2400" baseline="-25000" dirty="0">
                <a:sym typeface="Symbol" panose="05050102010706020507" pitchFamily="18" charset="2"/>
              </a:rPr>
              <a:t>1</a:t>
            </a:r>
            <a:r>
              <a:rPr lang="en-HK" sz="2400" dirty="0">
                <a:sym typeface="Symbol" panose="05050102010706020507" pitchFamily="18" charset="2"/>
              </a:rPr>
              <a:t>)</a:t>
            </a:r>
          </a:p>
          <a:p>
            <a:pPr marL="0" indent="0">
              <a:buNone/>
            </a:pPr>
            <a:r>
              <a:rPr lang="en-HK" sz="2400" dirty="0">
                <a:sym typeface="Symbol" panose="05050102010706020507" pitchFamily="18" charset="2"/>
              </a:rPr>
              <a:t>          (d</a:t>
            </a:r>
            <a:r>
              <a:rPr lang="en-HK" sz="2400" baseline="-25000" dirty="0">
                <a:sym typeface="Symbol" panose="05050102010706020507" pitchFamily="18" charset="2"/>
              </a:rPr>
              <a:t>2</a:t>
            </a:r>
            <a:r>
              <a:rPr lang="en-HK" sz="2400" dirty="0">
                <a:sym typeface="Symbol" panose="05050102010706020507" pitchFamily="18" charset="2"/>
              </a:rPr>
              <a:t>, c</a:t>
            </a:r>
            <a:r>
              <a:rPr lang="en-HK" sz="2400" baseline="-25000" dirty="0">
                <a:sym typeface="Symbol" panose="05050102010706020507" pitchFamily="18" charset="2"/>
              </a:rPr>
              <a:t>2</a:t>
            </a:r>
            <a:r>
              <a:rPr lang="en-HK" sz="2400" dirty="0">
                <a:sym typeface="Symbol" panose="05050102010706020507" pitchFamily="18" charset="2"/>
              </a:rPr>
              <a:t>)</a:t>
            </a:r>
          </a:p>
          <a:p>
            <a:pPr marL="0" indent="0">
              <a:buNone/>
            </a:pPr>
            <a:r>
              <a:rPr lang="en-HK" sz="2400" dirty="0">
                <a:sym typeface="Symbol" panose="05050102010706020507" pitchFamily="18" charset="2"/>
              </a:rPr>
              <a:t>              …</a:t>
            </a:r>
          </a:p>
          <a:p>
            <a:pPr marL="0" indent="0">
              <a:buNone/>
            </a:pPr>
            <a:r>
              <a:rPr lang="en-HK" sz="2400" dirty="0">
                <a:sym typeface="Symbol" panose="05050102010706020507" pitchFamily="18" charset="2"/>
              </a:rPr>
              <a:t>          (</a:t>
            </a:r>
            <a:r>
              <a:rPr lang="en-HK" sz="2400" dirty="0" err="1">
                <a:sym typeface="Symbol" panose="05050102010706020507" pitchFamily="18" charset="2"/>
              </a:rPr>
              <a:t>d</a:t>
            </a:r>
            <a:r>
              <a:rPr lang="en-HK" sz="2400" baseline="-25000" dirty="0" err="1">
                <a:sym typeface="Symbol" panose="05050102010706020507" pitchFamily="18" charset="2"/>
              </a:rPr>
              <a:t>n</a:t>
            </a:r>
            <a:r>
              <a:rPr lang="en-HK" sz="2400" dirty="0">
                <a:sym typeface="Symbol" panose="05050102010706020507" pitchFamily="18" charset="2"/>
              </a:rPr>
              <a:t>, </a:t>
            </a:r>
            <a:r>
              <a:rPr lang="en-HK" sz="2400" dirty="0" err="1">
                <a:sym typeface="Symbol" panose="05050102010706020507" pitchFamily="18" charset="2"/>
              </a:rPr>
              <a:t>c</a:t>
            </a:r>
            <a:r>
              <a:rPr lang="en-HK" sz="2400" baseline="-25000" dirty="0" err="1">
                <a:sym typeface="Symbol" panose="05050102010706020507" pitchFamily="18" charset="2"/>
              </a:rPr>
              <a:t>n</a:t>
            </a:r>
            <a:r>
              <a:rPr lang="en-HK" sz="2400" dirty="0">
                <a:sym typeface="Symbol" panose="05050102010706020507" pitchFamily="18" charset="2"/>
              </a:rPr>
              <a:t>)</a:t>
            </a:r>
            <a:endParaRPr lang="en-US" sz="2400" dirty="0">
              <a:sym typeface="Symbol" panose="05050102010706020507" pitchFamily="18" charset="2"/>
            </a:endParaRPr>
          </a:p>
          <a:p>
            <a:pPr marL="457200" lvl="1" indent="0">
              <a:buNone/>
            </a:pPr>
            <a:endParaRPr lang="en-HK" dirty="0">
              <a:sym typeface="Symbol" panose="05050102010706020507" pitchFamily="18" charset="2"/>
            </a:endParaRPr>
          </a:p>
        </p:txBody>
      </p:sp>
      <p:grpSp>
        <p:nvGrpSpPr>
          <p:cNvPr id="8" name="Group 7">
            <a:extLst>
              <a:ext uri="{FF2B5EF4-FFF2-40B4-BE49-F238E27FC236}">
                <a16:creationId xmlns:a16="http://schemas.microsoft.com/office/drawing/2014/main" id="{CCDE58FF-111D-4AEE-8BA1-C9C82CD05B46}"/>
              </a:ext>
            </a:extLst>
          </p:cNvPr>
          <p:cNvGrpSpPr/>
          <p:nvPr/>
        </p:nvGrpSpPr>
        <p:grpSpPr>
          <a:xfrm>
            <a:off x="1342034" y="3934608"/>
            <a:ext cx="1394997" cy="2709242"/>
            <a:chOff x="691794" y="3937197"/>
            <a:chExt cx="1394997" cy="2709242"/>
          </a:xfrm>
        </p:grpSpPr>
        <p:sp>
          <p:nvSpPr>
            <p:cNvPr id="4" name="Rectangle 3">
              <a:extLst>
                <a:ext uri="{FF2B5EF4-FFF2-40B4-BE49-F238E27FC236}">
                  <a16:creationId xmlns:a16="http://schemas.microsoft.com/office/drawing/2014/main" id="{235EE34F-1138-4B7E-9390-BB4ED0B6992A}"/>
                </a:ext>
              </a:extLst>
            </p:cNvPr>
            <p:cNvSpPr/>
            <p:nvPr/>
          </p:nvSpPr>
          <p:spPr>
            <a:xfrm>
              <a:off x="751726" y="3937197"/>
              <a:ext cx="1027416" cy="19829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 name="TextBox 4">
              <a:extLst>
                <a:ext uri="{FF2B5EF4-FFF2-40B4-BE49-F238E27FC236}">
                  <a16:creationId xmlns:a16="http://schemas.microsoft.com/office/drawing/2014/main" id="{640F240E-B3FB-4DB0-8E47-22D1F4659848}"/>
                </a:ext>
              </a:extLst>
            </p:cNvPr>
            <p:cNvSpPr txBox="1"/>
            <p:nvPr/>
          </p:nvSpPr>
          <p:spPr>
            <a:xfrm>
              <a:off x="691794" y="6000108"/>
              <a:ext cx="1394997" cy="646331"/>
            </a:xfrm>
            <a:prstGeom prst="rect">
              <a:avLst/>
            </a:prstGeom>
            <a:noFill/>
          </p:spPr>
          <p:txBody>
            <a:bodyPr wrap="none" rtlCol="0">
              <a:spAutoFit/>
            </a:bodyPr>
            <a:lstStyle/>
            <a:p>
              <a:r>
                <a:rPr lang="en-US" dirty="0"/>
                <a:t>Training data</a:t>
              </a:r>
            </a:p>
            <a:p>
              <a:r>
                <a:rPr lang="en-US" dirty="0"/>
                <a:t>set</a:t>
              </a:r>
              <a:endParaRPr lang="en-HK" dirty="0"/>
            </a:p>
          </p:txBody>
        </p:sp>
      </p:grpSp>
      <p:sp>
        <p:nvSpPr>
          <p:cNvPr id="6" name="Arrow: Right 5">
            <a:extLst>
              <a:ext uri="{FF2B5EF4-FFF2-40B4-BE49-F238E27FC236}">
                <a16:creationId xmlns:a16="http://schemas.microsoft.com/office/drawing/2014/main" id="{2C752FA4-5C90-45B3-8E10-FB37A7F18FF1}"/>
              </a:ext>
            </a:extLst>
          </p:cNvPr>
          <p:cNvSpPr/>
          <p:nvPr/>
        </p:nvSpPr>
        <p:spPr>
          <a:xfrm>
            <a:off x="2568539" y="4653722"/>
            <a:ext cx="1417834"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 name="TextBox 6">
            <a:extLst>
              <a:ext uri="{FF2B5EF4-FFF2-40B4-BE49-F238E27FC236}">
                <a16:creationId xmlns:a16="http://schemas.microsoft.com/office/drawing/2014/main" id="{D2ADA4CB-304C-403F-BCA2-887665A6AAF6}"/>
              </a:ext>
            </a:extLst>
          </p:cNvPr>
          <p:cNvSpPr txBox="1"/>
          <p:nvPr/>
        </p:nvSpPr>
        <p:spPr>
          <a:xfrm>
            <a:off x="3986373" y="4561726"/>
            <a:ext cx="160172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Model building</a:t>
            </a:r>
          </a:p>
          <a:p>
            <a:r>
              <a:rPr lang="en-US" dirty="0"/>
              <a:t>algorithm</a:t>
            </a:r>
            <a:endParaRPr lang="en-HK" dirty="0"/>
          </a:p>
        </p:txBody>
      </p:sp>
      <p:pic>
        <p:nvPicPr>
          <p:cNvPr id="9" name="Picture 8">
            <a:extLst>
              <a:ext uri="{FF2B5EF4-FFF2-40B4-BE49-F238E27FC236}">
                <a16:creationId xmlns:a16="http://schemas.microsoft.com/office/drawing/2014/main" id="{20B82A84-F766-4F63-9DBB-C36505DE0510}"/>
              </a:ext>
            </a:extLst>
          </p:cNvPr>
          <p:cNvPicPr>
            <a:picLocks noChangeAspect="1"/>
          </p:cNvPicPr>
          <p:nvPr/>
        </p:nvPicPr>
        <p:blipFill>
          <a:blip r:embed="rId3"/>
          <a:stretch>
            <a:fillRect/>
          </a:stretch>
        </p:blipFill>
        <p:spPr>
          <a:xfrm>
            <a:off x="5706304" y="4653722"/>
            <a:ext cx="1438781" cy="499915"/>
          </a:xfrm>
          <a:prstGeom prst="rect">
            <a:avLst/>
          </a:prstGeom>
        </p:spPr>
      </p:pic>
      <p:sp>
        <p:nvSpPr>
          <p:cNvPr id="10" name="TextBox 9">
            <a:extLst>
              <a:ext uri="{FF2B5EF4-FFF2-40B4-BE49-F238E27FC236}">
                <a16:creationId xmlns:a16="http://schemas.microsoft.com/office/drawing/2014/main" id="{82EE940E-468A-4C82-846C-CB5F48E16D11}"/>
              </a:ext>
            </a:extLst>
          </p:cNvPr>
          <p:cNvSpPr txBox="1"/>
          <p:nvPr/>
        </p:nvSpPr>
        <p:spPr>
          <a:xfrm>
            <a:off x="7335520" y="4741398"/>
            <a:ext cx="79380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a:t>Model</a:t>
            </a:r>
            <a:endParaRPr lang="en-HK" dirty="0"/>
          </a:p>
        </p:txBody>
      </p:sp>
      <p:sp>
        <p:nvSpPr>
          <p:cNvPr id="11" name="Arrow: Up 10">
            <a:extLst>
              <a:ext uri="{FF2B5EF4-FFF2-40B4-BE49-F238E27FC236}">
                <a16:creationId xmlns:a16="http://schemas.microsoft.com/office/drawing/2014/main" id="{63B5890D-3A5B-44BE-9119-E4D84F6B6203}"/>
              </a:ext>
            </a:extLst>
          </p:cNvPr>
          <p:cNvSpPr/>
          <p:nvPr/>
        </p:nvSpPr>
        <p:spPr>
          <a:xfrm>
            <a:off x="7658932" y="5153637"/>
            <a:ext cx="306494" cy="932203"/>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 name="TextBox 11">
            <a:extLst>
              <a:ext uri="{FF2B5EF4-FFF2-40B4-BE49-F238E27FC236}">
                <a16:creationId xmlns:a16="http://schemas.microsoft.com/office/drawing/2014/main" id="{436E67E8-51DA-47D6-B289-F2A357BE7DDC}"/>
              </a:ext>
            </a:extLst>
          </p:cNvPr>
          <p:cNvSpPr txBox="1"/>
          <p:nvPr/>
        </p:nvSpPr>
        <p:spPr>
          <a:xfrm>
            <a:off x="7658932" y="6244673"/>
            <a:ext cx="306494" cy="369332"/>
          </a:xfrm>
          <a:prstGeom prst="rect">
            <a:avLst/>
          </a:prstGeom>
          <a:noFill/>
        </p:spPr>
        <p:txBody>
          <a:bodyPr wrap="none" rtlCol="0">
            <a:spAutoFit/>
          </a:bodyPr>
          <a:lstStyle/>
          <a:p>
            <a:r>
              <a:rPr lang="en-US" dirty="0"/>
              <a:t>d</a:t>
            </a:r>
            <a:endParaRPr lang="en-HK" dirty="0"/>
          </a:p>
        </p:txBody>
      </p:sp>
      <p:sp>
        <p:nvSpPr>
          <p:cNvPr id="13" name="Arrow: Right 12">
            <a:extLst>
              <a:ext uri="{FF2B5EF4-FFF2-40B4-BE49-F238E27FC236}">
                <a16:creationId xmlns:a16="http://schemas.microsoft.com/office/drawing/2014/main" id="{68EC6969-4B50-46D1-9ACE-757B29B846A4}"/>
              </a:ext>
            </a:extLst>
          </p:cNvPr>
          <p:cNvSpPr/>
          <p:nvPr/>
        </p:nvSpPr>
        <p:spPr>
          <a:xfrm>
            <a:off x="8251804" y="4780103"/>
            <a:ext cx="924560" cy="23700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 name="TextBox 13">
            <a:extLst>
              <a:ext uri="{FF2B5EF4-FFF2-40B4-BE49-F238E27FC236}">
                <a16:creationId xmlns:a16="http://schemas.microsoft.com/office/drawing/2014/main" id="{8A3BA5F8-B511-4C8B-80F6-9154075D5728}"/>
              </a:ext>
            </a:extLst>
          </p:cNvPr>
          <p:cNvSpPr txBox="1"/>
          <p:nvPr/>
        </p:nvSpPr>
        <p:spPr>
          <a:xfrm>
            <a:off x="9298841" y="4741398"/>
            <a:ext cx="282450" cy="369332"/>
          </a:xfrm>
          <a:prstGeom prst="rect">
            <a:avLst/>
          </a:prstGeom>
          <a:noFill/>
        </p:spPr>
        <p:txBody>
          <a:bodyPr wrap="none" rtlCol="0">
            <a:spAutoFit/>
          </a:bodyPr>
          <a:lstStyle/>
          <a:p>
            <a:r>
              <a:rPr lang="en-US" dirty="0"/>
              <a:t>c</a:t>
            </a:r>
            <a:endParaRPr lang="en-HK" dirty="0"/>
          </a:p>
        </p:txBody>
      </p:sp>
    </p:spTree>
    <p:extLst>
      <p:ext uri="{BB962C8B-B14F-4D97-AF65-F5344CB8AC3E}">
        <p14:creationId xmlns:p14="http://schemas.microsoft.com/office/powerpoint/2010/main" val="171775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C95F33-134A-4B53-8845-5C74E3FCF795}"/>
              </a:ext>
            </a:extLst>
          </p:cNvPr>
          <p:cNvSpPr>
            <a:spLocks noGrp="1"/>
          </p:cNvSpPr>
          <p:nvPr>
            <p:ph type="ctrTitle"/>
          </p:nvPr>
        </p:nvSpPr>
        <p:spPr/>
        <p:txBody>
          <a:bodyPr/>
          <a:lstStyle/>
          <a:p>
            <a:r>
              <a:rPr lang="en-US" dirty="0"/>
              <a:t>An example</a:t>
            </a:r>
            <a:endParaRPr lang="en-HK" dirty="0"/>
          </a:p>
        </p:txBody>
      </p:sp>
      <p:sp>
        <p:nvSpPr>
          <p:cNvPr id="4" name="Subtitle 3">
            <a:extLst>
              <a:ext uri="{FF2B5EF4-FFF2-40B4-BE49-F238E27FC236}">
                <a16:creationId xmlns:a16="http://schemas.microsoft.com/office/drawing/2014/main" id="{1FF1A54C-D423-4C7C-8187-20FF88A6E15A}"/>
              </a:ext>
            </a:extLst>
          </p:cNvPr>
          <p:cNvSpPr>
            <a:spLocks noGrp="1"/>
          </p:cNvSpPr>
          <p:nvPr>
            <p:ph type="subTitle" idx="1"/>
          </p:nvPr>
        </p:nvSpPr>
        <p:spPr/>
        <p:txBody>
          <a:bodyPr>
            <a:normAutofit/>
          </a:bodyPr>
          <a:lstStyle/>
          <a:p>
            <a:r>
              <a:rPr lang="en-US" sz="3200" dirty="0"/>
              <a:t>Implementing a classification model for sentiment analysis of movie-reviews</a:t>
            </a:r>
            <a:endParaRPr lang="en-HK" sz="3200" dirty="0"/>
          </a:p>
        </p:txBody>
      </p:sp>
    </p:spTree>
    <p:extLst>
      <p:ext uri="{BB962C8B-B14F-4D97-AF65-F5344CB8AC3E}">
        <p14:creationId xmlns:p14="http://schemas.microsoft.com/office/powerpoint/2010/main" val="150302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B68B-3CC4-47C8-AE8E-360E2F2D2786}"/>
              </a:ext>
            </a:extLst>
          </p:cNvPr>
          <p:cNvSpPr>
            <a:spLocks noGrp="1"/>
          </p:cNvSpPr>
          <p:nvPr>
            <p:ph type="title"/>
          </p:nvPr>
        </p:nvSpPr>
        <p:spPr/>
        <p:txBody>
          <a:bodyPr/>
          <a:lstStyle/>
          <a:p>
            <a:r>
              <a:rPr lang="en-US" dirty="0"/>
              <a:t>Determining the input</a:t>
            </a:r>
            <a:endParaRPr lang="en-HK" dirty="0"/>
          </a:p>
        </p:txBody>
      </p:sp>
      <p:sp>
        <p:nvSpPr>
          <p:cNvPr id="3" name="Content Placeholder 2">
            <a:extLst>
              <a:ext uri="{FF2B5EF4-FFF2-40B4-BE49-F238E27FC236}">
                <a16:creationId xmlns:a16="http://schemas.microsoft.com/office/drawing/2014/main" id="{FCF9386E-6FDB-4209-B400-EA9BD74D93C5}"/>
              </a:ext>
            </a:extLst>
          </p:cNvPr>
          <p:cNvSpPr>
            <a:spLocks noGrp="1"/>
          </p:cNvSpPr>
          <p:nvPr>
            <p:ph idx="1"/>
          </p:nvPr>
        </p:nvSpPr>
        <p:spPr>
          <a:xfrm>
            <a:off x="838200" y="1477108"/>
            <a:ext cx="10515600" cy="4699855"/>
          </a:xfrm>
        </p:spPr>
        <p:txBody>
          <a:bodyPr>
            <a:normAutofit/>
          </a:bodyPr>
          <a:lstStyle/>
          <a:p>
            <a:r>
              <a:rPr lang="en-US" sz="2400" dirty="0"/>
              <a:t>What should be the input? (Since we are using simpler, traditional method here, just simply input the whole doc won’t give good results)  </a:t>
            </a:r>
          </a:p>
          <a:p>
            <a:pPr lvl="1"/>
            <a:r>
              <a:rPr lang="en-US" sz="2000" dirty="0"/>
              <a:t>We need to determine some representation of the input so that our model building algorithm can extract the most important and useful information from the training data set to build an effective model.</a:t>
            </a:r>
          </a:p>
          <a:p>
            <a:r>
              <a:rPr lang="en-US" sz="2400" dirty="0"/>
              <a:t>Key observation:  </a:t>
            </a:r>
          </a:p>
          <a:p>
            <a:pPr lvl="1"/>
            <a:r>
              <a:rPr lang="en-US" sz="2000" dirty="0"/>
              <a:t>For Sentiment Analysis, not all the words in the document convey the sentiment of the document.</a:t>
            </a:r>
          </a:p>
          <a:p>
            <a:pPr lvl="1"/>
            <a:r>
              <a:rPr lang="en-US" sz="2000" dirty="0"/>
              <a:t>Look for and focus on those words that convey sentiment. </a:t>
            </a:r>
          </a:p>
        </p:txBody>
      </p:sp>
      <p:pic>
        <p:nvPicPr>
          <p:cNvPr id="4" name="Picture 3">
            <a:extLst>
              <a:ext uri="{FF2B5EF4-FFF2-40B4-BE49-F238E27FC236}">
                <a16:creationId xmlns:a16="http://schemas.microsoft.com/office/drawing/2014/main" id="{9C9F48A2-252B-49B7-85D5-94F172BE50E8}"/>
              </a:ext>
            </a:extLst>
          </p:cNvPr>
          <p:cNvPicPr>
            <a:picLocks noChangeAspect="1"/>
          </p:cNvPicPr>
          <p:nvPr/>
        </p:nvPicPr>
        <p:blipFill>
          <a:blip r:embed="rId2"/>
          <a:stretch>
            <a:fillRect/>
          </a:stretch>
        </p:blipFill>
        <p:spPr>
          <a:xfrm>
            <a:off x="1608762" y="4693732"/>
            <a:ext cx="3261643" cy="2164268"/>
          </a:xfrm>
          <a:prstGeom prst="rect">
            <a:avLst/>
          </a:prstGeom>
        </p:spPr>
      </p:pic>
      <p:sp>
        <p:nvSpPr>
          <p:cNvPr id="5" name="TextBox 4">
            <a:extLst>
              <a:ext uri="{FF2B5EF4-FFF2-40B4-BE49-F238E27FC236}">
                <a16:creationId xmlns:a16="http://schemas.microsoft.com/office/drawing/2014/main" id="{84C437F7-FAE6-49C0-9C2E-6DC8A9EB5201}"/>
              </a:ext>
            </a:extLst>
          </p:cNvPr>
          <p:cNvSpPr txBox="1"/>
          <p:nvPr/>
        </p:nvSpPr>
        <p:spPr>
          <a:xfrm>
            <a:off x="6224405" y="5026808"/>
            <a:ext cx="2194383"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600" dirty="0"/>
              <a:t>+</a:t>
            </a:r>
            <a:r>
              <a:rPr lang="en-US" sz="1600" dirty="0" err="1"/>
              <a:t>ve</a:t>
            </a:r>
            <a:r>
              <a:rPr lang="en-US" sz="1600" dirty="0"/>
              <a:t>: sweet, laugh, joke</a:t>
            </a:r>
          </a:p>
          <a:p>
            <a:r>
              <a:rPr lang="en-US" sz="1600" dirty="0"/>
              <a:t>-</a:t>
            </a:r>
            <a:r>
              <a:rPr lang="en-US" sz="1600" dirty="0" err="1"/>
              <a:t>ve</a:t>
            </a:r>
            <a:r>
              <a:rPr lang="en-US" sz="1600" dirty="0"/>
              <a:t>: horror, fear, cast-off</a:t>
            </a:r>
            <a:endParaRPr lang="en-HK" sz="1600" dirty="0"/>
          </a:p>
        </p:txBody>
      </p:sp>
      <p:sp>
        <p:nvSpPr>
          <p:cNvPr id="6" name="Arrow: Right 5">
            <a:extLst>
              <a:ext uri="{FF2B5EF4-FFF2-40B4-BE49-F238E27FC236}">
                <a16:creationId xmlns:a16="http://schemas.microsoft.com/office/drawing/2014/main" id="{76A9B356-BB3A-4B81-82C0-6A33C244AA2A}"/>
              </a:ext>
            </a:extLst>
          </p:cNvPr>
          <p:cNvSpPr/>
          <p:nvPr/>
        </p:nvSpPr>
        <p:spPr>
          <a:xfrm>
            <a:off x="5353100" y="5200662"/>
            <a:ext cx="575734" cy="292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298456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B68B-3CC4-47C8-AE8E-360E2F2D2786}"/>
              </a:ext>
            </a:extLst>
          </p:cNvPr>
          <p:cNvSpPr>
            <a:spLocks noGrp="1"/>
          </p:cNvSpPr>
          <p:nvPr>
            <p:ph type="title"/>
          </p:nvPr>
        </p:nvSpPr>
        <p:spPr/>
        <p:txBody>
          <a:bodyPr/>
          <a:lstStyle/>
          <a:p>
            <a:r>
              <a:rPr lang="en-US" dirty="0"/>
              <a:t>Determine the input</a:t>
            </a:r>
            <a:endParaRPr lang="en-HK" dirty="0"/>
          </a:p>
        </p:txBody>
      </p:sp>
      <p:sp>
        <p:nvSpPr>
          <p:cNvPr id="3" name="Content Placeholder 2">
            <a:extLst>
              <a:ext uri="{FF2B5EF4-FFF2-40B4-BE49-F238E27FC236}">
                <a16:creationId xmlns:a16="http://schemas.microsoft.com/office/drawing/2014/main" id="{FCF9386E-6FDB-4209-B400-EA9BD74D93C5}"/>
              </a:ext>
            </a:extLst>
          </p:cNvPr>
          <p:cNvSpPr>
            <a:spLocks noGrp="1"/>
          </p:cNvSpPr>
          <p:nvPr>
            <p:ph idx="1"/>
          </p:nvPr>
        </p:nvSpPr>
        <p:spPr/>
        <p:txBody>
          <a:bodyPr/>
          <a:lstStyle/>
          <a:p>
            <a:r>
              <a:rPr lang="en-US" dirty="0"/>
              <a:t>Input representation for SA</a:t>
            </a:r>
          </a:p>
          <a:p>
            <a:pPr marL="914400" lvl="1" indent="-457200">
              <a:buFont typeface="+mj-lt"/>
              <a:buAutoNum type="arabicPeriod"/>
            </a:pPr>
            <a:r>
              <a:rPr lang="en-US" dirty="0"/>
              <a:t>Determine a list of “important” sentiment words: “good”, “attractive”, “rubbish”,….  We call this list “</a:t>
            </a:r>
            <a:r>
              <a:rPr lang="en-US" dirty="0" err="1"/>
              <a:t>words_features</a:t>
            </a:r>
            <a:r>
              <a:rPr lang="en-US" dirty="0"/>
              <a:t>”</a:t>
            </a:r>
          </a:p>
          <a:p>
            <a:pPr marL="914400" lvl="1" indent="-457200">
              <a:buFont typeface="+mj-lt"/>
              <a:buAutoNum type="arabicPeriod"/>
            </a:pPr>
            <a:r>
              <a:rPr lang="en-US" dirty="0"/>
              <a:t>To construct an input representation for a document, check for each word in the </a:t>
            </a:r>
            <a:r>
              <a:rPr lang="en-US" dirty="0" err="1"/>
              <a:t>words_features</a:t>
            </a:r>
            <a:r>
              <a:rPr lang="en-US" dirty="0"/>
              <a:t> set, whether the document contains that word.</a:t>
            </a:r>
          </a:p>
        </p:txBody>
      </p:sp>
      <p:graphicFrame>
        <p:nvGraphicFramePr>
          <p:cNvPr id="6" name="Table 6">
            <a:extLst>
              <a:ext uri="{FF2B5EF4-FFF2-40B4-BE49-F238E27FC236}">
                <a16:creationId xmlns:a16="http://schemas.microsoft.com/office/drawing/2014/main" id="{51E83F1B-8867-4400-B593-79FF863C0D13}"/>
              </a:ext>
            </a:extLst>
          </p:cNvPr>
          <p:cNvGraphicFramePr>
            <a:graphicFrameLocks noGrp="1"/>
          </p:cNvGraphicFramePr>
          <p:nvPr>
            <p:extLst>
              <p:ext uri="{D42A27DB-BD31-4B8C-83A1-F6EECF244321}">
                <p14:modId xmlns:p14="http://schemas.microsoft.com/office/powerpoint/2010/main" val="3986630056"/>
              </p:ext>
            </p:extLst>
          </p:nvPr>
        </p:nvGraphicFramePr>
        <p:xfrm>
          <a:off x="3429000" y="4328066"/>
          <a:ext cx="5757334" cy="777334"/>
        </p:xfrm>
        <a:graphic>
          <a:graphicData uri="http://schemas.openxmlformats.org/drawingml/2006/table">
            <a:tbl>
              <a:tblPr firstRow="1" bandRow="1">
                <a:tableStyleId>{5C22544A-7EE6-4342-B048-85BDC9FD1C3A}</a:tableStyleId>
              </a:tblPr>
              <a:tblGrid>
                <a:gridCol w="1151467">
                  <a:extLst>
                    <a:ext uri="{9D8B030D-6E8A-4147-A177-3AD203B41FA5}">
                      <a16:colId xmlns:a16="http://schemas.microsoft.com/office/drawing/2014/main" val="4267861436"/>
                    </a:ext>
                  </a:extLst>
                </a:gridCol>
                <a:gridCol w="1394891">
                  <a:extLst>
                    <a:ext uri="{9D8B030D-6E8A-4147-A177-3AD203B41FA5}">
                      <a16:colId xmlns:a16="http://schemas.microsoft.com/office/drawing/2014/main" val="2678445695"/>
                    </a:ext>
                  </a:extLst>
                </a:gridCol>
                <a:gridCol w="1185098">
                  <a:extLst>
                    <a:ext uri="{9D8B030D-6E8A-4147-A177-3AD203B41FA5}">
                      <a16:colId xmlns:a16="http://schemas.microsoft.com/office/drawing/2014/main" val="4273355713"/>
                    </a:ext>
                  </a:extLst>
                </a:gridCol>
                <a:gridCol w="874411">
                  <a:extLst>
                    <a:ext uri="{9D8B030D-6E8A-4147-A177-3AD203B41FA5}">
                      <a16:colId xmlns:a16="http://schemas.microsoft.com/office/drawing/2014/main" val="3178007433"/>
                    </a:ext>
                  </a:extLst>
                </a:gridCol>
                <a:gridCol w="1151467">
                  <a:extLst>
                    <a:ext uri="{9D8B030D-6E8A-4147-A177-3AD203B41FA5}">
                      <a16:colId xmlns:a16="http://schemas.microsoft.com/office/drawing/2014/main" val="3254847375"/>
                    </a:ext>
                  </a:extLst>
                </a:gridCol>
              </a:tblGrid>
              <a:tr h="388667">
                <a:tc>
                  <a:txBody>
                    <a:bodyPr/>
                    <a:lstStyle/>
                    <a:p>
                      <a:r>
                        <a:rPr lang="en-US" sz="1800" dirty="0"/>
                        <a:t>‘good’</a:t>
                      </a:r>
                      <a:endParaRPr lang="en-HK" sz="1800" dirty="0"/>
                    </a:p>
                  </a:txBody>
                  <a:tcPr/>
                </a:tc>
                <a:tc>
                  <a:txBody>
                    <a:bodyPr/>
                    <a:lstStyle/>
                    <a:p>
                      <a:r>
                        <a:rPr lang="en-US" sz="1800" dirty="0"/>
                        <a:t>‘attractive’ </a:t>
                      </a:r>
                      <a:endParaRPr lang="en-HK" sz="1800" dirty="0"/>
                    </a:p>
                  </a:txBody>
                  <a:tcPr/>
                </a:tc>
                <a:tc>
                  <a:txBody>
                    <a:bodyPr/>
                    <a:lstStyle/>
                    <a:p>
                      <a:r>
                        <a:rPr lang="en-US" sz="1800" dirty="0"/>
                        <a:t>‘rubbish’</a:t>
                      </a:r>
                      <a:endParaRPr lang="en-HK" sz="1800" dirty="0"/>
                    </a:p>
                  </a:txBody>
                  <a:tcPr/>
                </a:tc>
                <a:tc>
                  <a:txBody>
                    <a:bodyPr/>
                    <a:lstStyle/>
                    <a:p>
                      <a:r>
                        <a:rPr lang="en-US" sz="1800" dirty="0"/>
                        <a:t>…</a:t>
                      </a:r>
                      <a:endParaRPr lang="en-HK" sz="1800" dirty="0"/>
                    </a:p>
                  </a:txBody>
                  <a:tcPr/>
                </a:tc>
                <a:tc>
                  <a:txBody>
                    <a:bodyPr/>
                    <a:lstStyle/>
                    <a:p>
                      <a:endParaRPr lang="en-HK" sz="1800"/>
                    </a:p>
                  </a:txBody>
                  <a:tcPr/>
                </a:tc>
                <a:extLst>
                  <a:ext uri="{0D108BD9-81ED-4DB2-BD59-A6C34878D82A}">
                    <a16:rowId xmlns:a16="http://schemas.microsoft.com/office/drawing/2014/main" val="727438014"/>
                  </a:ext>
                </a:extLst>
              </a:tr>
              <a:tr h="388667">
                <a:tc>
                  <a:txBody>
                    <a:bodyPr/>
                    <a:lstStyle/>
                    <a:p>
                      <a:r>
                        <a:rPr lang="en-US" sz="1800" dirty="0"/>
                        <a:t>True</a:t>
                      </a:r>
                      <a:endParaRPr lang="en-HK" sz="1800" dirty="0"/>
                    </a:p>
                  </a:txBody>
                  <a:tcPr/>
                </a:tc>
                <a:tc>
                  <a:txBody>
                    <a:bodyPr/>
                    <a:lstStyle/>
                    <a:p>
                      <a:r>
                        <a:rPr lang="en-US" sz="1800" dirty="0"/>
                        <a:t>True</a:t>
                      </a:r>
                      <a:endParaRPr lang="en-HK" sz="1800" dirty="0"/>
                    </a:p>
                  </a:txBody>
                  <a:tcPr/>
                </a:tc>
                <a:tc>
                  <a:txBody>
                    <a:bodyPr/>
                    <a:lstStyle/>
                    <a:p>
                      <a:r>
                        <a:rPr lang="en-US" sz="1800" dirty="0"/>
                        <a:t>False</a:t>
                      </a:r>
                      <a:endParaRPr lang="en-HK" sz="1800" dirty="0"/>
                    </a:p>
                  </a:txBody>
                  <a:tcPr/>
                </a:tc>
                <a:tc>
                  <a:txBody>
                    <a:bodyPr/>
                    <a:lstStyle/>
                    <a:p>
                      <a:endParaRPr lang="en-HK" sz="1800" dirty="0"/>
                    </a:p>
                  </a:txBody>
                  <a:tcPr/>
                </a:tc>
                <a:tc>
                  <a:txBody>
                    <a:bodyPr/>
                    <a:lstStyle/>
                    <a:p>
                      <a:endParaRPr lang="en-HK" sz="1800" dirty="0"/>
                    </a:p>
                  </a:txBody>
                  <a:tcPr/>
                </a:tc>
                <a:extLst>
                  <a:ext uri="{0D108BD9-81ED-4DB2-BD59-A6C34878D82A}">
                    <a16:rowId xmlns:a16="http://schemas.microsoft.com/office/drawing/2014/main" val="3523285367"/>
                  </a:ext>
                </a:extLst>
              </a:tr>
            </a:tbl>
          </a:graphicData>
        </a:graphic>
      </p:graphicFrame>
      <p:sp>
        <p:nvSpPr>
          <p:cNvPr id="7" name="TextBox 6">
            <a:extLst>
              <a:ext uri="{FF2B5EF4-FFF2-40B4-BE49-F238E27FC236}">
                <a16:creationId xmlns:a16="http://schemas.microsoft.com/office/drawing/2014/main" id="{B4AC87D2-A3C9-47C0-B585-F8BE603064EF}"/>
              </a:ext>
            </a:extLst>
          </p:cNvPr>
          <p:cNvSpPr txBox="1"/>
          <p:nvPr/>
        </p:nvSpPr>
        <p:spPr>
          <a:xfrm>
            <a:off x="1701800" y="4328066"/>
            <a:ext cx="1471108" cy="400110"/>
          </a:xfrm>
          <a:prstGeom prst="rect">
            <a:avLst/>
          </a:prstGeom>
          <a:noFill/>
        </p:spPr>
        <p:txBody>
          <a:bodyPr wrap="none" rtlCol="0">
            <a:spAutoFit/>
          </a:bodyPr>
          <a:lstStyle/>
          <a:p>
            <a:r>
              <a:rPr lang="en-US" sz="2000" dirty="0"/>
              <a:t>Document1:</a:t>
            </a:r>
            <a:endParaRPr lang="en-HK" sz="2000" dirty="0"/>
          </a:p>
        </p:txBody>
      </p:sp>
    </p:spTree>
    <p:extLst>
      <p:ext uri="{BB962C8B-B14F-4D97-AF65-F5344CB8AC3E}">
        <p14:creationId xmlns:p14="http://schemas.microsoft.com/office/powerpoint/2010/main" val="357174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7750446-B315-48FF-83C6-3E9AE0AF2E74}"/>
              </a:ext>
            </a:extLst>
          </p:cNvPr>
          <p:cNvSpPr/>
          <p:nvPr/>
        </p:nvSpPr>
        <p:spPr>
          <a:xfrm>
            <a:off x="2513127" y="2353733"/>
            <a:ext cx="6613940" cy="345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4AF9B68B-3CC4-47C8-AE8E-360E2F2D2786}"/>
              </a:ext>
            </a:extLst>
          </p:cNvPr>
          <p:cNvSpPr>
            <a:spLocks noGrp="1"/>
          </p:cNvSpPr>
          <p:nvPr>
            <p:ph type="title"/>
          </p:nvPr>
        </p:nvSpPr>
        <p:spPr/>
        <p:txBody>
          <a:bodyPr/>
          <a:lstStyle/>
          <a:p>
            <a:r>
              <a:rPr lang="en-US" dirty="0"/>
              <a:t>Feature engineering</a:t>
            </a:r>
            <a:endParaRPr lang="en-HK" dirty="0"/>
          </a:p>
        </p:txBody>
      </p:sp>
      <p:sp>
        <p:nvSpPr>
          <p:cNvPr id="3" name="Content Placeholder 2">
            <a:extLst>
              <a:ext uri="{FF2B5EF4-FFF2-40B4-BE49-F238E27FC236}">
                <a16:creationId xmlns:a16="http://schemas.microsoft.com/office/drawing/2014/main" id="{FCF9386E-6FDB-4209-B400-EA9BD74D93C5}"/>
              </a:ext>
            </a:extLst>
          </p:cNvPr>
          <p:cNvSpPr>
            <a:spLocks noGrp="1"/>
          </p:cNvSpPr>
          <p:nvPr>
            <p:ph idx="1"/>
          </p:nvPr>
        </p:nvSpPr>
        <p:spPr/>
        <p:txBody>
          <a:bodyPr/>
          <a:lstStyle/>
          <a:p>
            <a:r>
              <a:rPr lang="en-US" dirty="0"/>
              <a:t>The training set for this supervised learning task:</a:t>
            </a:r>
          </a:p>
        </p:txBody>
      </p:sp>
      <p:graphicFrame>
        <p:nvGraphicFramePr>
          <p:cNvPr id="6" name="Table 6">
            <a:extLst>
              <a:ext uri="{FF2B5EF4-FFF2-40B4-BE49-F238E27FC236}">
                <a16:creationId xmlns:a16="http://schemas.microsoft.com/office/drawing/2014/main" id="{51E83F1B-8867-4400-B593-79FF863C0D13}"/>
              </a:ext>
            </a:extLst>
          </p:cNvPr>
          <p:cNvGraphicFramePr>
            <a:graphicFrameLocks noGrp="1"/>
          </p:cNvGraphicFramePr>
          <p:nvPr>
            <p:extLst>
              <p:ext uri="{D42A27DB-BD31-4B8C-83A1-F6EECF244321}">
                <p14:modId xmlns:p14="http://schemas.microsoft.com/office/powerpoint/2010/main" val="4050847017"/>
              </p:ext>
            </p:extLst>
          </p:nvPr>
        </p:nvGraphicFramePr>
        <p:xfrm>
          <a:off x="2692400" y="2633133"/>
          <a:ext cx="5215465" cy="609600"/>
        </p:xfrm>
        <a:graphic>
          <a:graphicData uri="http://schemas.openxmlformats.org/drawingml/2006/table">
            <a:tbl>
              <a:tblPr firstRow="1" bandRow="1">
                <a:tableStyleId>{5C22544A-7EE6-4342-B048-85BDC9FD1C3A}</a:tableStyleId>
              </a:tblPr>
              <a:tblGrid>
                <a:gridCol w="1043093">
                  <a:extLst>
                    <a:ext uri="{9D8B030D-6E8A-4147-A177-3AD203B41FA5}">
                      <a16:colId xmlns:a16="http://schemas.microsoft.com/office/drawing/2014/main" val="4267861436"/>
                    </a:ext>
                  </a:extLst>
                </a:gridCol>
                <a:gridCol w="1043093">
                  <a:extLst>
                    <a:ext uri="{9D8B030D-6E8A-4147-A177-3AD203B41FA5}">
                      <a16:colId xmlns:a16="http://schemas.microsoft.com/office/drawing/2014/main" val="2678445695"/>
                    </a:ext>
                  </a:extLst>
                </a:gridCol>
                <a:gridCol w="1043093">
                  <a:extLst>
                    <a:ext uri="{9D8B030D-6E8A-4147-A177-3AD203B41FA5}">
                      <a16:colId xmlns:a16="http://schemas.microsoft.com/office/drawing/2014/main" val="4273355713"/>
                    </a:ext>
                  </a:extLst>
                </a:gridCol>
                <a:gridCol w="1043093">
                  <a:extLst>
                    <a:ext uri="{9D8B030D-6E8A-4147-A177-3AD203B41FA5}">
                      <a16:colId xmlns:a16="http://schemas.microsoft.com/office/drawing/2014/main" val="3178007433"/>
                    </a:ext>
                  </a:extLst>
                </a:gridCol>
                <a:gridCol w="1043093">
                  <a:extLst>
                    <a:ext uri="{9D8B030D-6E8A-4147-A177-3AD203B41FA5}">
                      <a16:colId xmlns:a16="http://schemas.microsoft.com/office/drawing/2014/main" val="3254847375"/>
                    </a:ext>
                  </a:extLst>
                </a:gridCol>
              </a:tblGrid>
              <a:tr h="203201">
                <a:tc>
                  <a:txBody>
                    <a:bodyPr/>
                    <a:lstStyle/>
                    <a:p>
                      <a:r>
                        <a:rPr lang="en-US" sz="1400" dirty="0"/>
                        <a:t>‘good’</a:t>
                      </a:r>
                      <a:endParaRPr lang="en-HK" sz="1400" dirty="0"/>
                    </a:p>
                  </a:txBody>
                  <a:tcPr/>
                </a:tc>
                <a:tc>
                  <a:txBody>
                    <a:bodyPr/>
                    <a:lstStyle/>
                    <a:p>
                      <a:r>
                        <a:rPr lang="en-US" sz="1400" dirty="0"/>
                        <a:t>‘attractive’ </a:t>
                      </a:r>
                      <a:endParaRPr lang="en-HK" sz="1400" dirty="0"/>
                    </a:p>
                  </a:txBody>
                  <a:tcPr/>
                </a:tc>
                <a:tc>
                  <a:txBody>
                    <a:bodyPr/>
                    <a:lstStyle/>
                    <a:p>
                      <a:r>
                        <a:rPr lang="en-US" sz="1400" dirty="0"/>
                        <a:t>‘rubbish’</a:t>
                      </a:r>
                      <a:endParaRPr lang="en-HK" sz="1400" dirty="0"/>
                    </a:p>
                  </a:txBody>
                  <a:tcPr/>
                </a:tc>
                <a:tc>
                  <a:txBody>
                    <a:bodyPr/>
                    <a:lstStyle/>
                    <a:p>
                      <a:r>
                        <a:rPr lang="en-US" sz="1400" dirty="0"/>
                        <a:t>…</a:t>
                      </a:r>
                      <a:endParaRPr lang="en-HK" sz="1400" dirty="0"/>
                    </a:p>
                  </a:txBody>
                  <a:tcPr/>
                </a:tc>
                <a:tc>
                  <a:txBody>
                    <a:bodyPr/>
                    <a:lstStyle/>
                    <a:p>
                      <a:endParaRPr lang="en-HK" sz="1400"/>
                    </a:p>
                  </a:txBody>
                  <a:tcPr/>
                </a:tc>
                <a:extLst>
                  <a:ext uri="{0D108BD9-81ED-4DB2-BD59-A6C34878D82A}">
                    <a16:rowId xmlns:a16="http://schemas.microsoft.com/office/drawing/2014/main" val="727438014"/>
                  </a:ext>
                </a:extLst>
              </a:tr>
              <a:tr h="203201">
                <a:tc>
                  <a:txBody>
                    <a:bodyPr/>
                    <a:lstStyle/>
                    <a:p>
                      <a:r>
                        <a:rPr lang="en-US" sz="1400" dirty="0"/>
                        <a:t>True</a:t>
                      </a:r>
                      <a:endParaRPr lang="en-HK" sz="1400" dirty="0"/>
                    </a:p>
                  </a:txBody>
                  <a:tcPr/>
                </a:tc>
                <a:tc>
                  <a:txBody>
                    <a:bodyPr/>
                    <a:lstStyle/>
                    <a:p>
                      <a:r>
                        <a:rPr lang="en-US" sz="1400" dirty="0"/>
                        <a:t>True</a:t>
                      </a:r>
                      <a:endParaRPr lang="en-HK" sz="1400" dirty="0"/>
                    </a:p>
                  </a:txBody>
                  <a:tcPr/>
                </a:tc>
                <a:tc>
                  <a:txBody>
                    <a:bodyPr/>
                    <a:lstStyle/>
                    <a:p>
                      <a:r>
                        <a:rPr lang="en-US" sz="1400" dirty="0"/>
                        <a:t>False</a:t>
                      </a:r>
                      <a:endParaRPr lang="en-HK" sz="1400" dirty="0"/>
                    </a:p>
                  </a:txBody>
                  <a:tcPr/>
                </a:tc>
                <a:tc>
                  <a:txBody>
                    <a:bodyPr/>
                    <a:lstStyle/>
                    <a:p>
                      <a:endParaRPr lang="en-HK" sz="1400"/>
                    </a:p>
                  </a:txBody>
                  <a:tcPr/>
                </a:tc>
                <a:tc>
                  <a:txBody>
                    <a:bodyPr/>
                    <a:lstStyle/>
                    <a:p>
                      <a:endParaRPr lang="en-HK" sz="1400" dirty="0"/>
                    </a:p>
                  </a:txBody>
                  <a:tcPr/>
                </a:tc>
                <a:extLst>
                  <a:ext uri="{0D108BD9-81ED-4DB2-BD59-A6C34878D82A}">
                    <a16:rowId xmlns:a16="http://schemas.microsoft.com/office/drawing/2014/main" val="3523285367"/>
                  </a:ext>
                </a:extLst>
              </a:tr>
            </a:tbl>
          </a:graphicData>
        </a:graphic>
      </p:graphicFrame>
      <p:sp>
        <p:nvSpPr>
          <p:cNvPr id="7" name="TextBox 6">
            <a:extLst>
              <a:ext uri="{FF2B5EF4-FFF2-40B4-BE49-F238E27FC236}">
                <a16:creationId xmlns:a16="http://schemas.microsoft.com/office/drawing/2014/main" id="{B4AC87D2-A3C9-47C0-B585-F8BE603064EF}"/>
              </a:ext>
            </a:extLst>
          </p:cNvPr>
          <p:cNvSpPr txBox="1"/>
          <p:nvPr/>
        </p:nvSpPr>
        <p:spPr>
          <a:xfrm>
            <a:off x="1168400" y="2753267"/>
            <a:ext cx="1344727" cy="369332"/>
          </a:xfrm>
          <a:prstGeom prst="rect">
            <a:avLst/>
          </a:prstGeom>
          <a:noFill/>
        </p:spPr>
        <p:txBody>
          <a:bodyPr wrap="none" rtlCol="0">
            <a:spAutoFit/>
          </a:bodyPr>
          <a:lstStyle/>
          <a:p>
            <a:r>
              <a:rPr lang="en-US" dirty="0"/>
              <a:t>Document1:</a:t>
            </a:r>
            <a:endParaRPr lang="en-HK" dirty="0"/>
          </a:p>
        </p:txBody>
      </p:sp>
      <p:sp>
        <p:nvSpPr>
          <p:cNvPr id="4" name="TextBox 3">
            <a:extLst>
              <a:ext uri="{FF2B5EF4-FFF2-40B4-BE49-F238E27FC236}">
                <a16:creationId xmlns:a16="http://schemas.microsoft.com/office/drawing/2014/main" id="{9D3CF47E-BB5F-4E1D-9A29-AD08C238AE40}"/>
              </a:ext>
            </a:extLst>
          </p:cNvPr>
          <p:cNvSpPr txBox="1"/>
          <p:nvPr/>
        </p:nvSpPr>
        <p:spPr>
          <a:xfrm>
            <a:off x="8001000" y="2753267"/>
            <a:ext cx="628698" cy="369332"/>
          </a:xfrm>
          <a:prstGeom prst="rect">
            <a:avLst/>
          </a:prstGeom>
          <a:noFill/>
        </p:spPr>
        <p:txBody>
          <a:bodyPr wrap="none" rtlCol="0">
            <a:spAutoFit/>
          </a:bodyPr>
          <a:lstStyle/>
          <a:p>
            <a:r>
              <a:rPr lang="en-US" dirty="0"/>
              <a:t>, pos</a:t>
            </a:r>
            <a:endParaRPr lang="en-HK" dirty="0"/>
          </a:p>
        </p:txBody>
      </p:sp>
      <p:graphicFrame>
        <p:nvGraphicFramePr>
          <p:cNvPr id="8" name="Table 6">
            <a:extLst>
              <a:ext uri="{FF2B5EF4-FFF2-40B4-BE49-F238E27FC236}">
                <a16:creationId xmlns:a16="http://schemas.microsoft.com/office/drawing/2014/main" id="{CF104030-E794-4723-BCFF-9FFBCE241914}"/>
              </a:ext>
            </a:extLst>
          </p:cNvPr>
          <p:cNvGraphicFramePr>
            <a:graphicFrameLocks noGrp="1"/>
          </p:cNvGraphicFramePr>
          <p:nvPr>
            <p:extLst>
              <p:ext uri="{D42A27DB-BD31-4B8C-83A1-F6EECF244321}">
                <p14:modId xmlns:p14="http://schemas.microsoft.com/office/powerpoint/2010/main" val="557081735"/>
              </p:ext>
            </p:extLst>
          </p:nvPr>
        </p:nvGraphicFramePr>
        <p:xfrm>
          <a:off x="2692400" y="3545442"/>
          <a:ext cx="5215465" cy="609600"/>
        </p:xfrm>
        <a:graphic>
          <a:graphicData uri="http://schemas.openxmlformats.org/drawingml/2006/table">
            <a:tbl>
              <a:tblPr firstRow="1" bandRow="1">
                <a:tableStyleId>{5C22544A-7EE6-4342-B048-85BDC9FD1C3A}</a:tableStyleId>
              </a:tblPr>
              <a:tblGrid>
                <a:gridCol w="1043093">
                  <a:extLst>
                    <a:ext uri="{9D8B030D-6E8A-4147-A177-3AD203B41FA5}">
                      <a16:colId xmlns:a16="http://schemas.microsoft.com/office/drawing/2014/main" val="4267861436"/>
                    </a:ext>
                  </a:extLst>
                </a:gridCol>
                <a:gridCol w="1043093">
                  <a:extLst>
                    <a:ext uri="{9D8B030D-6E8A-4147-A177-3AD203B41FA5}">
                      <a16:colId xmlns:a16="http://schemas.microsoft.com/office/drawing/2014/main" val="2678445695"/>
                    </a:ext>
                  </a:extLst>
                </a:gridCol>
                <a:gridCol w="1043093">
                  <a:extLst>
                    <a:ext uri="{9D8B030D-6E8A-4147-A177-3AD203B41FA5}">
                      <a16:colId xmlns:a16="http://schemas.microsoft.com/office/drawing/2014/main" val="4273355713"/>
                    </a:ext>
                  </a:extLst>
                </a:gridCol>
                <a:gridCol w="1043093">
                  <a:extLst>
                    <a:ext uri="{9D8B030D-6E8A-4147-A177-3AD203B41FA5}">
                      <a16:colId xmlns:a16="http://schemas.microsoft.com/office/drawing/2014/main" val="3178007433"/>
                    </a:ext>
                  </a:extLst>
                </a:gridCol>
                <a:gridCol w="1043093">
                  <a:extLst>
                    <a:ext uri="{9D8B030D-6E8A-4147-A177-3AD203B41FA5}">
                      <a16:colId xmlns:a16="http://schemas.microsoft.com/office/drawing/2014/main" val="3254847375"/>
                    </a:ext>
                  </a:extLst>
                </a:gridCol>
              </a:tblGrid>
              <a:tr h="203201">
                <a:tc>
                  <a:txBody>
                    <a:bodyPr/>
                    <a:lstStyle/>
                    <a:p>
                      <a:r>
                        <a:rPr lang="en-US" sz="1400" dirty="0"/>
                        <a:t>‘good’</a:t>
                      </a:r>
                      <a:endParaRPr lang="en-HK" sz="1400" dirty="0"/>
                    </a:p>
                  </a:txBody>
                  <a:tcPr/>
                </a:tc>
                <a:tc>
                  <a:txBody>
                    <a:bodyPr/>
                    <a:lstStyle/>
                    <a:p>
                      <a:r>
                        <a:rPr lang="en-US" sz="1400" dirty="0"/>
                        <a:t>‘attractive’ </a:t>
                      </a:r>
                      <a:endParaRPr lang="en-HK" sz="1400" dirty="0"/>
                    </a:p>
                  </a:txBody>
                  <a:tcPr/>
                </a:tc>
                <a:tc>
                  <a:txBody>
                    <a:bodyPr/>
                    <a:lstStyle/>
                    <a:p>
                      <a:r>
                        <a:rPr lang="en-US" sz="1400" dirty="0"/>
                        <a:t>‘rubbish’</a:t>
                      </a:r>
                      <a:endParaRPr lang="en-HK" sz="1400" dirty="0"/>
                    </a:p>
                  </a:txBody>
                  <a:tcPr/>
                </a:tc>
                <a:tc>
                  <a:txBody>
                    <a:bodyPr/>
                    <a:lstStyle/>
                    <a:p>
                      <a:r>
                        <a:rPr lang="en-US" sz="1400" dirty="0"/>
                        <a:t>…</a:t>
                      </a:r>
                      <a:endParaRPr lang="en-HK" sz="1400" dirty="0"/>
                    </a:p>
                  </a:txBody>
                  <a:tcPr/>
                </a:tc>
                <a:tc>
                  <a:txBody>
                    <a:bodyPr/>
                    <a:lstStyle/>
                    <a:p>
                      <a:endParaRPr lang="en-HK" sz="1400"/>
                    </a:p>
                  </a:txBody>
                  <a:tcPr/>
                </a:tc>
                <a:extLst>
                  <a:ext uri="{0D108BD9-81ED-4DB2-BD59-A6C34878D82A}">
                    <a16:rowId xmlns:a16="http://schemas.microsoft.com/office/drawing/2014/main" val="727438014"/>
                  </a:ext>
                </a:extLst>
              </a:tr>
              <a:tr h="203201">
                <a:tc>
                  <a:txBody>
                    <a:bodyPr/>
                    <a:lstStyle/>
                    <a:p>
                      <a:r>
                        <a:rPr lang="en-US" sz="1400" dirty="0"/>
                        <a:t>False</a:t>
                      </a:r>
                      <a:endParaRPr lang="en-HK" sz="1400" dirty="0"/>
                    </a:p>
                  </a:txBody>
                  <a:tcPr/>
                </a:tc>
                <a:tc>
                  <a:txBody>
                    <a:bodyPr/>
                    <a:lstStyle/>
                    <a:p>
                      <a:r>
                        <a:rPr lang="en-US" sz="1400" dirty="0"/>
                        <a:t>False</a:t>
                      </a:r>
                      <a:endParaRPr lang="en-HK" sz="1400" dirty="0"/>
                    </a:p>
                  </a:txBody>
                  <a:tcPr/>
                </a:tc>
                <a:tc>
                  <a:txBody>
                    <a:bodyPr/>
                    <a:lstStyle/>
                    <a:p>
                      <a:r>
                        <a:rPr lang="en-US" sz="1400" dirty="0"/>
                        <a:t>True</a:t>
                      </a:r>
                      <a:endParaRPr lang="en-HK" sz="1400" dirty="0"/>
                    </a:p>
                  </a:txBody>
                  <a:tcPr/>
                </a:tc>
                <a:tc>
                  <a:txBody>
                    <a:bodyPr/>
                    <a:lstStyle/>
                    <a:p>
                      <a:endParaRPr lang="en-HK" sz="1400"/>
                    </a:p>
                  </a:txBody>
                  <a:tcPr/>
                </a:tc>
                <a:tc>
                  <a:txBody>
                    <a:bodyPr/>
                    <a:lstStyle/>
                    <a:p>
                      <a:endParaRPr lang="en-HK" sz="1400" dirty="0"/>
                    </a:p>
                  </a:txBody>
                  <a:tcPr/>
                </a:tc>
                <a:extLst>
                  <a:ext uri="{0D108BD9-81ED-4DB2-BD59-A6C34878D82A}">
                    <a16:rowId xmlns:a16="http://schemas.microsoft.com/office/drawing/2014/main" val="3523285367"/>
                  </a:ext>
                </a:extLst>
              </a:tr>
            </a:tbl>
          </a:graphicData>
        </a:graphic>
      </p:graphicFrame>
      <p:sp>
        <p:nvSpPr>
          <p:cNvPr id="9" name="TextBox 8">
            <a:extLst>
              <a:ext uri="{FF2B5EF4-FFF2-40B4-BE49-F238E27FC236}">
                <a16:creationId xmlns:a16="http://schemas.microsoft.com/office/drawing/2014/main" id="{CF5E999D-D53B-44C5-87C3-A9CAF79B5C8B}"/>
              </a:ext>
            </a:extLst>
          </p:cNvPr>
          <p:cNvSpPr txBox="1"/>
          <p:nvPr/>
        </p:nvSpPr>
        <p:spPr>
          <a:xfrm>
            <a:off x="1168400" y="3665576"/>
            <a:ext cx="1344727" cy="369332"/>
          </a:xfrm>
          <a:prstGeom prst="rect">
            <a:avLst/>
          </a:prstGeom>
          <a:noFill/>
        </p:spPr>
        <p:txBody>
          <a:bodyPr wrap="none" rtlCol="0">
            <a:spAutoFit/>
          </a:bodyPr>
          <a:lstStyle/>
          <a:p>
            <a:r>
              <a:rPr lang="en-US" dirty="0"/>
              <a:t>Document2:</a:t>
            </a:r>
            <a:endParaRPr lang="en-HK" dirty="0"/>
          </a:p>
        </p:txBody>
      </p:sp>
      <p:sp>
        <p:nvSpPr>
          <p:cNvPr id="10" name="TextBox 9">
            <a:extLst>
              <a:ext uri="{FF2B5EF4-FFF2-40B4-BE49-F238E27FC236}">
                <a16:creationId xmlns:a16="http://schemas.microsoft.com/office/drawing/2014/main" id="{4A80FC22-31EF-468F-9957-CD89B16499E9}"/>
              </a:ext>
            </a:extLst>
          </p:cNvPr>
          <p:cNvSpPr txBox="1"/>
          <p:nvPr/>
        </p:nvSpPr>
        <p:spPr>
          <a:xfrm>
            <a:off x="8001000" y="3665576"/>
            <a:ext cx="641522" cy="369332"/>
          </a:xfrm>
          <a:prstGeom prst="rect">
            <a:avLst/>
          </a:prstGeom>
          <a:noFill/>
        </p:spPr>
        <p:txBody>
          <a:bodyPr wrap="none" rtlCol="0">
            <a:spAutoFit/>
          </a:bodyPr>
          <a:lstStyle/>
          <a:p>
            <a:r>
              <a:rPr lang="en-US" dirty="0"/>
              <a:t>, neg</a:t>
            </a:r>
            <a:endParaRPr lang="en-HK" dirty="0"/>
          </a:p>
        </p:txBody>
      </p:sp>
      <p:sp>
        <p:nvSpPr>
          <p:cNvPr id="5" name="TextBox 4">
            <a:extLst>
              <a:ext uri="{FF2B5EF4-FFF2-40B4-BE49-F238E27FC236}">
                <a16:creationId xmlns:a16="http://schemas.microsoft.com/office/drawing/2014/main" id="{D1D265A8-5756-4EE6-8699-4C300FF8C99A}"/>
              </a:ext>
            </a:extLst>
          </p:cNvPr>
          <p:cNvSpPr txBox="1"/>
          <p:nvPr/>
        </p:nvSpPr>
        <p:spPr>
          <a:xfrm>
            <a:off x="5101736" y="4457751"/>
            <a:ext cx="553998" cy="305533"/>
          </a:xfrm>
          <a:prstGeom prst="rect">
            <a:avLst/>
          </a:prstGeom>
          <a:noFill/>
        </p:spPr>
        <p:txBody>
          <a:bodyPr vert="eaVert" wrap="none" rtlCol="0">
            <a:spAutoFit/>
          </a:bodyPr>
          <a:lstStyle/>
          <a:p>
            <a:r>
              <a:rPr lang="en-US" sz="2400" dirty="0"/>
              <a:t>…</a:t>
            </a:r>
            <a:endParaRPr lang="en-HK" sz="2400" dirty="0"/>
          </a:p>
        </p:txBody>
      </p:sp>
      <p:graphicFrame>
        <p:nvGraphicFramePr>
          <p:cNvPr id="11" name="Table 6">
            <a:extLst>
              <a:ext uri="{FF2B5EF4-FFF2-40B4-BE49-F238E27FC236}">
                <a16:creationId xmlns:a16="http://schemas.microsoft.com/office/drawing/2014/main" id="{DDC4FCD8-2817-49D1-AD68-804000F716F5}"/>
              </a:ext>
            </a:extLst>
          </p:cNvPr>
          <p:cNvGraphicFramePr>
            <a:graphicFrameLocks noGrp="1"/>
          </p:cNvGraphicFramePr>
          <p:nvPr>
            <p:extLst>
              <p:ext uri="{D42A27DB-BD31-4B8C-83A1-F6EECF244321}">
                <p14:modId xmlns:p14="http://schemas.microsoft.com/office/powerpoint/2010/main" val="4166488684"/>
              </p:ext>
            </p:extLst>
          </p:nvPr>
        </p:nvGraphicFramePr>
        <p:xfrm>
          <a:off x="2692400" y="4898221"/>
          <a:ext cx="5215465" cy="609600"/>
        </p:xfrm>
        <a:graphic>
          <a:graphicData uri="http://schemas.openxmlformats.org/drawingml/2006/table">
            <a:tbl>
              <a:tblPr firstRow="1" bandRow="1">
                <a:tableStyleId>{5C22544A-7EE6-4342-B048-85BDC9FD1C3A}</a:tableStyleId>
              </a:tblPr>
              <a:tblGrid>
                <a:gridCol w="1043093">
                  <a:extLst>
                    <a:ext uri="{9D8B030D-6E8A-4147-A177-3AD203B41FA5}">
                      <a16:colId xmlns:a16="http://schemas.microsoft.com/office/drawing/2014/main" val="4267861436"/>
                    </a:ext>
                  </a:extLst>
                </a:gridCol>
                <a:gridCol w="1043093">
                  <a:extLst>
                    <a:ext uri="{9D8B030D-6E8A-4147-A177-3AD203B41FA5}">
                      <a16:colId xmlns:a16="http://schemas.microsoft.com/office/drawing/2014/main" val="2678445695"/>
                    </a:ext>
                  </a:extLst>
                </a:gridCol>
                <a:gridCol w="1043093">
                  <a:extLst>
                    <a:ext uri="{9D8B030D-6E8A-4147-A177-3AD203B41FA5}">
                      <a16:colId xmlns:a16="http://schemas.microsoft.com/office/drawing/2014/main" val="4273355713"/>
                    </a:ext>
                  </a:extLst>
                </a:gridCol>
                <a:gridCol w="1043093">
                  <a:extLst>
                    <a:ext uri="{9D8B030D-6E8A-4147-A177-3AD203B41FA5}">
                      <a16:colId xmlns:a16="http://schemas.microsoft.com/office/drawing/2014/main" val="3178007433"/>
                    </a:ext>
                  </a:extLst>
                </a:gridCol>
                <a:gridCol w="1043093">
                  <a:extLst>
                    <a:ext uri="{9D8B030D-6E8A-4147-A177-3AD203B41FA5}">
                      <a16:colId xmlns:a16="http://schemas.microsoft.com/office/drawing/2014/main" val="3254847375"/>
                    </a:ext>
                  </a:extLst>
                </a:gridCol>
              </a:tblGrid>
              <a:tr h="203201">
                <a:tc>
                  <a:txBody>
                    <a:bodyPr/>
                    <a:lstStyle/>
                    <a:p>
                      <a:r>
                        <a:rPr lang="en-US" sz="1400" dirty="0"/>
                        <a:t>‘good’</a:t>
                      </a:r>
                      <a:endParaRPr lang="en-HK" sz="1400" dirty="0"/>
                    </a:p>
                  </a:txBody>
                  <a:tcPr/>
                </a:tc>
                <a:tc>
                  <a:txBody>
                    <a:bodyPr/>
                    <a:lstStyle/>
                    <a:p>
                      <a:r>
                        <a:rPr lang="en-US" sz="1400" dirty="0"/>
                        <a:t>‘attractive’ </a:t>
                      </a:r>
                      <a:endParaRPr lang="en-HK" sz="1400" dirty="0"/>
                    </a:p>
                  </a:txBody>
                  <a:tcPr/>
                </a:tc>
                <a:tc>
                  <a:txBody>
                    <a:bodyPr/>
                    <a:lstStyle/>
                    <a:p>
                      <a:r>
                        <a:rPr lang="en-US" sz="1400" dirty="0"/>
                        <a:t>‘rubbish’</a:t>
                      </a:r>
                      <a:endParaRPr lang="en-HK" sz="1400" dirty="0"/>
                    </a:p>
                  </a:txBody>
                  <a:tcPr/>
                </a:tc>
                <a:tc>
                  <a:txBody>
                    <a:bodyPr/>
                    <a:lstStyle/>
                    <a:p>
                      <a:r>
                        <a:rPr lang="en-US" sz="1400" dirty="0"/>
                        <a:t>…</a:t>
                      </a:r>
                      <a:endParaRPr lang="en-HK" sz="1400" dirty="0"/>
                    </a:p>
                  </a:txBody>
                  <a:tcPr/>
                </a:tc>
                <a:tc>
                  <a:txBody>
                    <a:bodyPr/>
                    <a:lstStyle/>
                    <a:p>
                      <a:endParaRPr lang="en-HK" sz="1400"/>
                    </a:p>
                  </a:txBody>
                  <a:tcPr/>
                </a:tc>
                <a:extLst>
                  <a:ext uri="{0D108BD9-81ED-4DB2-BD59-A6C34878D82A}">
                    <a16:rowId xmlns:a16="http://schemas.microsoft.com/office/drawing/2014/main" val="727438014"/>
                  </a:ext>
                </a:extLst>
              </a:tr>
              <a:tr h="203201">
                <a:tc>
                  <a:txBody>
                    <a:bodyPr/>
                    <a:lstStyle/>
                    <a:p>
                      <a:r>
                        <a:rPr lang="en-US" sz="1400" dirty="0"/>
                        <a:t>False</a:t>
                      </a:r>
                      <a:endParaRPr lang="en-HK" sz="1400" dirty="0"/>
                    </a:p>
                  </a:txBody>
                  <a:tcPr/>
                </a:tc>
                <a:tc>
                  <a:txBody>
                    <a:bodyPr/>
                    <a:lstStyle/>
                    <a:p>
                      <a:r>
                        <a:rPr lang="en-US" sz="1400" dirty="0"/>
                        <a:t>True</a:t>
                      </a:r>
                      <a:endParaRPr lang="en-HK" sz="1400" dirty="0"/>
                    </a:p>
                  </a:txBody>
                  <a:tcPr/>
                </a:tc>
                <a:tc>
                  <a:txBody>
                    <a:bodyPr/>
                    <a:lstStyle/>
                    <a:p>
                      <a:r>
                        <a:rPr lang="en-US" sz="1400" dirty="0"/>
                        <a:t>True</a:t>
                      </a:r>
                      <a:endParaRPr lang="en-HK" sz="1400" dirty="0"/>
                    </a:p>
                  </a:txBody>
                  <a:tcPr/>
                </a:tc>
                <a:tc>
                  <a:txBody>
                    <a:bodyPr/>
                    <a:lstStyle/>
                    <a:p>
                      <a:endParaRPr lang="en-HK" sz="1400"/>
                    </a:p>
                  </a:txBody>
                  <a:tcPr/>
                </a:tc>
                <a:tc>
                  <a:txBody>
                    <a:bodyPr/>
                    <a:lstStyle/>
                    <a:p>
                      <a:endParaRPr lang="en-HK" sz="1400" dirty="0"/>
                    </a:p>
                  </a:txBody>
                  <a:tcPr/>
                </a:tc>
                <a:extLst>
                  <a:ext uri="{0D108BD9-81ED-4DB2-BD59-A6C34878D82A}">
                    <a16:rowId xmlns:a16="http://schemas.microsoft.com/office/drawing/2014/main" val="3523285367"/>
                  </a:ext>
                </a:extLst>
              </a:tr>
            </a:tbl>
          </a:graphicData>
        </a:graphic>
      </p:graphicFrame>
      <p:sp>
        <p:nvSpPr>
          <p:cNvPr id="12" name="TextBox 11">
            <a:extLst>
              <a:ext uri="{FF2B5EF4-FFF2-40B4-BE49-F238E27FC236}">
                <a16:creationId xmlns:a16="http://schemas.microsoft.com/office/drawing/2014/main" id="{DB5CBA6C-EF5B-47C6-A430-D69530FFD022}"/>
              </a:ext>
            </a:extLst>
          </p:cNvPr>
          <p:cNvSpPr txBox="1"/>
          <p:nvPr/>
        </p:nvSpPr>
        <p:spPr>
          <a:xfrm>
            <a:off x="1168400" y="5018355"/>
            <a:ext cx="1464953" cy="369332"/>
          </a:xfrm>
          <a:prstGeom prst="rect">
            <a:avLst/>
          </a:prstGeom>
          <a:noFill/>
        </p:spPr>
        <p:txBody>
          <a:bodyPr wrap="none" rtlCol="0">
            <a:spAutoFit/>
          </a:bodyPr>
          <a:lstStyle/>
          <a:p>
            <a:r>
              <a:rPr lang="en-US" dirty="0" err="1"/>
              <a:t>Document_n</a:t>
            </a:r>
            <a:r>
              <a:rPr lang="en-US" dirty="0"/>
              <a:t>:</a:t>
            </a:r>
            <a:endParaRPr lang="en-HK" dirty="0"/>
          </a:p>
        </p:txBody>
      </p:sp>
      <p:sp>
        <p:nvSpPr>
          <p:cNvPr id="13" name="TextBox 12">
            <a:extLst>
              <a:ext uri="{FF2B5EF4-FFF2-40B4-BE49-F238E27FC236}">
                <a16:creationId xmlns:a16="http://schemas.microsoft.com/office/drawing/2014/main" id="{D0A259EC-72B5-459E-A578-EEC60BA4DEAF}"/>
              </a:ext>
            </a:extLst>
          </p:cNvPr>
          <p:cNvSpPr txBox="1"/>
          <p:nvPr/>
        </p:nvSpPr>
        <p:spPr>
          <a:xfrm>
            <a:off x="8001000" y="5018355"/>
            <a:ext cx="641522" cy="369332"/>
          </a:xfrm>
          <a:prstGeom prst="rect">
            <a:avLst/>
          </a:prstGeom>
          <a:noFill/>
        </p:spPr>
        <p:txBody>
          <a:bodyPr wrap="none" rtlCol="0">
            <a:spAutoFit/>
          </a:bodyPr>
          <a:lstStyle/>
          <a:p>
            <a:r>
              <a:rPr lang="en-US" dirty="0"/>
              <a:t>, neg</a:t>
            </a:r>
            <a:endParaRPr lang="en-HK" dirty="0"/>
          </a:p>
        </p:txBody>
      </p:sp>
    </p:spTree>
    <p:extLst>
      <p:ext uri="{BB962C8B-B14F-4D97-AF65-F5344CB8AC3E}">
        <p14:creationId xmlns:p14="http://schemas.microsoft.com/office/powerpoint/2010/main" val="3326599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629D63-9FFF-4D9C-86BB-92C2B453277E}"/>
              </a:ext>
            </a:extLst>
          </p:cNvPr>
          <p:cNvPicPr>
            <a:picLocks noChangeAspect="1"/>
          </p:cNvPicPr>
          <p:nvPr/>
        </p:nvPicPr>
        <p:blipFill>
          <a:blip r:embed="rId2"/>
          <a:stretch>
            <a:fillRect/>
          </a:stretch>
        </p:blipFill>
        <p:spPr>
          <a:xfrm>
            <a:off x="498527" y="2217801"/>
            <a:ext cx="3602805" cy="1402862"/>
          </a:xfrm>
          <a:prstGeom prst="rect">
            <a:avLst/>
          </a:prstGeom>
        </p:spPr>
      </p:pic>
      <p:sp>
        <p:nvSpPr>
          <p:cNvPr id="5" name="Arrow: Right 4">
            <a:extLst>
              <a:ext uri="{FF2B5EF4-FFF2-40B4-BE49-F238E27FC236}">
                <a16:creationId xmlns:a16="http://schemas.microsoft.com/office/drawing/2014/main" id="{DFF49CD4-62FA-4AB4-9610-DD8831A1C932}"/>
              </a:ext>
            </a:extLst>
          </p:cNvPr>
          <p:cNvSpPr/>
          <p:nvPr/>
        </p:nvSpPr>
        <p:spPr>
          <a:xfrm>
            <a:off x="4174329" y="2585519"/>
            <a:ext cx="978408" cy="4846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 name="TextBox 5">
            <a:extLst>
              <a:ext uri="{FF2B5EF4-FFF2-40B4-BE49-F238E27FC236}">
                <a16:creationId xmlns:a16="http://schemas.microsoft.com/office/drawing/2014/main" id="{5800F77A-7625-4BC8-A19D-D789415C57A1}"/>
              </a:ext>
            </a:extLst>
          </p:cNvPr>
          <p:cNvSpPr txBox="1"/>
          <p:nvPr/>
        </p:nvSpPr>
        <p:spPr>
          <a:xfrm>
            <a:off x="5385063" y="2494802"/>
            <a:ext cx="1601721" cy="646331"/>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Model building</a:t>
            </a:r>
          </a:p>
          <a:p>
            <a:r>
              <a:rPr lang="en-US" dirty="0"/>
              <a:t>algorithm</a:t>
            </a:r>
            <a:endParaRPr lang="en-HK" dirty="0"/>
          </a:p>
        </p:txBody>
      </p:sp>
      <p:sp>
        <p:nvSpPr>
          <p:cNvPr id="7" name="Arrow: Right 6">
            <a:extLst>
              <a:ext uri="{FF2B5EF4-FFF2-40B4-BE49-F238E27FC236}">
                <a16:creationId xmlns:a16="http://schemas.microsoft.com/office/drawing/2014/main" id="{3F2AC93B-FE40-4CDB-A1E8-8696A41EA035}"/>
              </a:ext>
            </a:extLst>
          </p:cNvPr>
          <p:cNvSpPr/>
          <p:nvPr/>
        </p:nvSpPr>
        <p:spPr>
          <a:xfrm>
            <a:off x="7112262" y="2585519"/>
            <a:ext cx="978408" cy="4846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 name="TextBox 7">
            <a:extLst>
              <a:ext uri="{FF2B5EF4-FFF2-40B4-BE49-F238E27FC236}">
                <a16:creationId xmlns:a16="http://schemas.microsoft.com/office/drawing/2014/main" id="{68D15294-EC14-4A11-B116-4AF01D0A7356}"/>
              </a:ext>
            </a:extLst>
          </p:cNvPr>
          <p:cNvSpPr txBox="1"/>
          <p:nvPr/>
        </p:nvSpPr>
        <p:spPr>
          <a:xfrm>
            <a:off x="8277104" y="2643169"/>
            <a:ext cx="793807"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Model</a:t>
            </a:r>
            <a:endParaRPr lang="en-HK" dirty="0"/>
          </a:p>
        </p:txBody>
      </p:sp>
      <p:graphicFrame>
        <p:nvGraphicFramePr>
          <p:cNvPr id="9" name="Table 6">
            <a:extLst>
              <a:ext uri="{FF2B5EF4-FFF2-40B4-BE49-F238E27FC236}">
                <a16:creationId xmlns:a16="http://schemas.microsoft.com/office/drawing/2014/main" id="{44FDFE7B-3319-4045-8914-CDE432D7A175}"/>
              </a:ext>
            </a:extLst>
          </p:cNvPr>
          <p:cNvGraphicFramePr>
            <a:graphicFrameLocks noGrp="1"/>
          </p:cNvGraphicFramePr>
          <p:nvPr>
            <p:extLst>
              <p:ext uri="{D42A27DB-BD31-4B8C-83A1-F6EECF244321}">
                <p14:modId xmlns:p14="http://schemas.microsoft.com/office/powerpoint/2010/main" val="1761705911"/>
              </p:ext>
            </p:extLst>
          </p:nvPr>
        </p:nvGraphicFramePr>
        <p:xfrm>
          <a:off x="6667913" y="4275235"/>
          <a:ext cx="4190700" cy="548640"/>
        </p:xfrm>
        <a:graphic>
          <a:graphicData uri="http://schemas.openxmlformats.org/drawingml/2006/table">
            <a:tbl>
              <a:tblPr firstRow="1" bandRow="1">
                <a:tableStyleId>{5C22544A-7EE6-4342-B048-85BDC9FD1C3A}</a:tableStyleId>
              </a:tblPr>
              <a:tblGrid>
                <a:gridCol w="838140">
                  <a:extLst>
                    <a:ext uri="{9D8B030D-6E8A-4147-A177-3AD203B41FA5}">
                      <a16:colId xmlns:a16="http://schemas.microsoft.com/office/drawing/2014/main" val="4267861436"/>
                    </a:ext>
                  </a:extLst>
                </a:gridCol>
                <a:gridCol w="888797">
                  <a:extLst>
                    <a:ext uri="{9D8B030D-6E8A-4147-A177-3AD203B41FA5}">
                      <a16:colId xmlns:a16="http://schemas.microsoft.com/office/drawing/2014/main" val="2678445695"/>
                    </a:ext>
                  </a:extLst>
                </a:gridCol>
                <a:gridCol w="787483">
                  <a:extLst>
                    <a:ext uri="{9D8B030D-6E8A-4147-A177-3AD203B41FA5}">
                      <a16:colId xmlns:a16="http://schemas.microsoft.com/office/drawing/2014/main" val="4273355713"/>
                    </a:ext>
                  </a:extLst>
                </a:gridCol>
                <a:gridCol w="838140">
                  <a:extLst>
                    <a:ext uri="{9D8B030D-6E8A-4147-A177-3AD203B41FA5}">
                      <a16:colId xmlns:a16="http://schemas.microsoft.com/office/drawing/2014/main" val="3178007433"/>
                    </a:ext>
                  </a:extLst>
                </a:gridCol>
                <a:gridCol w="838140">
                  <a:extLst>
                    <a:ext uri="{9D8B030D-6E8A-4147-A177-3AD203B41FA5}">
                      <a16:colId xmlns:a16="http://schemas.microsoft.com/office/drawing/2014/main" val="3254847375"/>
                    </a:ext>
                  </a:extLst>
                </a:gridCol>
              </a:tblGrid>
              <a:tr h="0">
                <a:tc>
                  <a:txBody>
                    <a:bodyPr/>
                    <a:lstStyle/>
                    <a:p>
                      <a:r>
                        <a:rPr lang="en-US" sz="1100" dirty="0"/>
                        <a:t>‘good’</a:t>
                      </a:r>
                      <a:endParaRPr lang="en-HK" sz="1100" dirty="0"/>
                    </a:p>
                  </a:txBody>
                  <a:tcPr/>
                </a:tc>
                <a:tc>
                  <a:txBody>
                    <a:bodyPr/>
                    <a:lstStyle/>
                    <a:p>
                      <a:r>
                        <a:rPr lang="en-US" sz="1100" dirty="0"/>
                        <a:t>‘attractive’ </a:t>
                      </a:r>
                      <a:endParaRPr lang="en-HK" sz="1100" dirty="0"/>
                    </a:p>
                  </a:txBody>
                  <a:tcPr/>
                </a:tc>
                <a:tc>
                  <a:txBody>
                    <a:bodyPr/>
                    <a:lstStyle/>
                    <a:p>
                      <a:r>
                        <a:rPr lang="en-US" sz="1100" dirty="0"/>
                        <a:t>‘rubbish’</a:t>
                      </a:r>
                      <a:endParaRPr lang="en-HK" sz="1100" dirty="0"/>
                    </a:p>
                  </a:txBody>
                  <a:tcPr/>
                </a:tc>
                <a:tc>
                  <a:txBody>
                    <a:bodyPr/>
                    <a:lstStyle/>
                    <a:p>
                      <a:r>
                        <a:rPr lang="en-US" sz="1200" dirty="0"/>
                        <a:t>…</a:t>
                      </a:r>
                      <a:endParaRPr lang="en-HK" sz="1200" dirty="0"/>
                    </a:p>
                  </a:txBody>
                  <a:tcPr/>
                </a:tc>
                <a:tc>
                  <a:txBody>
                    <a:bodyPr/>
                    <a:lstStyle/>
                    <a:p>
                      <a:endParaRPr lang="en-HK" sz="1200" dirty="0"/>
                    </a:p>
                  </a:txBody>
                  <a:tcPr/>
                </a:tc>
                <a:extLst>
                  <a:ext uri="{0D108BD9-81ED-4DB2-BD59-A6C34878D82A}">
                    <a16:rowId xmlns:a16="http://schemas.microsoft.com/office/drawing/2014/main" val="727438014"/>
                  </a:ext>
                </a:extLst>
              </a:tr>
              <a:tr h="127001">
                <a:tc>
                  <a:txBody>
                    <a:bodyPr/>
                    <a:lstStyle/>
                    <a:p>
                      <a:r>
                        <a:rPr lang="en-US" sz="1100" dirty="0"/>
                        <a:t>True</a:t>
                      </a:r>
                      <a:endParaRPr lang="en-HK" sz="1100" dirty="0"/>
                    </a:p>
                  </a:txBody>
                  <a:tcPr/>
                </a:tc>
                <a:tc>
                  <a:txBody>
                    <a:bodyPr/>
                    <a:lstStyle/>
                    <a:p>
                      <a:r>
                        <a:rPr lang="en-US" sz="1100" dirty="0"/>
                        <a:t>False</a:t>
                      </a:r>
                      <a:endParaRPr lang="en-HK" sz="1100" dirty="0"/>
                    </a:p>
                  </a:txBody>
                  <a:tcPr/>
                </a:tc>
                <a:tc>
                  <a:txBody>
                    <a:bodyPr/>
                    <a:lstStyle/>
                    <a:p>
                      <a:r>
                        <a:rPr lang="en-US" sz="1100" dirty="0"/>
                        <a:t>False</a:t>
                      </a:r>
                      <a:endParaRPr lang="en-HK" sz="1100" dirty="0"/>
                    </a:p>
                  </a:txBody>
                  <a:tcPr/>
                </a:tc>
                <a:tc>
                  <a:txBody>
                    <a:bodyPr/>
                    <a:lstStyle/>
                    <a:p>
                      <a:endParaRPr lang="en-HK" sz="1200"/>
                    </a:p>
                  </a:txBody>
                  <a:tcPr/>
                </a:tc>
                <a:tc>
                  <a:txBody>
                    <a:bodyPr/>
                    <a:lstStyle/>
                    <a:p>
                      <a:endParaRPr lang="en-HK" sz="1200" dirty="0"/>
                    </a:p>
                  </a:txBody>
                  <a:tcPr/>
                </a:tc>
                <a:extLst>
                  <a:ext uri="{0D108BD9-81ED-4DB2-BD59-A6C34878D82A}">
                    <a16:rowId xmlns:a16="http://schemas.microsoft.com/office/drawing/2014/main" val="3523285367"/>
                  </a:ext>
                </a:extLst>
              </a:tr>
            </a:tbl>
          </a:graphicData>
        </a:graphic>
      </p:graphicFrame>
      <p:sp>
        <p:nvSpPr>
          <p:cNvPr id="11" name="TextBox 10">
            <a:extLst>
              <a:ext uri="{FF2B5EF4-FFF2-40B4-BE49-F238E27FC236}">
                <a16:creationId xmlns:a16="http://schemas.microsoft.com/office/drawing/2014/main" id="{354BDE53-6964-45F6-B69E-E945CDF4AC71}"/>
              </a:ext>
            </a:extLst>
          </p:cNvPr>
          <p:cNvSpPr txBox="1"/>
          <p:nvPr/>
        </p:nvSpPr>
        <p:spPr>
          <a:xfrm>
            <a:off x="5592346" y="4411056"/>
            <a:ext cx="1260316" cy="276999"/>
          </a:xfrm>
          <a:prstGeom prst="rect">
            <a:avLst/>
          </a:prstGeom>
          <a:noFill/>
        </p:spPr>
        <p:txBody>
          <a:bodyPr wrap="square" rtlCol="0">
            <a:spAutoFit/>
          </a:bodyPr>
          <a:lstStyle/>
          <a:p>
            <a:r>
              <a:rPr lang="en-US" sz="1200" dirty="0"/>
              <a:t>Test document</a:t>
            </a:r>
            <a:endParaRPr lang="en-HK" sz="1200" dirty="0"/>
          </a:p>
        </p:txBody>
      </p:sp>
      <p:sp>
        <p:nvSpPr>
          <p:cNvPr id="12" name="Arrow: Right 11">
            <a:extLst>
              <a:ext uri="{FF2B5EF4-FFF2-40B4-BE49-F238E27FC236}">
                <a16:creationId xmlns:a16="http://schemas.microsoft.com/office/drawing/2014/main" id="{73A397D0-6191-4FD7-A400-9EBD5DA857F0}"/>
              </a:ext>
            </a:extLst>
          </p:cNvPr>
          <p:cNvSpPr/>
          <p:nvPr/>
        </p:nvSpPr>
        <p:spPr>
          <a:xfrm rot="16200000">
            <a:off x="8300509" y="3589512"/>
            <a:ext cx="816796" cy="10871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ln w="0"/>
              <a:solidFill>
                <a:schemeClr val="accent1"/>
              </a:solidFill>
              <a:effectLst>
                <a:outerShdw blurRad="38100" dist="25400" dir="5400000" algn="ctr" rotWithShape="0">
                  <a:srgbClr val="6E747A">
                    <a:alpha val="43000"/>
                  </a:srgbClr>
                </a:outerShdw>
              </a:effectLst>
            </a:endParaRPr>
          </a:p>
        </p:txBody>
      </p:sp>
      <p:pic>
        <p:nvPicPr>
          <p:cNvPr id="13" name="Picture 12">
            <a:extLst>
              <a:ext uri="{FF2B5EF4-FFF2-40B4-BE49-F238E27FC236}">
                <a16:creationId xmlns:a16="http://schemas.microsoft.com/office/drawing/2014/main" id="{ECBDADA5-E58C-4D76-8703-4E4493EA9716}"/>
              </a:ext>
            </a:extLst>
          </p:cNvPr>
          <p:cNvPicPr>
            <a:picLocks noChangeAspect="1"/>
          </p:cNvPicPr>
          <p:nvPr/>
        </p:nvPicPr>
        <p:blipFill>
          <a:blip r:embed="rId3"/>
          <a:stretch>
            <a:fillRect/>
          </a:stretch>
        </p:blipFill>
        <p:spPr>
          <a:xfrm rot="5400000">
            <a:off x="9519838" y="2444865"/>
            <a:ext cx="146317" cy="835224"/>
          </a:xfrm>
          <a:prstGeom prst="rect">
            <a:avLst/>
          </a:prstGeom>
        </p:spPr>
      </p:pic>
      <p:sp>
        <p:nvSpPr>
          <p:cNvPr id="14" name="TextBox 13">
            <a:extLst>
              <a:ext uri="{FF2B5EF4-FFF2-40B4-BE49-F238E27FC236}">
                <a16:creationId xmlns:a16="http://schemas.microsoft.com/office/drawing/2014/main" id="{B8D1FDA8-10B6-43A4-8948-92E83B07D3FB}"/>
              </a:ext>
            </a:extLst>
          </p:cNvPr>
          <p:cNvSpPr txBox="1"/>
          <p:nvPr/>
        </p:nvSpPr>
        <p:spPr>
          <a:xfrm>
            <a:off x="10159645" y="2677811"/>
            <a:ext cx="518091" cy="369332"/>
          </a:xfrm>
          <a:prstGeom prst="rect">
            <a:avLst/>
          </a:prstGeom>
          <a:solidFill>
            <a:schemeClr val="accent1">
              <a:lumMod val="20000"/>
              <a:lumOff val="80000"/>
            </a:schemeClr>
          </a:solidFill>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a:t>pos</a:t>
            </a:r>
            <a:endParaRPr lang="en-HK" dirty="0"/>
          </a:p>
        </p:txBody>
      </p:sp>
      <p:sp>
        <p:nvSpPr>
          <p:cNvPr id="15" name="Title 14">
            <a:extLst>
              <a:ext uri="{FF2B5EF4-FFF2-40B4-BE49-F238E27FC236}">
                <a16:creationId xmlns:a16="http://schemas.microsoft.com/office/drawing/2014/main" id="{ED4FD589-EF81-4FE8-9D37-F7915127F79F}"/>
              </a:ext>
            </a:extLst>
          </p:cNvPr>
          <p:cNvSpPr>
            <a:spLocks noGrp="1"/>
          </p:cNvSpPr>
          <p:nvPr>
            <p:ph type="title"/>
          </p:nvPr>
        </p:nvSpPr>
        <p:spPr/>
        <p:txBody>
          <a:bodyPr/>
          <a:lstStyle/>
          <a:p>
            <a:r>
              <a:rPr lang="en-US" dirty="0"/>
              <a:t>The model building process</a:t>
            </a:r>
            <a:endParaRPr lang="en-HK" dirty="0"/>
          </a:p>
        </p:txBody>
      </p:sp>
    </p:spTree>
    <p:extLst>
      <p:ext uri="{BB962C8B-B14F-4D97-AF65-F5344CB8AC3E}">
        <p14:creationId xmlns:p14="http://schemas.microsoft.com/office/powerpoint/2010/main" val="3674878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718C-72F4-46C2-913D-1ECF11BBB0D4}"/>
              </a:ext>
            </a:extLst>
          </p:cNvPr>
          <p:cNvSpPr>
            <a:spLocks noGrp="1"/>
          </p:cNvSpPr>
          <p:nvPr>
            <p:ph type="title"/>
          </p:nvPr>
        </p:nvSpPr>
        <p:spPr/>
        <p:txBody>
          <a:bodyPr/>
          <a:lstStyle/>
          <a:p>
            <a:r>
              <a:rPr lang="en-US" dirty="0"/>
              <a:t>Apply this idea: movie-reviews from NLTK</a:t>
            </a:r>
            <a:endParaRPr lang="en-HK" dirty="0"/>
          </a:p>
        </p:txBody>
      </p:sp>
      <p:sp>
        <p:nvSpPr>
          <p:cNvPr id="3" name="Content Placeholder 2">
            <a:extLst>
              <a:ext uri="{FF2B5EF4-FFF2-40B4-BE49-F238E27FC236}">
                <a16:creationId xmlns:a16="http://schemas.microsoft.com/office/drawing/2014/main" id="{FF64C393-9452-4939-BCDB-A9CE9719E0AD}"/>
              </a:ext>
            </a:extLst>
          </p:cNvPr>
          <p:cNvSpPr>
            <a:spLocks noGrp="1"/>
          </p:cNvSpPr>
          <p:nvPr>
            <p:ph idx="1"/>
          </p:nvPr>
        </p:nvSpPr>
        <p:spPr/>
        <p:txBody>
          <a:bodyPr/>
          <a:lstStyle/>
          <a:p>
            <a:r>
              <a:rPr lang="en-US" dirty="0"/>
              <a:t>NLTK is a suite of libraries and Pythons programs for natural language processing (NPL) for English.</a:t>
            </a:r>
          </a:p>
          <a:p>
            <a:r>
              <a:rPr lang="en-US" dirty="0"/>
              <a:t>It is developed by researchers at the University of Pennsylvania, and is intended to support research and teaching in NLP.</a:t>
            </a:r>
            <a:endParaRPr lang="en-HK" dirty="0"/>
          </a:p>
        </p:txBody>
      </p:sp>
    </p:spTree>
    <p:extLst>
      <p:ext uri="{BB962C8B-B14F-4D97-AF65-F5344CB8AC3E}">
        <p14:creationId xmlns:p14="http://schemas.microsoft.com/office/powerpoint/2010/main" val="98339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E21BED-BF61-44F9-B591-D22DF771F964}"/>
              </a:ext>
            </a:extLst>
          </p:cNvPr>
          <p:cNvPicPr>
            <a:picLocks noChangeAspect="1"/>
          </p:cNvPicPr>
          <p:nvPr/>
        </p:nvPicPr>
        <p:blipFill>
          <a:blip r:embed="rId2"/>
          <a:stretch>
            <a:fillRect/>
          </a:stretch>
        </p:blipFill>
        <p:spPr>
          <a:xfrm>
            <a:off x="2932922" y="0"/>
            <a:ext cx="6326155" cy="6858000"/>
          </a:xfrm>
          <a:prstGeom prst="rect">
            <a:avLst/>
          </a:prstGeom>
        </p:spPr>
      </p:pic>
    </p:spTree>
    <p:extLst>
      <p:ext uri="{BB962C8B-B14F-4D97-AF65-F5344CB8AC3E}">
        <p14:creationId xmlns:p14="http://schemas.microsoft.com/office/powerpoint/2010/main" val="218923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E21BED-BF61-44F9-B591-D22DF771F964}"/>
              </a:ext>
            </a:extLst>
          </p:cNvPr>
          <p:cNvPicPr>
            <a:picLocks noChangeAspect="1"/>
          </p:cNvPicPr>
          <p:nvPr/>
        </p:nvPicPr>
        <p:blipFill>
          <a:blip r:embed="rId2"/>
          <a:stretch>
            <a:fillRect/>
          </a:stretch>
        </p:blipFill>
        <p:spPr>
          <a:xfrm>
            <a:off x="2932922" y="0"/>
            <a:ext cx="6326155" cy="6858000"/>
          </a:xfrm>
          <a:prstGeom prst="rect">
            <a:avLst/>
          </a:prstGeom>
        </p:spPr>
      </p:pic>
      <p:pic>
        <p:nvPicPr>
          <p:cNvPr id="3" name="Picture 2">
            <a:extLst>
              <a:ext uri="{FF2B5EF4-FFF2-40B4-BE49-F238E27FC236}">
                <a16:creationId xmlns:a16="http://schemas.microsoft.com/office/drawing/2014/main" id="{34C6F07C-7790-43DF-9113-8CB962D7D173}"/>
              </a:ext>
            </a:extLst>
          </p:cNvPr>
          <p:cNvPicPr>
            <a:picLocks noChangeAspect="1"/>
          </p:cNvPicPr>
          <p:nvPr/>
        </p:nvPicPr>
        <p:blipFill>
          <a:blip r:embed="rId3"/>
          <a:stretch>
            <a:fillRect/>
          </a:stretch>
        </p:blipFill>
        <p:spPr>
          <a:xfrm>
            <a:off x="254000" y="2288841"/>
            <a:ext cx="10864280" cy="891239"/>
          </a:xfrm>
          <a:prstGeom prst="rect">
            <a:avLst/>
          </a:prstGeom>
        </p:spPr>
      </p:pic>
    </p:spTree>
    <p:extLst>
      <p:ext uri="{BB962C8B-B14F-4D97-AF65-F5344CB8AC3E}">
        <p14:creationId xmlns:p14="http://schemas.microsoft.com/office/powerpoint/2010/main" val="1437797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8BCF1-A677-4EB6-A81C-5B5C73DDCEE5}"/>
              </a:ext>
            </a:extLst>
          </p:cNvPr>
          <p:cNvSpPr>
            <a:spLocks noGrp="1"/>
          </p:cNvSpPr>
          <p:nvPr>
            <p:ph type="title"/>
          </p:nvPr>
        </p:nvSpPr>
        <p:spPr/>
        <p:txBody>
          <a:bodyPr/>
          <a:lstStyle/>
          <a:p>
            <a:r>
              <a:rPr lang="en-HK" dirty="0"/>
              <a:t>Introduction</a:t>
            </a:r>
          </a:p>
        </p:txBody>
      </p:sp>
      <p:sp>
        <p:nvSpPr>
          <p:cNvPr id="5" name="Content Placeholder 4">
            <a:extLst>
              <a:ext uri="{FF2B5EF4-FFF2-40B4-BE49-F238E27FC236}">
                <a16:creationId xmlns:a16="http://schemas.microsoft.com/office/drawing/2014/main" id="{76382431-5D3D-4D4B-88BA-0C971A683BCF}"/>
              </a:ext>
            </a:extLst>
          </p:cNvPr>
          <p:cNvSpPr>
            <a:spLocks noGrp="1"/>
          </p:cNvSpPr>
          <p:nvPr>
            <p:ph idx="1"/>
          </p:nvPr>
        </p:nvSpPr>
        <p:spPr/>
        <p:txBody>
          <a:bodyPr>
            <a:normAutofit lnSpcReduction="10000"/>
          </a:bodyPr>
          <a:lstStyle/>
          <a:p>
            <a:r>
              <a:rPr lang="en-HK" dirty="0"/>
              <a:t>Public opinions may not be the only factor driving the markets, but it’s unquestionably significant.</a:t>
            </a:r>
          </a:p>
          <a:p>
            <a:r>
              <a:rPr lang="en-HK" dirty="0"/>
              <a:t>Many computational techniques have been developed to measure and use “public opinions” to predict market movement.  One such technique is Sentiment Analysis, which</a:t>
            </a:r>
            <a:r>
              <a:rPr lang="en-US" dirty="0"/>
              <a:t> fusions machine learning (ML) and natural language processing (NLP).</a:t>
            </a:r>
          </a:p>
          <a:p>
            <a:pPr lvl="1"/>
            <a:r>
              <a:rPr lang="en-US" dirty="0"/>
              <a:t>It is an application of  ML, or more precisely, it is a classification problem:  Given a document, classify it into one of two classes (positive, negative).</a:t>
            </a:r>
          </a:p>
          <a:p>
            <a:pPr lvl="1"/>
            <a:r>
              <a:rPr lang="en-US" dirty="0"/>
              <a:t>It is an application of NLP: We need to “understand” the documents.</a:t>
            </a:r>
          </a:p>
          <a:p>
            <a:r>
              <a:rPr lang="en-HK" dirty="0"/>
              <a:t>With the real-time information available to us on massive social media platforms like Twitter, SA becomes very successful.</a:t>
            </a:r>
          </a:p>
        </p:txBody>
      </p:sp>
    </p:spTree>
    <p:extLst>
      <p:ext uri="{BB962C8B-B14F-4D97-AF65-F5344CB8AC3E}">
        <p14:creationId xmlns:p14="http://schemas.microsoft.com/office/powerpoint/2010/main" val="2898200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E21BED-BF61-44F9-B591-D22DF771F964}"/>
              </a:ext>
            </a:extLst>
          </p:cNvPr>
          <p:cNvPicPr>
            <a:picLocks noChangeAspect="1"/>
          </p:cNvPicPr>
          <p:nvPr/>
        </p:nvPicPr>
        <p:blipFill>
          <a:blip r:embed="rId2"/>
          <a:stretch>
            <a:fillRect/>
          </a:stretch>
        </p:blipFill>
        <p:spPr>
          <a:xfrm>
            <a:off x="2932922" y="0"/>
            <a:ext cx="6326155" cy="6858000"/>
          </a:xfrm>
          <a:prstGeom prst="rect">
            <a:avLst/>
          </a:prstGeom>
        </p:spPr>
      </p:pic>
      <p:pic>
        <p:nvPicPr>
          <p:cNvPr id="3" name="Picture 2">
            <a:extLst>
              <a:ext uri="{FF2B5EF4-FFF2-40B4-BE49-F238E27FC236}">
                <a16:creationId xmlns:a16="http://schemas.microsoft.com/office/drawing/2014/main" id="{34C6F07C-7790-43DF-9113-8CB962D7D173}"/>
              </a:ext>
            </a:extLst>
          </p:cNvPr>
          <p:cNvPicPr>
            <a:picLocks noChangeAspect="1"/>
          </p:cNvPicPr>
          <p:nvPr/>
        </p:nvPicPr>
        <p:blipFill>
          <a:blip r:embed="rId3"/>
          <a:stretch>
            <a:fillRect/>
          </a:stretch>
        </p:blipFill>
        <p:spPr>
          <a:xfrm>
            <a:off x="254000" y="2288841"/>
            <a:ext cx="10864280" cy="891239"/>
          </a:xfrm>
          <a:prstGeom prst="rect">
            <a:avLst/>
          </a:prstGeom>
        </p:spPr>
      </p:pic>
      <p:pic>
        <p:nvPicPr>
          <p:cNvPr id="6" name="Picture 5">
            <a:extLst>
              <a:ext uri="{FF2B5EF4-FFF2-40B4-BE49-F238E27FC236}">
                <a16:creationId xmlns:a16="http://schemas.microsoft.com/office/drawing/2014/main" id="{6F081EB4-1F2B-4738-95C6-FA22BDD5836A}"/>
              </a:ext>
            </a:extLst>
          </p:cNvPr>
          <p:cNvPicPr>
            <a:picLocks noChangeAspect="1"/>
          </p:cNvPicPr>
          <p:nvPr/>
        </p:nvPicPr>
        <p:blipFill>
          <a:blip r:embed="rId4"/>
          <a:stretch>
            <a:fillRect/>
          </a:stretch>
        </p:blipFill>
        <p:spPr>
          <a:xfrm>
            <a:off x="9502335" y="1229818"/>
            <a:ext cx="1529506" cy="4398363"/>
          </a:xfrm>
          <a:prstGeom prst="rect">
            <a:avLst/>
          </a:prstGeom>
        </p:spPr>
      </p:pic>
    </p:spTree>
    <p:extLst>
      <p:ext uri="{BB962C8B-B14F-4D97-AF65-F5344CB8AC3E}">
        <p14:creationId xmlns:p14="http://schemas.microsoft.com/office/powerpoint/2010/main" val="4165632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E21BED-BF61-44F9-B591-D22DF771F964}"/>
              </a:ext>
            </a:extLst>
          </p:cNvPr>
          <p:cNvPicPr>
            <a:picLocks noChangeAspect="1"/>
          </p:cNvPicPr>
          <p:nvPr/>
        </p:nvPicPr>
        <p:blipFill>
          <a:blip r:embed="rId2"/>
          <a:stretch>
            <a:fillRect/>
          </a:stretch>
        </p:blipFill>
        <p:spPr>
          <a:xfrm>
            <a:off x="2932922" y="0"/>
            <a:ext cx="6326155" cy="6858000"/>
          </a:xfrm>
          <a:prstGeom prst="rect">
            <a:avLst/>
          </a:prstGeom>
        </p:spPr>
      </p:pic>
      <p:pic>
        <p:nvPicPr>
          <p:cNvPr id="3" name="Picture 2">
            <a:extLst>
              <a:ext uri="{FF2B5EF4-FFF2-40B4-BE49-F238E27FC236}">
                <a16:creationId xmlns:a16="http://schemas.microsoft.com/office/drawing/2014/main" id="{34C6F07C-7790-43DF-9113-8CB962D7D173}"/>
              </a:ext>
            </a:extLst>
          </p:cNvPr>
          <p:cNvPicPr>
            <a:picLocks noChangeAspect="1"/>
          </p:cNvPicPr>
          <p:nvPr/>
        </p:nvPicPr>
        <p:blipFill>
          <a:blip r:embed="rId3"/>
          <a:stretch>
            <a:fillRect/>
          </a:stretch>
        </p:blipFill>
        <p:spPr>
          <a:xfrm>
            <a:off x="254000" y="2288841"/>
            <a:ext cx="10864280" cy="891239"/>
          </a:xfrm>
          <a:prstGeom prst="rect">
            <a:avLst/>
          </a:prstGeom>
        </p:spPr>
      </p:pic>
      <p:pic>
        <p:nvPicPr>
          <p:cNvPr id="6" name="Picture 5">
            <a:extLst>
              <a:ext uri="{FF2B5EF4-FFF2-40B4-BE49-F238E27FC236}">
                <a16:creationId xmlns:a16="http://schemas.microsoft.com/office/drawing/2014/main" id="{6F081EB4-1F2B-4738-95C6-FA22BDD5836A}"/>
              </a:ext>
            </a:extLst>
          </p:cNvPr>
          <p:cNvPicPr>
            <a:picLocks noChangeAspect="1"/>
          </p:cNvPicPr>
          <p:nvPr/>
        </p:nvPicPr>
        <p:blipFill>
          <a:blip r:embed="rId4"/>
          <a:stretch>
            <a:fillRect/>
          </a:stretch>
        </p:blipFill>
        <p:spPr>
          <a:xfrm>
            <a:off x="9502335" y="1229818"/>
            <a:ext cx="1529506" cy="4398363"/>
          </a:xfrm>
          <a:prstGeom prst="rect">
            <a:avLst/>
          </a:prstGeom>
        </p:spPr>
      </p:pic>
      <p:sp>
        <p:nvSpPr>
          <p:cNvPr id="2" name="TextBox 1">
            <a:extLst>
              <a:ext uri="{FF2B5EF4-FFF2-40B4-BE49-F238E27FC236}">
                <a16:creationId xmlns:a16="http://schemas.microsoft.com/office/drawing/2014/main" id="{4A1BDCCA-68DB-48D9-B558-EF15791E5FDD}"/>
              </a:ext>
            </a:extLst>
          </p:cNvPr>
          <p:cNvSpPr txBox="1"/>
          <p:nvPr/>
        </p:nvSpPr>
        <p:spPr>
          <a:xfrm>
            <a:off x="9998942" y="2734460"/>
            <a:ext cx="1939057" cy="738664"/>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1400" dirty="0"/>
              <a:t>The top 2000 more</a:t>
            </a:r>
          </a:p>
          <a:p>
            <a:r>
              <a:rPr lang="en-US" sz="1400" dirty="0"/>
              <a:t>Commonly used ‘words’</a:t>
            </a:r>
          </a:p>
          <a:p>
            <a:r>
              <a:rPr lang="en-US" sz="1400" dirty="0"/>
              <a:t>In the movie reviews.</a:t>
            </a:r>
            <a:endParaRPr lang="en-HK" sz="1400" dirty="0"/>
          </a:p>
        </p:txBody>
      </p:sp>
      <p:cxnSp>
        <p:nvCxnSpPr>
          <p:cNvPr id="7" name="Straight Arrow Connector 6">
            <a:extLst>
              <a:ext uri="{FF2B5EF4-FFF2-40B4-BE49-F238E27FC236}">
                <a16:creationId xmlns:a16="http://schemas.microsoft.com/office/drawing/2014/main" id="{0C2A2DA6-2626-45A4-9175-67E57B32573C}"/>
              </a:ext>
            </a:extLst>
          </p:cNvPr>
          <p:cNvCxnSpPr>
            <a:stCxn id="2" idx="0"/>
          </p:cNvCxnSpPr>
          <p:nvPr/>
        </p:nvCxnSpPr>
        <p:spPr>
          <a:xfrm flipH="1" flipV="1">
            <a:off x="10422467" y="1761067"/>
            <a:ext cx="546004" cy="97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497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E21BED-BF61-44F9-B591-D22DF771F964}"/>
              </a:ext>
            </a:extLst>
          </p:cNvPr>
          <p:cNvPicPr>
            <a:picLocks noChangeAspect="1"/>
          </p:cNvPicPr>
          <p:nvPr/>
        </p:nvPicPr>
        <p:blipFill>
          <a:blip r:embed="rId2"/>
          <a:stretch>
            <a:fillRect/>
          </a:stretch>
        </p:blipFill>
        <p:spPr>
          <a:xfrm>
            <a:off x="2932922" y="0"/>
            <a:ext cx="6326155" cy="6858000"/>
          </a:xfrm>
          <a:prstGeom prst="rect">
            <a:avLst/>
          </a:prstGeom>
        </p:spPr>
      </p:pic>
      <p:pic>
        <p:nvPicPr>
          <p:cNvPr id="3" name="Picture 2">
            <a:extLst>
              <a:ext uri="{FF2B5EF4-FFF2-40B4-BE49-F238E27FC236}">
                <a16:creationId xmlns:a16="http://schemas.microsoft.com/office/drawing/2014/main" id="{7330B266-F219-4BB6-9B9B-25D62F3A882A}"/>
              </a:ext>
            </a:extLst>
          </p:cNvPr>
          <p:cNvPicPr>
            <a:picLocks noChangeAspect="1"/>
          </p:cNvPicPr>
          <p:nvPr/>
        </p:nvPicPr>
        <p:blipFill>
          <a:blip r:embed="rId3"/>
          <a:stretch>
            <a:fillRect/>
          </a:stretch>
        </p:blipFill>
        <p:spPr>
          <a:xfrm>
            <a:off x="9259077" y="567954"/>
            <a:ext cx="1895740" cy="5315692"/>
          </a:xfrm>
          <a:prstGeom prst="rect">
            <a:avLst/>
          </a:prstGeom>
        </p:spPr>
      </p:pic>
      <p:cxnSp>
        <p:nvCxnSpPr>
          <p:cNvPr id="6" name="Straight Arrow Connector 5">
            <a:extLst>
              <a:ext uri="{FF2B5EF4-FFF2-40B4-BE49-F238E27FC236}">
                <a16:creationId xmlns:a16="http://schemas.microsoft.com/office/drawing/2014/main" id="{0706F29F-453F-425E-91B2-2B79C11D4055}"/>
              </a:ext>
            </a:extLst>
          </p:cNvPr>
          <p:cNvCxnSpPr/>
          <p:nvPr/>
        </p:nvCxnSpPr>
        <p:spPr>
          <a:xfrm flipH="1">
            <a:off x="3860800" y="1026160"/>
            <a:ext cx="5398277" cy="1127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F962F45F-FC20-4276-8FDE-8C199ECE7E1A}"/>
              </a:ext>
            </a:extLst>
          </p:cNvPr>
          <p:cNvSpPr/>
          <p:nvPr/>
        </p:nvSpPr>
        <p:spPr>
          <a:xfrm>
            <a:off x="9392479" y="5575853"/>
            <a:ext cx="924339" cy="4297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4" name="Straight Arrow Connector 3"/>
          <p:cNvCxnSpPr/>
          <p:nvPr/>
        </p:nvCxnSpPr>
        <p:spPr>
          <a:xfrm flipV="1">
            <a:off x="8761046" y="1026160"/>
            <a:ext cx="812800" cy="1365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149532" y="2294505"/>
            <a:ext cx="1223027" cy="52322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HK" sz="1400" dirty="0"/>
              <a:t>A list of tuples</a:t>
            </a:r>
          </a:p>
          <a:p>
            <a:r>
              <a:rPr lang="en-HK" sz="1400" dirty="0"/>
              <a:t>like this one</a:t>
            </a:r>
            <a:endParaRPr lang="en-US" sz="1400" dirty="0"/>
          </a:p>
        </p:txBody>
      </p:sp>
    </p:spTree>
    <p:extLst>
      <p:ext uri="{BB962C8B-B14F-4D97-AF65-F5344CB8AC3E}">
        <p14:creationId xmlns:p14="http://schemas.microsoft.com/office/powerpoint/2010/main" val="1680505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E21BED-BF61-44F9-B591-D22DF771F964}"/>
              </a:ext>
            </a:extLst>
          </p:cNvPr>
          <p:cNvPicPr>
            <a:picLocks noChangeAspect="1"/>
          </p:cNvPicPr>
          <p:nvPr/>
        </p:nvPicPr>
        <p:blipFill>
          <a:blip r:embed="rId2"/>
          <a:stretch>
            <a:fillRect/>
          </a:stretch>
        </p:blipFill>
        <p:spPr>
          <a:xfrm>
            <a:off x="2932922" y="0"/>
            <a:ext cx="6326155" cy="6858000"/>
          </a:xfrm>
          <a:prstGeom prst="rect">
            <a:avLst/>
          </a:prstGeom>
        </p:spPr>
      </p:pic>
      <p:pic>
        <p:nvPicPr>
          <p:cNvPr id="3" name="Picture 2">
            <a:extLst>
              <a:ext uri="{FF2B5EF4-FFF2-40B4-BE49-F238E27FC236}">
                <a16:creationId xmlns:a16="http://schemas.microsoft.com/office/drawing/2014/main" id="{7330B266-F219-4BB6-9B9B-25D62F3A882A}"/>
              </a:ext>
            </a:extLst>
          </p:cNvPr>
          <p:cNvPicPr>
            <a:picLocks noChangeAspect="1"/>
          </p:cNvPicPr>
          <p:nvPr/>
        </p:nvPicPr>
        <p:blipFill>
          <a:blip r:embed="rId3"/>
          <a:stretch>
            <a:fillRect/>
          </a:stretch>
        </p:blipFill>
        <p:spPr>
          <a:xfrm>
            <a:off x="9259077" y="689874"/>
            <a:ext cx="1895740" cy="5315692"/>
          </a:xfrm>
          <a:prstGeom prst="rect">
            <a:avLst/>
          </a:prstGeom>
        </p:spPr>
      </p:pic>
      <p:cxnSp>
        <p:nvCxnSpPr>
          <p:cNvPr id="6" name="Straight Arrow Connector 5">
            <a:extLst>
              <a:ext uri="{FF2B5EF4-FFF2-40B4-BE49-F238E27FC236}">
                <a16:creationId xmlns:a16="http://schemas.microsoft.com/office/drawing/2014/main" id="{0706F29F-453F-425E-91B2-2B79C11D4055}"/>
              </a:ext>
            </a:extLst>
          </p:cNvPr>
          <p:cNvCxnSpPr/>
          <p:nvPr/>
        </p:nvCxnSpPr>
        <p:spPr>
          <a:xfrm flipH="1">
            <a:off x="3860800" y="1026160"/>
            <a:ext cx="5398277" cy="1127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F962F45F-FC20-4276-8FDE-8C199ECE7E1A}"/>
              </a:ext>
            </a:extLst>
          </p:cNvPr>
          <p:cNvSpPr/>
          <p:nvPr/>
        </p:nvSpPr>
        <p:spPr>
          <a:xfrm>
            <a:off x="9392479" y="5575853"/>
            <a:ext cx="924339" cy="4297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4" name="Picture 3">
            <a:extLst>
              <a:ext uri="{FF2B5EF4-FFF2-40B4-BE49-F238E27FC236}">
                <a16:creationId xmlns:a16="http://schemas.microsoft.com/office/drawing/2014/main" id="{29518D9A-5CDE-4352-AAA9-73405442EB42}"/>
              </a:ext>
            </a:extLst>
          </p:cNvPr>
          <p:cNvPicPr>
            <a:picLocks noChangeAspect="1"/>
          </p:cNvPicPr>
          <p:nvPr/>
        </p:nvPicPr>
        <p:blipFill>
          <a:blip r:embed="rId4"/>
          <a:stretch>
            <a:fillRect/>
          </a:stretch>
        </p:blipFill>
        <p:spPr>
          <a:xfrm>
            <a:off x="87790" y="1026160"/>
            <a:ext cx="2525434" cy="3109203"/>
          </a:xfrm>
          <a:prstGeom prst="rect">
            <a:avLst/>
          </a:prstGeom>
        </p:spPr>
      </p:pic>
      <p:pic>
        <p:nvPicPr>
          <p:cNvPr id="11" name="Picture 10">
            <a:extLst>
              <a:ext uri="{FF2B5EF4-FFF2-40B4-BE49-F238E27FC236}">
                <a16:creationId xmlns:a16="http://schemas.microsoft.com/office/drawing/2014/main" id="{B1DD427D-AAA6-42D9-BDCB-0EEC9D236695}"/>
              </a:ext>
            </a:extLst>
          </p:cNvPr>
          <p:cNvPicPr>
            <a:picLocks noChangeAspect="1"/>
          </p:cNvPicPr>
          <p:nvPr/>
        </p:nvPicPr>
        <p:blipFill>
          <a:blip r:embed="rId5"/>
          <a:stretch>
            <a:fillRect/>
          </a:stretch>
        </p:blipFill>
        <p:spPr>
          <a:xfrm>
            <a:off x="-419778" y="4279086"/>
            <a:ext cx="2294960" cy="2439214"/>
          </a:xfrm>
          <a:prstGeom prst="rect">
            <a:avLst/>
          </a:prstGeom>
        </p:spPr>
      </p:pic>
      <p:pic>
        <p:nvPicPr>
          <p:cNvPr id="8" name="Picture 7">
            <a:extLst>
              <a:ext uri="{FF2B5EF4-FFF2-40B4-BE49-F238E27FC236}">
                <a16:creationId xmlns:a16="http://schemas.microsoft.com/office/drawing/2014/main" id="{B56B43EF-10F6-4337-A9F6-80D946DF5CD1}"/>
              </a:ext>
            </a:extLst>
          </p:cNvPr>
          <p:cNvPicPr>
            <a:picLocks noChangeAspect="1"/>
          </p:cNvPicPr>
          <p:nvPr/>
        </p:nvPicPr>
        <p:blipFill>
          <a:blip r:embed="rId6"/>
          <a:stretch>
            <a:fillRect/>
          </a:stretch>
        </p:blipFill>
        <p:spPr>
          <a:xfrm>
            <a:off x="1610597" y="2315482"/>
            <a:ext cx="1367170" cy="3927208"/>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469525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E21BED-BF61-44F9-B591-D22DF771F964}"/>
              </a:ext>
            </a:extLst>
          </p:cNvPr>
          <p:cNvPicPr>
            <a:picLocks noChangeAspect="1"/>
          </p:cNvPicPr>
          <p:nvPr/>
        </p:nvPicPr>
        <p:blipFill>
          <a:blip r:embed="rId2"/>
          <a:stretch>
            <a:fillRect/>
          </a:stretch>
        </p:blipFill>
        <p:spPr>
          <a:xfrm>
            <a:off x="2932922" y="0"/>
            <a:ext cx="6326155" cy="6858000"/>
          </a:xfrm>
          <a:prstGeom prst="rect">
            <a:avLst/>
          </a:prstGeom>
        </p:spPr>
      </p:pic>
    </p:spTree>
    <p:extLst>
      <p:ext uri="{BB962C8B-B14F-4D97-AF65-F5344CB8AC3E}">
        <p14:creationId xmlns:p14="http://schemas.microsoft.com/office/powerpoint/2010/main" val="616209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E21BED-BF61-44F9-B591-D22DF771F964}"/>
              </a:ext>
            </a:extLst>
          </p:cNvPr>
          <p:cNvPicPr>
            <a:picLocks noChangeAspect="1"/>
          </p:cNvPicPr>
          <p:nvPr/>
        </p:nvPicPr>
        <p:blipFill>
          <a:blip r:embed="rId2"/>
          <a:stretch>
            <a:fillRect/>
          </a:stretch>
        </p:blipFill>
        <p:spPr>
          <a:xfrm>
            <a:off x="2932922" y="0"/>
            <a:ext cx="6326155" cy="6858000"/>
          </a:xfrm>
          <a:prstGeom prst="rect">
            <a:avLst/>
          </a:prstGeom>
        </p:spPr>
      </p:pic>
      <p:pic>
        <p:nvPicPr>
          <p:cNvPr id="3" name="Picture 2">
            <a:extLst>
              <a:ext uri="{FF2B5EF4-FFF2-40B4-BE49-F238E27FC236}">
                <a16:creationId xmlns:a16="http://schemas.microsoft.com/office/drawing/2014/main" id="{0411A005-226E-42B3-9963-6DF416A8998A}"/>
              </a:ext>
            </a:extLst>
          </p:cNvPr>
          <p:cNvPicPr>
            <a:picLocks noChangeAspect="1"/>
          </p:cNvPicPr>
          <p:nvPr/>
        </p:nvPicPr>
        <p:blipFill>
          <a:blip r:embed="rId3"/>
          <a:stretch>
            <a:fillRect/>
          </a:stretch>
        </p:blipFill>
        <p:spPr>
          <a:xfrm>
            <a:off x="5072379" y="2143760"/>
            <a:ext cx="6392591" cy="3350246"/>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48329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891B21-68B4-B453-11F3-0CF4E6550037}"/>
              </a:ext>
            </a:extLst>
          </p:cNvPr>
          <p:cNvSpPr>
            <a:spLocks noGrp="1"/>
          </p:cNvSpPr>
          <p:nvPr>
            <p:ph type="ctrTitle"/>
          </p:nvPr>
        </p:nvSpPr>
        <p:spPr/>
        <p:txBody>
          <a:bodyPr/>
          <a:lstStyle/>
          <a:p>
            <a:r>
              <a:rPr lang="en-HK" dirty="0"/>
              <a:t>Advanced NLP tools for SA</a:t>
            </a:r>
          </a:p>
        </p:txBody>
      </p:sp>
      <p:sp>
        <p:nvSpPr>
          <p:cNvPr id="5" name="Subtitle 4">
            <a:extLst>
              <a:ext uri="{FF2B5EF4-FFF2-40B4-BE49-F238E27FC236}">
                <a16:creationId xmlns:a16="http://schemas.microsoft.com/office/drawing/2014/main" id="{CF59DE48-6647-F4A0-0442-EF531307EE47}"/>
              </a:ext>
            </a:extLst>
          </p:cNvPr>
          <p:cNvSpPr>
            <a:spLocks noGrp="1"/>
          </p:cNvSpPr>
          <p:nvPr>
            <p:ph type="subTitle" idx="1"/>
          </p:nvPr>
        </p:nvSpPr>
        <p:spPr/>
        <p:txBody>
          <a:bodyPr>
            <a:normAutofit fontScale="77500" lnSpcReduction="20000"/>
          </a:bodyPr>
          <a:lstStyle/>
          <a:p>
            <a:pPr algn="l"/>
            <a:r>
              <a:rPr lang="en-HK" sz="4800" dirty="0">
                <a:solidFill>
                  <a:schemeClr val="accent2"/>
                </a:solidFill>
              </a:rPr>
              <a:t>Transformer</a:t>
            </a:r>
            <a:r>
              <a:rPr lang="en-HK" sz="4800" dirty="0"/>
              <a:t>: A deep neural network architecture that finds applications in NLP, Computer vision, multi-modal processing,…</a:t>
            </a:r>
          </a:p>
        </p:txBody>
      </p:sp>
    </p:spTree>
    <p:extLst>
      <p:ext uri="{BB962C8B-B14F-4D97-AF65-F5344CB8AC3E}">
        <p14:creationId xmlns:p14="http://schemas.microsoft.com/office/powerpoint/2010/main" val="1243805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64DE-B924-4EC2-66E8-6F8439D0F40A}"/>
              </a:ext>
            </a:extLst>
          </p:cNvPr>
          <p:cNvSpPr>
            <a:spLocks noGrp="1"/>
          </p:cNvSpPr>
          <p:nvPr>
            <p:ph type="title"/>
          </p:nvPr>
        </p:nvSpPr>
        <p:spPr/>
        <p:txBody>
          <a:bodyPr/>
          <a:lstStyle/>
          <a:p>
            <a:r>
              <a:rPr lang="en-HK" dirty="0"/>
              <a:t>A very over-simplified view on NLP</a:t>
            </a:r>
          </a:p>
        </p:txBody>
      </p:sp>
      <p:sp>
        <p:nvSpPr>
          <p:cNvPr id="3" name="Content Placeholder 2">
            <a:extLst>
              <a:ext uri="{FF2B5EF4-FFF2-40B4-BE49-F238E27FC236}">
                <a16:creationId xmlns:a16="http://schemas.microsoft.com/office/drawing/2014/main" id="{231CE366-1373-7E74-59A5-10825CD7E7BD}"/>
              </a:ext>
            </a:extLst>
          </p:cNvPr>
          <p:cNvSpPr>
            <a:spLocks noGrp="1"/>
          </p:cNvSpPr>
          <p:nvPr>
            <p:ph idx="1"/>
          </p:nvPr>
        </p:nvSpPr>
        <p:spPr/>
        <p:txBody>
          <a:bodyPr/>
          <a:lstStyle/>
          <a:p>
            <a:r>
              <a:rPr lang="en-HK" dirty="0"/>
              <a:t>In essence, NLP is time-series analysis</a:t>
            </a:r>
          </a:p>
          <a:p>
            <a:pPr lvl="1"/>
            <a:r>
              <a:rPr lang="en-HK" dirty="0"/>
              <a:t>Time series analysis using LSTM</a:t>
            </a:r>
          </a:p>
          <a:p>
            <a:pPr lvl="1"/>
            <a:endParaRPr lang="en-HK" dirty="0"/>
          </a:p>
          <a:p>
            <a:pPr lvl="1"/>
            <a:endParaRPr lang="en-HK" dirty="0"/>
          </a:p>
          <a:p>
            <a:pPr marL="457200" lvl="1" indent="0">
              <a:buNone/>
            </a:pPr>
            <a:endParaRPr lang="en-HK" dirty="0"/>
          </a:p>
          <a:p>
            <a:pPr lvl="1"/>
            <a:r>
              <a:rPr lang="en-HK" dirty="0"/>
              <a:t>NLP: A few years ago, we used to use LSTM</a:t>
            </a:r>
          </a:p>
          <a:p>
            <a:pPr lvl="1"/>
            <a:endParaRPr lang="en-HK" dirty="0"/>
          </a:p>
        </p:txBody>
      </p:sp>
      <p:pic>
        <p:nvPicPr>
          <p:cNvPr id="5" name="Picture 4">
            <a:extLst>
              <a:ext uri="{FF2B5EF4-FFF2-40B4-BE49-F238E27FC236}">
                <a16:creationId xmlns:a16="http://schemas.microsoft.com/office/drawing/2014/main" id="{0DDD1E4F-7821-13EC-116A-C42361506D9C}"/>
              </a:ext>
            </a:extLst>
          </p:cNvPr>
          <p:cNvPicPr>
            <a:picLocks noChangeAspect="1"/>
          </p:cNvPicPr>
          <p:nvPr/>
        </p:nvPicPr>
        <p:blipFill>
          <a:blip r:embed="rId2"/>
          <a:stretch>
            <a:fillRect/>
          </a:stretch>
        </p:blipFill>
        <p:spPr>
          <a:xfrm>
            <a:off x="7014916" y="2380200"/>
            <a:ext cx="3349456" cy="1319310"/>
          </a:xfrm>
          <a:prstGeom prst="rect">
            <a:avLst/>
          </a:prstGeom>
        </p:spPr>
      </p:pic>
      <p:pic>
        <p:nvPicPr>
          <p:cNvPr id="7" name="Picture 6">
            <a:extLst>
              <a:ext uri="{FF2B5EF4-FFF2-40B4-BE49-F238E27FC236}">
                <a16:creationId xmlns:a16="http://schemas.microsoft.com/office/drawing/2014/main" id="{79D9DB3C-06D0-FC97-7DD5-6EC6B911B318}"/>
              </a:ext>
            </a:extLst>
          </p:cNvPr>
          <p:cNvPicPr>
            <a:picLocks noChangeAspect="1"/>
          </p:cNvPicPr>
          <p:nvPr/>
        </p:nvPicPr>
        <p:blipFill>
          <a:blip r:embed="rId3"/>
          <a:stretch>
            <a:fillRect/>
          </a:stretch>
        </p:blipFill>
        <p:spPr>
          <a:xfrm>
            <a:off x="7014916" y="4001294"/>
            <a:ext cx="3240221" cy="2089688"/>
          </a:xfrm>
          <a:prstGeom prst="rect">
            <a:avLst/>
          </a:prstGeom>
        </p:spPr>
      </p:pic>
    </p:spTree>
    <p:extLst>
      <p:ext uri="{BB962C8B-B14F-4D97-AF65-F5344CB8AC3E}">
        <p14:creationId xmlns:p14="http://schemas.microsoft.com/office/powerpoint/2010/main" val="1339105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8B0F-B6AC-1A40-1C2C-DCE8687E6C6A}"/>
              </a:ext>
            </a:extLst>
          </p:cNvPr>
          <p:cNvSpPr>
            <a:spLocks noGrp="1"/>
          </p:cNvSpPr>
          <p:nvPr>
            <p:ph type="title"/>
          </p:nvPr>
        </p:nvSpPr>
        <p:spPr/>
        <p:txBody>
          <a:bodyPr/>
          <a:lstStyle/>
          <a:p>
            <a:r>
              <a:rPr lang="en-HK" dirty="0"/>
              <a:t>Transformer in NLP</a:t>
            </a:r>
          </a:p>
        </p:txBody>
      </p:sp>
      <p:sp>
        <p:nvSpPr>
          <p:cNvPr id="3" name="Content Placeholder 2">
            <a:extLst>
              <a:ext uri="{FF2B5EF4-FFF2-40B4-BE49-F238E27FC236}">
                <a16:creationId xmlns:a16="http://schemas.microsoft.com/office/drawing/2014/main" id="{8E05A746-A550-7DA4-58B3-E575806D0BD0}"/>
              </a:ext>
            </a:extLst>
          </p:cNvPr>
          <p:cNvSpPr>
            <a:spLocks noGrp="1"/>
          </p:cNvSpPr>
          <p:nvPr>
            <p:ph idx="1"/>
          </p:nvPr>
        </p:nvSpPr>
        <p:spPr>
          <a:xfrm>
            <a:off x="838200" y="1843210"/>
            <a:ext cx="10515600" cy="4351338"/>
          </a:xfrm>
        </p:spPr>
        <p:txBody>
          <a:bodyPr/>
          <a:lstStyle/>
          <a:p>
            <a:r>
              <a:rPr lang="en-HK" dirty="0"/>
              <a:t>But LSTM, and other traditional models for NLP, fell short when it came to handling long-range dependencies (which is essential to translate a long and complex sentence).</a:t>
            </a:r>
          </a:p>
          <a:p>
            <a:r>
              <a:rPr lang="en-HK" dirty="0"/>
              <a:t>Transformer solves this difficult problem by introducing the “technique of attention”, which helps us relate different positions of a single sequence in order to compute a representation of the sequence.</a:t>
            </a:r>
          </a:p>
          <a:p>
            <a:r>
              <a:rPr lang="en-HK" dirty="0"/>
              <a:t>It is a deep neural network architecture that aims to solve sequence-to-sequence tasks (NLP is a sequence-to-sequence tasks). </a:t>
            </a:r>
          </a:p>
        </p:txBody>
      </p:sp>
    </p:spTree>
    <p:extLst>
      <p:ext uri="{BB962C8B-B14F-4D97-AF65-F5344CB8AC3E}">
        <p14:creationId xmlns:p14="http://schemas.microsoft.com/office/powerpoint/2010/main" val="707135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8B0F-B6AC-1A40-1C2C-DCE8687E6C6A}"/>
              </a:ext>
            </a:extLst>
          </p:cNvPr>
          <p:cNvSpPr>
            <a:spLocks noGrp="1"/>
          </p:cNvSpPr>
          <p:nvPr>
            <p:ph type="title"/>
          </p:nvPr>
        </p:nvSpPr>
        <p:spPr/>
        <p:txBody>
          <a:bodyPr/>
          <a:lstStyle/>
          <a:p>
            <a:r>
              <a:rPr lang="en-HK" dirty="0"/>
              <a:t>Transformer in NLP</a:t>
            </a:r>
          </a:p>
        </p:txBody>
      </p:sp>
      <p:sp>
        <p:nvSpPr>
          <p:cNvPr id="3" name="Content Placeholder 2">
            <a:extLst>
              <a:ext uri="{FF2B5EF4-FFF2-40B4-BE49-F238E27FC236}">
                <a16:creationId xmlns:a16="http://schemas.microsoft.com/office/drawing/2014/main" id="{8E05A746-A550-7DA4-58B3-E575806D0BD0}"/>
              </a:ext>
            </a:extLst>
          </p:cNvPr>
          <p:cNvSpPr>
            <a:spLocks noGrp="1"/>
          </p:cNvSpPr>
          <p:nvPr>
            <p:ph idx="1"/>
          </p:nvPr>
        </p:nvSpPr>
        <p:spPr>
          <a:xfrm>
            <a:off x="838200" y="1843210"/>
            <a:ext cx="5257800" cy="4351338"/>
          </a:xfrm>
        </p:spPr>
        <p:txBody>
          <a:bodyPr/>
          <a:lstStyle/>
          <a:p>
            <a:r>
              <a:rPr lang="en-HK" dirty="0"/>
              <a:t>Transformer is a deep neural network architecture that aims to solve sequence-to-sequence tasks (NLP is a sequence-to-sequence tasks). </a:t>
            </a:r>
          </a:p>
        </p:txBody>
      </p:sp>
      <p:pic>
        <p:nvPicPr>
          <p:cNvPr id="5" name="Picture 4">
            <a:extLst>
              <a:ext uri="{FF2B5EF4-FFF2-40B4-BE49-F238E27FC236}">
                <a16:creationId xmlns:a16="http://schemas.microsoft.com/office/drawing/2014/main" id="{58B6EBED-32F5-F6DD-B7A6-CD3DE4EDB436}"/>
              </a:ext>
            </a:extLst>
          </p:cNvPr>
          <p:cNvPicPr>
            <a:picLocks noChangeAspect="1"/>
          </p:cNvPicPr>
          <p:nvPr/>
        </p:nvPicPr>
        <p:blipFill>
          <a:blip r:embed="rId2"/>
          <a:stretch>
            <a:fillRect/>
          </a:stretch>
        </p:blipFill>
        <p:spPr>
          <a:xfrm>
            <a:off x="6349743" y="917454"/>
            <a:ext cx="5004057" cy="4718292"/>
          </a:xfrm>
          <a:prstGeom prst="rect">
            <a:avLst/>
          </a:prstGeom>
        </p:spPr>
      </p:pic>
      <p:sp>
        <p:nvSpPr>
          <p:cNvPr id="6" name="TextBox 5">
            <a:extLst>
              <a:ext uri="{FF2B5EF4-FFF2-40B4-BE49-F238E27FC236}">
                <a16:creationId xmlns:a16="http://schemas.microsoft.com/office/drawing/2014/main" id="{C0470652-3DC8-278C-758A-1234D77A1666}"/>
              </a:ext>
            </a:extLst>
          </p:cNvPr>
          <p:cNvSpPr txBox="1"/>
          <p:nvPr/>
        </p:nvSpPr>
        <p:spPr>
          <a:xfrm>
            <a:off x="6349743" y="5981700"/>
            <a:ext cx="5120056" cy="369332"/>
          </a:xfrm>
          <a:prstGeom prst="rect">
            <a:avLst/>
          </a:prstGeom>
          <a:noFill/>
        </p:spPr>
        <p:txBody>
          <a:bodyPr wrap="none" rtlCol="0">
            <a:spAutoFit/>
          </a:bodyPr>
          <a:lstStyle/>
          <a:p>
            <a:r>
              <a:rPr lang="en-HK" dirty="0"/>
              <a:t>Note: You don’t need to remember this architecture.</a:t>
            </a:r>
          </a:p>
        </p:txBody>
      </p:sp>
    </p:spTree>
    <p:extLst>
      <p:ext uri="{BB962C8B-B14F-4D97-AF65-F5344CB8AC3E}">
        <p14:creationId xmlns:p14="http://schemas.microsoft.com/office/powerpoint/2010/main" val="34741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91DB0-E581-49C0-B6FC-FA55EBACEA73}"/>
              </a:ext>
            </a:extLst>
          </p:cNvPr>
          <p:cNvSpPr>
            <a:spLocks noGrp="1"/>
          </p:cNvSpPr>
          <p:nvPr>
            <p:ph type="title"/>
          </p:nvPr>
        </p:nvSpPr>
        <p:spPr/>
        <p:txBody>
          <a:bodyPr/>
          <a:lstStyle/>
          <a:p>
            <a:r>
              <a:rPr lang="en-US" dirty="0"/>
              <a:t>A Traditional Approach</a:t>
            </a:r>
            <a:endParaRPr lang="en-HK" dirty="0"/>
          </a:p>
        </p:txBody>
      </p:sp>
      <p:sp>
        <p:nvSpPr>
          <p:cNvPr id="3" name="Content Placeholder 2">
            <a:extLst>
              <a:ext uri="{FF2B5EF4-FFF2-40B4-BE49-F238E27FC236}">
                <a16:creationId xmlns:a16="http://schemas.microsoft.com/office/drawing/2014/main" id="{0C49FB39-5D5E-45C2-945B-78CAF5A8F091}"/>
              </a:ext>
            </a:extLst>
          </p:cNvPr>
          <p:cNvSpPr>
            <a:spLocks noGrp="1"/>
          </p:cNvSpPr>
          <p:nvPr>
            <p:ph idx="1"/>
          </p:nvPr>
        </p:nvSpPr>
        <p:spPr/>
        <p:txBody>
          <a:bodyPr/>
          <a:lstStyle/>
          <a:p>
            <a:r>
              <a:rPr lang="en-US" dirty="0"/>
              <a:t>Text Input</a:t>
            </a:r>
          </a:p>
          <a:p>
            <a:r>
              <a:rPr lang="en-US" dirty="0"/>
              <a:t>Tokenization</a:t>
            </a:r>
          </a:p>
          <a:p>
            <a:r>
              <a:rPr lang="en-US" dirty="0"/>
              <a:t>Stop word filtering</a:t>
            </a:r>
          </a:p>
          <a:p>
            <a:r>
              <a:rPr lang="en-US" dirty="0"/>
              <a:t>Negation handling</a:t>
            </a:r>
          </a:p>
          <a:p>
            <a:r>
              <a:rPr lang="en-US" dirty="0"/>
              <a:t>Stemming</a:t>
            </a:r>
          </a:p>
          <a:p>
            <a:r>
              <a:rPr lang="en-US" dirty="0"/>
              <a:t>Classification</a:t>
            </a:r>
          </a:p>
        </p:txBody>
      </p:sp>
    </p:spTree>
    <p:extLst>
      <p:ext uri="{BB962C8B-B14F-4D97-AF65-F5344CB8AC3E}">
        <p14:creationId xmlns:p14="http://schemas.microsoft.com/office/powerpoint/2010/main" val="3760111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1EEE-8C85-5786-3E69-73821EFA6F3B}"/>
              </a:ext>
            </a:extLst>
          </p:cNvPr>
          <p:cNvSpPr>
            <a:spLocks noGrp="1"/>
          </p:cNvSpPr>
          <p:nvPr>
            <p:ph type="title"/>
          </p:nvPr>
        </p:nvSpPr>
        <p:spPr/>
        <p:txBody>
          <a:bodyPr/>
          <a:lstStyle/>
          <a:p>
            <a:r>
              <a:rPr lang="en-HK" dirty="0"/>
              <a:t>Based on Transformer, we have ChatGPT</a:t>
            </a:r>
          </a:p>
        </p:txBody>
      </p:sp>
      <p:sp>
        <p:nvSpPr>
          <p:cNvPr id="3" name="Content Placeholder 2">
            <a:extLst>
              <a:ext uri="{FF2B5EF4-FFF2-40B4-BE49-F238E27FC236}">
                <a16:creationId xmlns:a16="http://schemas.microsoft.com/office/drawing/2014/main" id="{724A80D6-A417-CF69-E809-061F2A0BD05D}"/>
              </a:ext>
            </a:extLst>
          </p:cNvPr>
          <p:cNvSpPr>
            <a:spLocks noGrp="1"/>
          </p:cNvSpPr>
          <p:nvPr>
            <p:ph idx="1"/>
          </p:nvPr>
        </p:nvSpPr>
        <p:spPr/>
        <p:txBody>
          <a:bodyPr/>
          <a:lstStyle/>
          <a:p>
            <a:r>
              <a:rPr lang="en-HK" dirty="0"/>
              <a:t>Many studies showed that </a:t>
            </a:r>
            <a:r>
              <a:rPr lang="en-HK" dirty="0" err="1"/>
              <a:t>GhatGPT</a:t>
            </a:r>
            <a:r>
              <a:rPr lang="en-HK" dirty="0"/>
              <a:t> is the most accurate sentiment </a:t>
            </a:r>
            <a:r>
              <a:rPr lang="en-HK" dirty="0" err="1"/>
              <a:t>analyzer</a:t>
            </a:r>
            <a:endParaRPr lang="en-HK" dirty="0"/>
          </a:p>
          <a:p>
            <a:r>
              <a:rPr lang="en-US" b="0" i="0" dirty="0">
                <a:solidFill>
                  <a:srgbClr val="292929"/>
                </a:solidFill>
                <a:effectLst/>
                <a:latin typeface="source-serif-pro"/>
              </a:rPr>
              <a:t>ChatGPT significantly outperforms ML models regardless of the amount of training data provided. However, the ChatGPT API is also much slower than a traditional ML model due to the popularity of ChatGPT / GPT-4. A single example usually took 4–5 seconds to process, whereas traditional ML models are many times faster (once trained and tuned.)</a:t>
            </a:r>
            <a:endParaRPr lang="en-HK" dirty="0"/>
          </a:p>
        </p:txBody>
      </p:sp>
    </p:spTree>
    <p:extLst>
      <p:ext uri="{BB962C8B-B14F-4D97-AF65-F5344CB8AC3E}">
        <p14:creationId xmlns:p14="http://schemas.microsoft.com/office/powerpoint/2010/main" val="2201479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238C-E49E-0629-5EC1-F6B649B4669C}"/>
              </a:ext>
            </a:extLst>
          </p:cNvPr>
          <p:cNvSpPr>
            <a:spLocks noGrp="1"/>
          </p:cNvSpPr>
          <p:nvPr>
            <p:ph type="title"/>
          </p:nvPr>
        </p:nvSpPr>
        <p:spPr/>
        <p:txBody>
          <a:bodyPr/>
          <a:lstStyle/>
          <a:p>
            <a:r>
              <a:rPr lang="en-HK" dirty="0"/>
              <a:t>ChatGPT</a:t>
            </a:r>
          </a:p>
        </p:txBody>
      </p:sp>
      <p:sp>
        <p:nvSpPr>
          <p:cNvPr id="3" name="Content Placeholder 2">
            <a:extLst>
              <a:ext uri="{FF2B5EF4-FFF2-40B4-BE49-F238E27FC236}">
                <a16:creationId xmlns:a16="http://schemas.microsoft.com/office/drawing/2014/main" id="{A1777805-019F-AE68-3A74-F87E38161CAC}"/>
              </a:ext>
            </a:extLst>
          </p:cNvPr>
          <p:cNvSpPr>
            <a:spLocks noGrp="1"/>
          </p:cNvSpPr>
          <p:nvPr>
            <p:ph idx="1"/>
          </p:nvPr>
        </p:nvSpPr>
        <p:spPr/>
        <p:txBody>
          <a:bodyPr/>
          <a:lstStyle/>
          <a:p>
            <a:pPr marL="228600" lvl="0" indent="-228600" algn="l" rtl="0">
              <a:lnSpc>
                <a:spcPct val="90000"/>
              </a:lnSpc>
              <a:spcBef>
                <a:spcPts val="0"/>
              </a:spcBef>
              <a:spcAft>
                <a:spcPts val="0"/>
              </a:spcAft>
              <a:buClr>
                <a:schemeClr val="dk1"/>
              </a:buClr>
              <a:buSzPts val="2000"/>
              <a:buChar char="•"/>
            </a:pPr>
            <a:r>
              <a:rPr lang="en-US" dirty="0">
                <a:latin typeface="Georgia" panose="02040502050405020303"/>
                <a:ea typeface="Georgia" panose="02040502050405020303"/>
                <a:cs typeface="Georgia" panose="02040502050405020303"/>
                <a:sym typeface="Georgia" panose="02040502050405020303"/>
              </a:rPr>
              <a:t>ChatGPT (Chat Generative Pre-trained Transformer) is a NLP tool (indeed, it’s a chatbot) developed by OpenAI and launched in November 2022.</a:t>
            </a:r>
          </a:p>
          <a:p>
            <a:pPr marL="228600" lvl="0" indent="-228600" algn="l" rtl="0">
              <a:lnSpc>
                <a:spcPct val="90000"/>
              </a:lnSpc>
              <a:spcBef>
                <a:spcPts val="0"/>
              </a:spcBef>
              <a:spcAft>
                <a:spcPts val="0"/>
              </a:spcAft>
              <a:buClr>
                <a:schemeClr val="dk1"/>
              </a:buClr>
              <a:buSzPts val="2000"/>
              <a:buChar char="•"/>
            </a:pPr>
            <a:r>
              <a:rPr lang="en-US" altLang="zh-CN" dirty="0"/>
              <a:t>OpenAI</a:t>
            </a:r>
            <a:r>
              <a:rPr lang="zh-CN" altLang="en-US" dirty="0"/>
              <a:t> </a:t>
            </a:r>
            <a:r>
              <a:rPr lang="en-US" altLang="zh-CN" dirty="0"/>
              <a:t>used</a:t>
            </a:r>
            <a:r>
              <a:rPr lang="zh-CN" altLang="en-US" dirty="0"/>
              <a:t> </a:t>
            </a:r>
            <a:r>
              <a:rPr lang="en-US" altLang="zh-CN" dirty="0"/>
              <a:t>data</a:t>
            </a:r>
            <a:r>
              <a:rPr lang="zh-CN" altLang="en-US" dirty="0"/>
              <a:t> </a:t>
            </a:r>
            <a:r>
              <a:rPr lang="en-US" altLang="zh-CN" dirty="0"/>
              <a:t>labeling</a:t>
            </a:r>
            <a:r>
              <a:rPr lang="zh-CN" altLang="en-US" dirty="0"/>
              <a:t> </a:t>
            </a:r>
            <a:r>
              <a:rPr lang="en-US" altLang="zh-CN" dirty="0"/>
              <a:t>services</a:t>
            </a:r>
            <a:r>
              <a:rPr lang="zh-CN" altLang="en-US" dirty="0"/>
              <a:t> </a:t>
            </a:r>
            <a:r>
              <a:rPr lang="en-US" altLang="zh-CN" dirty="0"/>
              <a:t>such</a:t>
            </a:r>
            <a:r>
              <a:rPr lang="zh-CN" altLang="en-US" dirty="0"/>
              <a:t> </a:t>
            </a:r>
            <a:r>
              <a:rPr lang="en-US" altLang="zh-CN" dirty="0"/>
              <a:t>as</a:t>
            </a:r>
            <a:r>
              <a:rPr lang="zh-CN" altLang="en-US" dirty="0"/>
              <a:t> </a:t>
            </a:r>
            <a:r>
              <a:rPr lang="en-US" altLang="zh-CN" dirty="0"/>
              <a:t>Scale</a:t>
            </a:r>
            <a:r>
              <a:rPr lang="zh-CN" altLang="en-US" dirty="0"/>
              <a:t> </a:t>
            </a:r>
            <a:r>
              <a:rPr lang="en-US" altLang="zh-CN" dirty="0"/>
              <a:t>AI</a:t>
            </a:r>
            <a:r>
              <a:rPr lang="zh-CN" altLang="en-US" dirty="0"/>
              <a:t> </a:t>
            </a:r>
            <a:r>
              <a:rPr lang="en-US" altLang="zh-CN" dirty="0"/>
              <a:t>and</a:t>
            </a:r>
            <a:r>
              <a:rPr lang="zh-CN" altLang="en-US" dirty="0"/>
              <a:t> </a:t>
            </a:r>
            <a:r>
              <a:rPr lang="en-US" altLang="zh-CN" dirty="0"/>
              <a:t>workers</a:t>
            </a:r>
            <a:r>
              <a:rPr lang="zh-CN" altLang="en-US" dirty="0"/>
              <a:t> </a:t>
            </a:r>
            <a:r>
              <a:rPr lang="en-US" altLang="zh-CN" dirty="0"/>
              <a:t>in</a:t>
            </a:r>
            <a:r>
              <a:rPr lang="zh-CN" altLang="en-US" dirty="0"/>
              <a:t> </a:t>
            </a:r>
            <a:r>
              <a:rPr lang="en-US" altLang="zh-CN" dirty="0"/>
              <a:t>Kenya</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training</a:t>
            </a:r>
            <a:r>
              <a:rPr lang="zh-CN" altLang="en-US" dirty="0"/>
              <a:t> </a:t>
            </a:r>
            <a:r>
              <a:rPr lang="en-US" altLang="zh-CN" dirty="0"/>
              <a:t>data.</a:t>
            </a:r>
          </a:p>
          <a:p>
            <a:pPr marL="228600" lvl="0" indent="-228600" algn="l" rtl="0">
              <a:lnSpc>
                <a:spcPct val="90000"/>
              </a:lnSpc>
              <a:spcBef>
                <a:spcPts val="0"/>
              </a:spcBef>
              <a:spcAft>
                <a:spcPts val="0"/>
              </a:spcAft>
              <a:buClr>
                <a:schemeClr val="dk1"/>
              </a:buClr>
              <a:buSzPts val="2000"/>
              <a:buChar char="•"/>
            </a:pPr>
            <a:r>
              <a:rPr lang="en-US" altLang="zh-CN" dirty="0"/>
              <a:t>ChatGPT is based on Transformer.  Its</a:t>
            </a:r>
            <a:r>
              <a:rPr lang="zh-CN" altLang="en-US" dirty="0"/>
              <a:t> </a:t>
            </a:r>
            <a:r>
              <a:rPr lang="en-US" altLang="zh-CN" dirty="0"/>
              <a:t>success</a:t>
            </a:r>
            <a:r>
              <a:rPr lang="zh-CN" altLang="en-US" dirty="0"/>
              <a:t> </a:t>
            </a:r>
            <a:r>
              <a:rPr lang="en-US" altLang="zh-CN" dirty="0"/>
              <a:t>of</a:t>
            </a:r>
            <a:r>
              <a:rPr lang="zh-CN" altLang="en-US" dirty="0"/>
              <a:t> </a:t>
            </a:r>
            <a:r>
              <a:rPr lang="en-US" altLang="zh-CN" dirty="0"/>
              <a:t>ChatGPT</a:t>
            </a:r>
            <a:r>
              <a:rPr lang="zh-CN" altLang="en-US" dirty="0"/>
              <a:t> </a:t>
            </a:r>
            <a:r>
              <a:rPr lang="en-US" altLang="zh-CN" dirty="0"/>
              <a:t>comes</a:t>
            </a:r>
            <a:r>
              <a:rPr lang="zh-CN" altLang="en-US" dirty="0"/>
              <a:t> </a:t>
            </a:r>
            <a:r>
              <a:rPr lang="en-US" altLang="zh-CN" dirty="0"/>
              <a:t>from</a:t>
            </a:r>
            <a:r>
              <a:rPr lang="zh-CN" altLang="en-US" dirty="0"/>
              <a:t> </a:t>
            </a:r>
            <a:r>
              <a:rPr lang="en-US" altLang="zh-CN" dirty="0"/>
              <a:t>three</a:t>
            </a:r>
            <a:r>
              <a:rPr lang="zh-CN" altLang="en-US" dirty="0"/>
              <a:t> </a:t>
            </a:r>
            <a:r>
              <a:rPr lang="en-US" altLang="zh-CN" dirty="0"/>
              <a:t>key</a:t>
            </a:r>
            <a:r>
              <a:rPr lang="zh-CN" altLang="en-US" dirty="0"/>
              <a:t> </a:t>
            </a:r>
            <a:r>
              <a:rPr lang="en-US" altLang="zh-CN" dirty="0"/>
              <a:t>components:</a:t>
            </a:r>
            <a:r>
              <a:rPr lang="zh-CN" altLang="en-US" dirty="0"/>
              <a:t> </a:t>
            </a:r>
            <a:endParaRPr lang="en-HK" altLang="zh-CN" dirty="0"/>
          </a:p>
          <a:p>
            <a:pPr lvl="1">
              <a:spcBef>
                <a:spcPts val="0"/>
              </a:spcBef>
              <a:buClr>
                <a:schemeClr val="dk1"/>
              </a:buClr>
              <a:buSzPts val="2000"/>
            </a:pPr>
            <a:r>
              <a:rPr lang="en-US" altLang="zh-CN" dirty="0"/>
              <a:t>training</a:t>
            </a:r>
            <a:r>
              <a:rPr lang="zh-CN" altLang="en-US" dirty="0"/>
              <a:t> </a:t>
            </a:r>
            <a:r>
              <a:rPr lang="en-US" altLang="zh-CN" dirty="0"/>
              <a:t>data,</a:t>
            </a:r>
            <a:r>
              <a:rPr lang="zh-CN" altLang="en-US" dirty="0"/>
              <a:t> </a:t>
            </a:r>
            <a:endParaRPr lang="en-HK" altLang="zh-CN" dirty="0"/>
          </a:p>
          <a:p>
            <a:pPr lvl="1">
              <a:spcBef>
                <a:spcPts val="0"/>
              </a:spcBef>
              <a:buClr>
                <a:schemeClr val="dk1"/>
              </a:buClr>
              <a:buSzPts val="2000"/>
            </a:pPr>
            <a:r>
              <a:rPr lang="en-US" altLang="zh-CN" dirty="0"/>
              <a:t>massive</a:t>
            </a:r>
            <a:r>
              <a:rPr lang="zh-CN" altLang="en-US" dirty="0"/>
              <a:t> </a:t>
            </a:r>
            <a:r>
              <a:rPr lang="en-US" altLang="zh-CN" dirty="0"/>
              <a:t>computing</a:t>
            </a:r>
            <a:r>
              <a:rPr lang="zh-CN" altLang="en-US" dirty="0"/>
              <a:t> </a:t>
            </a:r>
            <a:r>
              <a:rPr lang="en-US" altLang="zh-CN" dirty="0"/>
              <a:t>resources,</a:t>
            </a:r>
            <a:r>
              <a:rPr lang="zh-CN" altLang="en-US" dirty="0"/>
              <a:t> </a:t>
            </a:r>
            <a:r>
              <a:rPr lang="en-US" altLang="zh-CN" dirty="0"/>
              <a:t>and</a:t>
            </a:r>
            <a:r>
              <a:rPr lang="zh-CN" altLang="en-US" dirty="0"/>
              <a:t> </a:t>
            </a:r>
            <a:endParaRPr lang="en-HK" altLang="zh-CN" dirty="0"/>
          </a:p>
          <a:p>
            <a:pPr lvl="1">
              <a:spcBef>
                <a:spcPts val="0"/>
              </a:spcBef>
              <a:buClr>
                <a:schemeClr val="dk1"/>
              </a:buClr>
              <a:buSzPts val="2000"/>
            </a:pPr>
            <a:r>
              <a:rPr lang="en-US" altLang="zh-CN" dirty="0"/>
              <a:t>model</a:t>
            </a:r>
            <a:r>
              <a:rPr lang="zh-CN" altLang="en-US" dirty="0"/>
              <a:t> </a:t>
            </a:r>
            <a:r>
              <a:rPr lang="en-US" altLang="zh-CN" dirty="0"/>
              <a:t>scale</a:t>
            </a:r>
            <a:endParaRPr lang="en-HK" dirty="0"/>
          </a:p>
        </p:txBody>
      </p:sp>
    </p:spTree>
    <p:extLst>
      <p:ext uri="{BB962C8B-B14F-4D97-AF65-F5344CB8AC3E}">
        <p14:creationId xmlns:p14="http://schemas.microsoft.com/office/powerpoint/2010/main" val="2278596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B8A3-8EF9-19E1-F75B-EA7B7CB75C3E}"/>
              </a:ext>
            </a:extLst>
          </p:cNvPr>
          <p:cNvSpPr>
            <a:spLocks noGrp="1"/>
          </p:cNvSpPr>
          <p:nvPr>
            <p:ph type="title"/>
          </p:nvPr>
        </p:nvSpPr>
        <p:spPr/>
        <p:txBody>
          <a:bodyPr/>
          <a:lstStyle/>
          <a:p>
            <a:r>
              <a:rPr lang="en-HK" dirty="0"/>
              <a:t>ChatGPT</a:t>
            </a:r>
          </a:p>
        </p:txBody>
      </p:sp>
      <p:sp>
        <p:nvSpPr>
          <p:cNvPr id="3" name="Content Placeholder 2">
            <a:extLst>
              <a:ext uri="{FF2B5EF4-FFF2-40B4-BE49-F238E27FC236}">
                <a16:creationId xmlns:a16="http://schemas.microsoft.com/office/drawing/2014/main" id="{C14EFB88-17FA-EE5B-7FB4-2C73A31336CE}"/>
              </a:ext>
            </a:extLst>
          </p:cNvPr>
          <p:cNvSpPr>
            <a:spLocks noGrp="1"/>
          </p:cNvSpPr>
          <p:nvPr>
            <p:ph idx="1"/>
          </p:nvPr>
        </p:nvSpPr>
        <p:spPr>
          <a:xfrm>
            <a:off x="838200" y="1825625"/>
            <a:ext cx="4636477" cy="4351338"/>
          </a:xfrm>
        </p:spPr>
        <p:txBody>
          <a:bodyPr/>
          <a:lstStyle/>
          <a:p>
            <a:pPr marL="228600" lvl="0" indent="-228600" algn="l" rtl="0">
              <a:lnSpc>
                <a:spcPct val="90000"/>
              </a:lnSpc>
              <a:spcBef>
                <a:spcPts val="0"/>
              </a:spcBef>
              <a:spcAft>
                <a:spcPts val="0"/>
              </a:spcAft>
              <a:buClr>
                <a:schemeClr val="dk1"/>
              </a:buClr>
              <a:buSzPts val="2000"/>
              <a:buChar char="•"/>
            </a:pPr>
            <a:r>
              <a:rPr lang="en-US" sz="2400" dirty="0">
                <a:latin typeface="Georgia" panose="02040502050405020303"/>
                <a:ea typeface="Georgia" panose="02040502050405020303"/>
                <a:cs typeface="Georgia" panose="02040502050405020303"/>
                <a:sym typeface="Georgia" panose="02040502050405020303"/>
              </a:rPr>
              <a:t>ChatGPT gained 1 million users in only 5 days and </a:t>
            </a:r>
          </a:p>
          <a:p>
            <a:pPr marL="228600" lvl="0" indent="0" algn="l" rtl="0">
              <a:lnSpc>
                <a:spcPct val="90000"/>
              </a:lnSpc>
              <a:spcBef>
                <a:spcPts val="0"/>
              </a:spcBef>
              <a:spcAft>
                <a:spcPts val="0"/>
              </a:spcAft>
              <a:buNone/>
            </a:pPr>
            <a:r>
              <a:rPr lang="en-US" sz="2400" dirty="0">
                <a:latin typeface="Georgia" panose="02040502050405020303"/>
                <a:ea typeface="Georgia" panose="02040502050405020303"/>
                <a:cs typeface="Georgia" panose="02040502050405020303"/>
                <a:sym typeface="Georgia" panose="02040502050405020303"/>
              </a:rPr>
              <a:t>over 100 million monthly active users within just two months of its launch. </a:t>
            </a:r>
            <a:endParaRPr lang="en-US" sz="2400" dirty="0"/>
          </a:p>
          <a:p>
            <a:endParaRPr lang="en-HK" dirty="0"/>
          </a:p>
        </p:txBody>
      </p:sp>
      <p:pic>
        <p:nvPicPr>
          <p:cNvPr id="4" name="Google Shape;119;p8">
            <a:extLst>
              <a:ext uri="{FF2B5EF4-FFF2-40B4-BE49-F238E27FC236}">
                <a16:creationId xmlns:a16="http://schemas.microsoft.com/office/drawing/2014/main" id="{EF7C4776-362F-B3E6-6BF0-78F62D9EEE76}"/>
              </a:ext>
            </a:extLst>
          </p:cNvPr>
          <p:cNvPicPr preferRelativeResize="0"/>
          <p:nvPr/>
        </p:nvPicPr>
        <p:blipFill rotWithShape="1">
          <a:blip r:embed="rId2"/>
          <a:srcRect/>
          <a:stretch>
            <a:fillRect/>
          </a:stretch>
        </p:blipFill>
        <p:spPr>
          <a:xfrm>
            <a:off x="5544803" y="1691322"/>
            <a:ext cx="4884925" cy="4485641"/>
          </a:xfrm>
          <a:prstGeom prst="rect">
            <a:avLst/>
          </a:prstGeom>
          <a:noFill/>
          <a:ln>
            <a:noFill/>
          </a:ln>
        </p:spPr>
      </p:pic>
    </p:spTree>
    <p:extLst>
      <p:ext uri="{BB962C8B-B14F-4D97-AF65-F5344CB8AC3E}">
        <p14:creationId xmlns:p14="http://schemas.microsoft.com/office/powerpoint/2010/main" val="3127874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36B0-414C-6986-DF1F-84D3C7F14B3F}"/>
              </a:ext>
            </a:extLst>
          </p:cNvPr>
          <p:cNvSpPr>
            <a:spLocks noGrp="1"/>
          </p:cNvSpPr>
          <p:nvPr>
            <p:ph type="title"/>
          </p:nvPr>
        </p:nvSpPr>
        <p:spPr/>
        <p:txBody>
          <a:bodyPr/>
          <a:lstStyle/>
          <a:p>
            <a:r>
              <a:rPr lang="en-HK" dirty="0"/>
              <a:t>ChatGPT</a:t>
            </a:r>
          </a:p>
        </p:txBody>
      </p:sp>
      <p:sp>
        <p:nvSpPr>
          <p:cNvPr id="3" name="Content Placeholder 2">
            <a:extLst>
              <a:ext uri="{FF2B5EF4-FFF2-40B4-BE49-F238E27FC236}">
                <a16:creationId xmlns:a16="http://schemas.microsoft.com/office/drawing/2014/main" id="{9E3799DE-B723-5AC4-BBDC-80BB32893EA7}"/>
              </a:ext>
            </a:extLst>
          </p:cNvPr>
          <p:cNvSpPr>
            <a:spLocks noGrp="1"/>
          </p:cNvSpPr>
          <p:nvPr>
            <p:ph idx="1"/>
          </p:nvPr>
        </p:nvSpPr>
        <p:spPr/>
        <p:txBody>
          <a:bodyPr/>
          <a:lstStyle/>
          <a:p>
            <a:r>
              <a:rPr lang="en-HK" dirty="0"/>
              <a:t>The history for the technologies that enabled ChatGPT</a:t>
            </a:r>
          </a:p>
        </p:txBody>
      </p:sp>
      <p:pic>
        <p:nvPicPr>
          <p:cNvPr id="5" name="Picture 4">
            <a:extLst>
              <a:ext uri="{FF2B5EF4-FFF2-40B4-BE49-F238E27FC236}">
                <a16:creationId xmlns:a16="http://schemas.microsoft.com/office/drawing/2014/main" id="{C1D10E7A-67F0-C8FC-EBA0-F850D19B5FE4}"/>
              </a:ext>
            </a:extLst>
          </p:cNvPr>
          <p:cNvPicPr>
            <a:picLocks noChangeAspect="1"/>
          </p:cNvPicPr>
          <p:nvPr/>
        </p:nvPicPr>
        <p:blipFill>
          <a:blip r:embed="rId2"/>
          <a:stretch>
            <a:fillRect/>
          </a:stretch>
        </p:blipFill>
        <p:spPr>
          <a:xfrm>
            <a:off x="1212149" y="2827658"/>
            <a:ext cx="9061527" cy="1937773"/>
          </a:xfrm>
          <a:prstGeom prst="rect">
            <a:avLst/>
          </a:prstGeom>
        </p:spPr>
      </p:pic>
    </p:spTree>
    <p:extLst>
      <p:ext uri="{BB962C8B-B14F-4D97-AF65-F5344CB8AC3E}">
        <p14:creationId xmlns:p14="http://schemas.microsoft.com/office/powerpoint/2010/main" val="3643429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D686-53B4-729A-DAC2-1DDCB313B905}"/>
              </a:ext>
            </a:extLst>
          </p:cNvPr>
          <p:cNvSpPr>
            <a:spLocks noGrp="1"/>
          </p:cNvSpPr>
          <p:nvPr>
            <p:ph type="title"/>
          </p:nvPr>
        </p:nvSpPr>
        <p:spPr/>
        <p:txBody>
          <a:bodyPr/>
          <a:lstStyle/>
          <a:p>
            <a:r>
              <a:rPr lang="en-HK" dirty="0"/>
              <a:t>ChatGPT: Self-supervise learning</a:t>
            </a:r>
          </a:p>
        </p:txBody>
      </p:sp>
      <p:sp>
        <p:nvSpPr>
          <p:cNvPr id="3" name="Content Placeholder 2">
            <a:extLst>
              <a:ext uri="{FF2B5EF4-FFF2-40B4-BE49-F238E27FC236}">
                <a16:creationId xmlns:a16="http://schemas.microsoft.com/office/drawing/2014/main" id="{AE12A4EE-1DDF-F206-CED0-529716768351}"/>
              </a:ext>
            </a:extLst>
          </p:cNvPr>
          <p:cNvSpPr>
            <a:spLocks noGrp="1"/>
          </p:cNvSpPr>
          <p:nvPr>
            <p:ph idx="1"/>
          </p:nvPr>
        </p:nvSpPr>
        <p:spPr/>
        <p:txBody>
          <a:bodyPr/>
          <a:lstStyle/>
          <a:p>
            <a:r>
              <a:rPr lang="en-HK" dirty="0"/>
              <a:t>Self-supervised learning: A very interesting trick to blow up the size of the training data without any extra manual effort.</a:t>
            </a:r>
          </a:p>
          <a:p>
            <a:r>
              <a:rPr lang="en-US" altLang="zh-CN" sz="2800" dirty="0"/>
              <a:t>It lets the model train itself by learning one part of the input from another part of the input.</a:t>
            </a:r>
          </a:p>
          <a:p>
            <a:r>
              <a:rPr lang="en-US" altLang="zh-CN" dirty="0"/>
              <a:t>How? </a:t>
            </a:r>
          </a:p>
          <a:p>
            <a:r>
              <a:rPr lang="en-US" altLang="zh-CN" dirty="0"/>
              <a:t>High-level idea</a:t>
            </a:r>
          </a:p>
          <a:p>
            <a:pPr lvl="1"/>
            <a:r>
              <a:rPr lang="en-US" altLang="zh-CN" dirty="0"/>
              <a:t>Given a training input, which sequence of tokens, we “randomly” mask off some of the tokens, and this create a new training data: the sequence with the mask token, and the label is the sequence of masked token.</a:t>
            </a:r>
          </a:p>
          <a:p>
            <a:pPr marL="457200" lvl="1" indent="0">
              <a:buNone/>
            </a:pPr>
            <a:endParaRPr lang="en-US" altLang="zh-CN" dirty="0"/>
          </a:p>
          <a:p>
            <a:endParaRPr lang="en-HK" dirty="0"/>
          </a:p>
        </p:txBody>
      </p:sp>
    </p:spTree>
    <p:extLst>
      <p:ext uri="{BB962C8B-B14F-4D97-AF65-F5344CB8AC3E}">
        <p14:creationId xmlns:p14="http://schemas.microsoft.com/office/powerpoint/2010/main" val="2366509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0EEAE-2ACB-7D22-4A04-6DE93EB39B6B}"/>
              </a:ext>
            </a:extLst>
          </p:cNvPr>
          <p:cNvSpPr>
            <a:spLocks noGrp="1"/>
          </p:cNvSpPr>
          <p:nvPr>
            <p:ph type="title"/>
          </p:nvPr>
        </p:nvSpPr>
        <p:spPr/>
        <p:txBody>
          <a:bodyPr/>
          <a:lstStyle/>
          <a:p>
            <a:r>
              <a:rPr lang="en-HK" dirty="0"/>
              <a:t>The Evolution of GPT of OpenAI</a:t>
            </a:r>
          </a:p>
        </p:txBody>
      </p:sp>
      <p:sp>
        <p:nvSpPr>
          <p:cNvPr id="4" name="Text Placeholder 2">
            <a:extLst>
              <a:ext uri="{FF2B5EF4-FFF2-40B4-BE49-F238E27FC236}">
                <a16:creationId xmlns:a16="http://schemas.microsoft.com/office/drawing/2014/main" id="{B16A9274-7DE8-7B6A-75D3-0AC73C3BF480}"/>
              </a:ext>
            </a:extLst>
          </p:cNvPr>
          <p:cNvSpPr>
            <a:spLocks noGrp="1"/>
          </p:cNvSpPr>
          <p:nvPr>
            <p:ph idx="1"/>
          </p:nvPr>
        </p:nvSpPr>
        <p:spPr>
          <a:xfrm>
            <a:off x="838200" y="1550133"/>
            <a:ext cx="10515600" cy="4351338"/>
          </a:xfrm>
        </p:spPr>
        <p:txBody>
          <a:bodyPr>
            <a:noAutofit/>
          </a:bodyPr>
          <a:lstStyle/>
          <a:p>
            <a:r>
              <a:rPr lang="en-US" altLang="zh-CN" sz="1700" dirty="0"/>
              <a:t>GPT</a:t>
            </a:r>
            <a:r>
              <a:rPr lang="zh-CN" altLang="en-US" sz="1700" dirty="0"/>
              <a:t> </a:t>
            </a:r>
            <a:r>
              <a:rPr lang="en-US" altLang="zh-CN" sz="1700" dirty="0"/>
              <a:t>models</a:t>
            </a:r>
            <a:r>
              <a:rPr lang="zh-CN" altLang="en-US" sz="1700" dirty="0"/>
              <a:t> </a:t>
            </a:r>
            <a:r>
              <a:rPr lang="en-US" altLang="zh-CN" sz="1700" dirty="0"/>
              <a:t>of</a:t>
            </a:r>
            <a:r>
              <a:rPr lang="zh-CN" altLang="en-US" sz="1700" dirty="0"/>
              <a:t> </a:t>
            </a:r>
            <a:r>
              <a:rPr lang="en-US" altLang="zh-CN" sz="1700" dirty="0" err="1"/>
              <a:t>OpenAI</a:t>
            </a:r>
            <a:endParaRPr lang="en-US" altLang="zh-CN" sz="1700" dirty="0"/>
          </a:p>
          <a:p>
            <a:pPr lvl="1"/>
            <a:r>
              <a:rPr lang="en-US" altLang="zh-CN" sz="1700" dirty="0"/>
              <a:t>GPT-1:</a:t>
            </a:r>
            <a:r>
              <a:rPr lang="zh-CN" altLang="en-US" sz="1700" dirty="0"/>
              <a:t> </a:t>
            </a:r>
            <a:r>
              <a:rPr lang="en-US" altLang="zh-CN" sz="1700" dirty="0"/>
              <a:t>Improving Language Understanding by Generative Pre-Training. </a:t>
            </a:r>
            <a:r>
              <a:rPr lang="en-US" altLang="zh-CN" sz="1700" dirty="0" err="1"/>
              <a:t>OpenAI</a:t>
            </a:r>
            <a:r>
              <a:rPr lang="en-US" altLang="zh-CN" sz="1700" dirty="0"/>
              <a:t>. 2018.</a:t>
            </a:r>
          </a:p>
          <a:p>
            <a:pPr lvl="1"/>
            <a:r>
              <a:rPr lang="en-US" altLang="zh-CN" sz="1700" dirty="0"/>
              <a:t>GPT-2:</a:t>
            </a:r>
            <a:r>
              <a:rPr lang="zh-CN" altLang="en-US" sz="1700" dirty="0"/>
              <a:t> </a:t>
            </a:r>
            <a:r>
              <a:rPr lang="en-US" altLang="zh-CN" sz="1700" dirty="0"/>
              <a:t>Language Models are Unsupervised Multitask Learners.</a:t>
            </a:r>
            <a:r>
              <a:rPr lang="zh-CN" altLang="en-US" sz="1700" dirty="0"/>
              <a:t> </a:t>
            </a:r>
            <a:r>
              <a:rPr lang="en-US" altLang="zh-CN" sz="1700" dirty="0" err="1"/>
              <a:t>OpenAI</a:t>
            </a:r>
            <a:r>
              <a:rPr lang="en-US" altLang="zh-CN" sz="1700" dirty="0"/>
              <a:t>.</a:t>
            </a:r>
            <a:r>
              <a:rPr lang="zh-CN" altLang="en-US" sz="1700" dirty="0"/>
              <a:t> </a:t>
            </a:r>
            <a:r>
              <a:rPr lang="en-US" altLang="zh-CN" sz="1700" dirty="0"/>
              <a:t>2018.</a:t>
            </a:r>
          </a:p>
          <a:p>
            <a:pPr lvl="1"/>
            <a:r>
              <a:rPr lang="en-US" altLang="zh-CN" sz="1700" dirty="0"/>
              <a:t>GPT-3:</a:t>
            </a:r>
            <a:r>
              <a:rPr lang="zh-CN" altLang="en-US" sz="1700" dirty="0"/>
              <a:t> </a:t>
            </a:r>
            <a:r>
              <a:rPr lang="en-US" altLang="zh-CN" sz="1700" dirty="0"/>
              <a:t>Language Models are Few-Shot Learners.</a:t>
            </a:r>
            <a:r>
              <a:rPr lang="zh-CN" altLang="en-US" sz="1700" dirty="0"/>
              <a:t> </a:t>
            </a:r>
            <a:r>
              <a:rPr lang="en-US" altLang="zh-CN" sz="1700" dirty="0" err="1"/>
              <a:t>OpenAI</a:t>
            </a:r>
            <a:r>
              <a:rPr lang="en-US" altLang="zh-CN" sz="1700" dirty="0"/>
              <a:t>.</a:t>
            </a:r>
            <a:r>
              <a:rPr lang="zh-CN" altLang="en-US" sz="1700" dirty="0"/>
              <a:t> </a:t>
            </a:r>
            <a:r>
              <a:rPr lang="en-US" altLang="zh-CN" sz="1700" dirty="0"/>
              <a:t>2020.</a:t>
            </a:r>
          </a:p>
          <a:p>
            <a:r>
              <a:rPr lang="en-US" altLang="zh-CN" sz="1700" dirty="0"/>
              <a:t>GPT-1</a:t>
            </a:r>
            <a:r>
              <a:rPr lang="zh-CN" altLang="en-US" sz="1700" dirty="0"/>
              <a:t> </a:t>
            </a:r>
            <a:r>
              <a:rPr lang="en-US" altLang="zh-CN" sz="1700" dirty="0"/>
              <a:t>first</a:t>
            </a:r>
            <a:r>
              <a:rPr lang="zh-CN" altLang="en-US" sz="1700" dirty="0"/>
              <a:t> </a:t>
            </a:r>
            <a:r>
              <a:rPr lang="en-US" altLang="zh-CN" sz="1700" dirty="0"/>
              <a:t>uses</a:t>
            </a:r>
            <a:r>
              <a:rPr lang="zh-CN" altLang="en-US" sz="1700" dirty="0"/>
              <a:t> </a:t>
            </a:r>
            <a:r>
              <a:rPr lang="en-US" altLang="zh-CN" sz="1700" dirty="0"/>
              <a:t>the</a:t>
            </a:r>
            <a:r>
              <a:rPr lang="zh-CN" altLang="en-US" sz="1700" dirty="0"/>
              <a:t> </a:t>
            </a:r>
            <a:r>
              <a:rPr lang="en-US" altLang="zh-CN" sz="1700" dirty="0"/>
              <a:t>language</a:t>
            </a:r>
            <a:r>
              <a:rPr lang="zh-CN" altLang="en-US" sz="1700" dirty="0"/>
              <a:t> </a:t>
            </a:r>
            <a:r>
              <a:rPr lang="en-US" altLang="zh-CN" sz="1700" dirty="0"/>
              <a:t>model</a:t>
            </a:r>
            <a:r>
              <a:rPr lang="zh-CN" altLang="en-US" sz="1700" dirty="0"/>
              <a:t> </a:t>
            </a:r>
            <a:r>
              <a:rPr lang="en-US" altLang="zh-CN" sz="1700" dirty="0"/>
              <a:t>objective</a:t>
            </a:r>
            <a:r>
              <a:rPr lang="zh-CN" altLang="en-US" sz="1700" dirty="0"/>
              <a:t> </a:t>
            </a:r>
            <a:r>
              <a:rPr lang="en-US" altLang="zh-CN" sz="1700" dirty="0"/>
              <a:t>to</a:t>
            </a:r>
            <a:r>
              <a:rPr lang="zh-CN" altLang="en-US" sz="1700" dirty="0"/>
              <a:t> </a:t>
            </a:r>
            <a:r>
              <a:rPr lang="en-US" altLang="zh-CN" sz="1700" dirty="0"/>
              <a:t>pretrain</a:t>
            </a:r>
            <a:r>
              <a:rPr lang="zh-CN" altLang="en-US" sz="1700" dirty="0"/>
              <a:t> </a:t>
            </a:r>
            <a:r>
              <a:rPr lang="en-US" altLang="zh-CN" sz="1700" dirty="0"/>
              <a:t>Transformer,</a:t>
            </a:r>
            <a:r>
              <a:rPr lang="zh-CN" altLang="en-US" sz="1700" dirty="0"/>
              <a:t> </a:t>
            </a:r>
            <a:r>
              <a:rPr lang="en-US" altLang="zh-CN" sz="1700" dirty="0"/>
              <a:t>then</a:t>
            </a:r>
            <a:r>
              <a:rPr lang="zh-CN" altLang="en-US" sz="1700" dirty="0"/>
              <a:t> </a:t>
            </a:r>
            <a:r>
              <a:rPr lang="en-US" altLang="zh-CN" sz="1700" dirty="0"/>
              <a:t>finetunes</a:t>
            </a:r>
            <a:r>
              <a:rPr lang="zh-CN" altLang="en-US" sz="1700" dirty="0"/>
              <a:t> </a:t>
            </a:r>
            <a:r>
              <a:rPr lang="en-US" altLang="zh-CN" sz="1700" dirty="0"/>
              <a:t>the</a:t>
            </a:r>
            <a:r>
              <a:rPr lang="zh-CN" altLang="en-US" sz="1700" dirty="0"/>
              <a:t> </a:t>
            </a:r>
            <a:r>
              <a:rPr lang="en-US" altLang="zh-CN" sz="1700" dirty="0"/>
              <a:t>model</a:t>
            </a:r>
            <a:r>
              <a:rPr lang="zh-CN" altLang="en-US" sz="1700" dirty="0"/>
              <a:t> </a:t>
            </a:r>
            <a:r>
              <a:rPr lang="en-US" altLang="zh-CN" sz="1700" dirty="0"/>
              <a:t>on</a:t>
            </a:r>
            <a:r>
              <a:rPr lang="zh-CN" altLang="en-US" sz="1700" dirty="0"/>
              <a:t> </a:t>
            </a:r>
            <a:r>
              <a:rPr lang="en-US" altLang="zh-CN" sz="1700" dirty="0"/>
              <a:t>each</a:t>
            </a:r>
            <a:r>
              <a:rPr lang="zh-CN" altLang="en-US" sz="1700" dirty="0"/>
              <a:t> </a:t>
            </a:r>
            <a:r>
              <a:rPr lang="en-US" altLang="zh-CN" sz="1700" dirty="0"/>
              <a:t>downstream</a:t>
            </a:r>
            <a:r>
              <a:rPr lang="zh-CN" altLang="en-US" sz="1700" dirty="0"/>
              <a:t> </a:t>
            </a:r>
            <a:r>
              <a:rPr lang="en-US" altLang="zh-CN" sz="1700" dirty="0"/>
              <a:t>task.</a:t>
            </a:r>
          </a:p>
          <a:p>
            <a:r>
              <a:rPr lang="en-US" sz="1700" dirty="0">
                <a:latin typeface="Georgia" panose="02040502050405020303"/>
                <a:ea typeface="Georgia" panose="02040502050405020303"/>
                <a:cs typeface="Georgia" panose="02040502050405020303"/>
                <a:sym typeface="Georgia" panose="02040502050405020303"/>
              </a:rPr>
              <a:t>GPT</a:t>
            </a:r>
            <a:r>
              <a:rPr lang="en-US" altLang="zh-CN" sz="1700" dirty="0">
                <a:latin typeface="Georgia" panose="02040502050405020303"/>
                <a:ea typeface="Georgia" panose="02040502050405020303"/>
                <a:cs typeface="Georgia" panose="02040502050405020303"/>
                <a:sym typeface="Georgia" panose="02040502050405020303"/>
              </a:rPr>
              <a:t>-1</a:t>
            </a:r>
            <a:r>
              <a:rPr lang="en-US" sz="1700" dirty="0">
                <a:latin typeface="Georgia" panose="02040502050405020303"/>
                <a:ea typeface="Georgia" panose="02040502050405020303"/>
                <a:cs typeface="Georgia" panose="02040502050405020303"/>
                <a:sym typeface="Georgia" panose="02040502050405020303"/>
              </a:rPr>
              <a:t> has 117 million parameters</a:t>
            </a:r>
          </a:p>
          <a:p>
            <a:r>
              <a:rPr lang="en-US" altLang="zh-CN" sz="1700" dirty="0"/>
              <a:t>GPT-2</a:t>
            </a:r>
          </a:p>
          <a:p>
            <a:pPr marL="685800" lvl="1" indent="-228600" algn="l" rtl="0">
              <a:lnSpc>
                <a:spcPct val="90000"/>
              </a:lnSpc>
              <a:spcBef>
                <a:spcPts val="500"/>
              </a:spcBef>
              <a:spcAft>
                <a:spcPts val="0"/>
              </a:spcAft>
              <a:buClr>
                <a:schemeClr val="dk1"/>
              </a:buClr>
              <a:buSzPts val="1800"/>
              <a:buChar char="•"/>
            </a:pPr>
            <a:r>
              <a:rPr lang="en-US" altLang="zh-CN" sz="1700" dirty="0"/>
              <a:t>L</a:t>
            </a:r>
            <a:r>
              <a:rPr lang="en-US" sz="1700" dirty="0"/>
              <a:t>arger </a:t>
            </a:r>
            <a:r>
              <a:rPr lang="en-US" sz="1700" dirty="0">
                <a:latin typeface="Georgia" panose="02040502050405020303"/>
                <a:ea typeface="Georgia" panose="02040502050405020303"/>
                <a:cs typeface="Georgia" panose="02040502050405020303"/>
                <a:sym typeface="Georgia" panose="02040502050405020303"/>
              </a:rPr>
              <a:t>model size</a:t>
            </a:r>
            <a:r>
              <a:rPr lang="en-US" altLang="zh-CN" sz="1700" dirty="0">
                <a:latin typeface="Georgia" panose="02040502050405020303"/>
                <a:ea typeface="Georgia" panose="02040502050405020303"/>
                <a:cs typeface="Georgia" panose="02040502050405020303"/>
                <a:sym typeface="Georgia" panose="02040502050405020303"/>
              </a:rPr>
              <a:t>: The largest </a:t>
            </a:r>
            <a:r>
              <a:rPr lang="en-US" sz="1700" dirty="0">
                <a:latin typeface="Georgia" panose="02040502050405020303"/>
                <a:ea typeface="Georgia" panose="02040502050405020303"/>
                <a:cs typeface="Georgia" panose="02040502050405020303"/>
                <a:sym typeface="Georgia" panose="02040502050405020303"/>
              </a:rPr>
              <a:t>GPT-2 </a:t>
            </a:r>
            <a:r>
              <a:rPr lang="en-US" altLang="zh-CN" sz="1700" dirty="0">
                <a:latin typeface="Georgia" panose="02040502050405020303"/>
                <a:ea typeface="Georgia" panose="02040502050405020303"/>
                <a:cs typeface="Georgia" panose="02040502050405020303"/>
                <a:sym typeface="Georgia" panose="02040502050405020303"/>
              </a:rPr>
              <a:t>model </a:t>
            </a:r>
            <a:r>
              <a:rPr lang="en-US" sz="1700" dirty="0">
                <a:latin typeface="Georgia" panose="02040502050405020303"/>
                <a:ea typeface="Georgia" panose="02040502050405020303"/>
                <a:cs typeface="Georgia" panose="02040502050405020303"/>
                <a:sym typeface="Georgia" panose="02040502050405020303"/>
              </a:rPr>
              <a:t>has 1.5 billion parameters</a:t>
            </a:r>
            <a:endParaRPr lang="en-US" sz="1700" dirty="0"/>
          </a:p>
          <a:p>
            <a:pPr marL="685800" lvl="1" indent="-228600" algn="l" rtl="0">
              <a:lnSpc>
                <a:spcPct val="90000"/>
              </a:lnSpc>
              <a:spcBef>
                <a:spcPts val="500"/>
              </a:spcBef>
              <a:spcAft>
                <a:spcPts val="0"/>
              </a:spcAft>
              <a:buClr>
                <a:schemeClr val="dk1"/>
              </a:buClr>
              <a:buSzPts val="1800"/>
              <a:buChar char="•"/>
            </a:pPr>
            <a:r>
              <a:rPr lang="en-US" altLang="zh-CN" sz="1700" dirty="0"/>
              <a:t>M</a:t>
            </a:r>
            <a:r>
              <a:rPr lang="en-US" sz="1700" dirty="0">
                <a:latin typeface="Georgia" panose="02040502050405020303"/>
                <a:ea typeface="Georgia" panose="02040502050405020303"/>
                <a:cs typeface="Georgia" panose="02040502050405020303"/>
                <a:sym typeface="Georgia" panose="02040502050405020303"/>
              </a:rPr>
              <a:t>ore diverse data on the Web</a:t>
            </a:r>
            <a:endParaRPr lang="en-US" sz="1700" dirty="0"/>
          </a:p>
          <a:p>
            <a:pPr marL="685800" lvl="1" indent="-228600" algn="l" rtl="0">
              <a:lnSpc>
                <a:spcPct val="90000"/>
              </a:lnSpc>
              <a:spcBef>
                <a:spcPts val="500"/>
              </a:spcBef>
              <a:spcAft>
                <a:spcPts val="0"/>
              </a:spcAft>
              <a:buClr>
                <a:schemeClr val="dk1"/>
              </a:buClr>
              <a:buSzPts val="1800"/>
              <a:buChar char="•"/>
            </a:pPr>
            <a:r>
              <a:rPr lang="en-US" altLang="zh-CN" sz="1700" dirty="0"/>
              <a:t>Z</a:t>
            </a:r>
            <a:r>
              <a:rPr lang="en-US" sz="1700" dirty="0">
                <a:latin typeface="Georgia" panose="02040502050405020303"/>
                <a:ea typeface="Georgia" panose="02040502050405020303"/>
                <a:cs typeface="Georgia" panose="02040502050405020303"/>
                <a:sym typeface="Georgia" panose="02040502050405020303"/>
              </a:rPr>
              <a:t>ero-shot task transfer</a:t>
            </a:r>
          </a:p>
          <a:p>
            <a:pPr marL="228600" indent="-228600">
              <a:spcBef>
                <a:spcPts val="500"/>
              </a:spcBef>
            </a:pPr>
            <a:r>
              <a:rPr lang="en-US" sz="1700" dirty="0">
                <a:latin typeface="Georgia" panose="02040502050405020303"/>
                <a:ea typeface="Georgia" panose="02040502050405020303"/>
                <a:cs typeface="Georgia" panose="02040502050405020303"/>
                <a:sym typeface="Georgia" panose="02040502050405020303"/>
              </a:rPr>
              <a:t>Data source: </a:t>
            </a:r>
            <a:r>
              <a:rPr lang="en-US" sz="1700" dirty="0" err="1">
                <a:latin typeface="Georgia" panose="02040502050405020303"/>
                <a:ea typeface="Georgia" panose="02040502050405020303"/>
                <a:cs typeface="Georgia" panose="02040502050405020303"/>
                <a:sym typeface="Georgia" panose="02040502050405020303"/>
              </a:rPr>
              <a:t>WebText</a:t>
            </a:r>
            <a:r>
              <a:rPr lang="en-US" sz="1700" dirty="0">
                <a:latin typeface="Georgia" panose="02040502050405020303"/>
                <a:ea typeface="Georgia" panose="02040502050405020303"/>
                <a:cs typeface="Georgia" panose="02040502050405020303"/>
                <a:sym typeface="Georgia" panose="02040502050405020303"/>
              </a:rPr>
              <a:t>:</a:t>
            </a:r>
            <a:endParaRPr lang="en-US" sz="1700" dirty="0"/>
          </a:p>
          <a:p>
            <a:pPr marL="685800" lvl="1" indent="-228600" algn="l" rtl="0">
              <a:lnSpc>
                <a:spcPct val="90000"/>
              </a:lnSpc>
              <a:spcBef>
                <a:spcPts val="500"/>
              </a:spcBef>
              <a:spcAft>
                <a:spcPts val="0"/>
              </a:spcAft>
              <a:buClr>
                <a:schemeClr val="dk1"/>
              </a:buClr>
              <a:buSzPts val="1800"/>
              <a:buChar char="•"/>
            </a:pPr>
            <a:r>
              <a:rPr lang="en-US" altLang="zh-CN" sz="1700" dirty="0">
                <a:latin typeface="Georgia" panose="02040502050405020303"/>
                <a:ea typeface="Georgia" panose="02040502050405020303"/>
                <a:cs typeface="Georgia" panose="02040502050405020303"/>
                <a:sym typeface="Georgia" panose="02040502050405020303"/>
              </a:rPr>
              <a:t>The outbound </a:t>
            </a:r>
            <a:r>
              <a:rPr lang="en-US" altLang="zh-CN" sz="1700" dirty="0"/>
              <a:t>links from Reddit.</a:t>
            </a:r>
            <a:endParaRPr lang="en-US" sz="1700" dirty="0">
              <a:latin typeface="Georgia" panose="02040502050405020303"/>
              <a:ea typeface="Georgia" panose="02040502050405020303"/>
              <a:cs typeface="Georgia" panose="02040502050405020303"/>
              <a:sym typeface="Georgia" panose="02040502050405020303"/>
            </a:endParaRPr>
          </a:p>
          <a:p>
            <a:pPr marL="685800" lvl="1" indent="-228600" algn="l" rtl="0">
              <a:lnSpc>
                <a:spcPct val="90000"/>
              </a:lnSpc>
              <a:spcBef>
                <a:spcPts val="500"/>
              </a:spcBef>
              <a:spcAft>
                <a:spcPts val="0"/>
              </a:spcAft>
              <a:buClr>
                <a:schemeClr val="dk1"/>
              </a:buClr>
              <a:buSzPts val="1800"/>
              <a:buChar char="•"/>
            </a:pPr>
            <a:r>
              <a:rPr lang="en-US" altLang="zh-CN" sz="1700" dirty="0"/>
              <a:t>A</a:t>
            </a:r>
            <a:r>
              <a:rPr lang="en-US" sz="1700" dirty="0">
                <a:latin typeface="Georgia" panose="02040502050405020303"/>
                <a:ea typeface="Georgia" panose="02040502050405020303"/>
                <a:cs typeface="Georgia" panose="02040502050405020303"/>
                <a:sym typeface="Georgia" panose="02040502050405020303"/>
              </a:rPr>
              <a:t> total of 40 GB of text</a:t>
            </a:r>
          </a:p>
          <a:p>
            <a:endParaRPr lang="en-US" sz="1700" dirty="0"/>
          </a:p>
        </p:txBody>
      </p:sp>
    </p:spTree>
    <p:extLst>
      <p:ext uri="{BB962C8B-B14F-4D97-AF65-F5344CB8AC3E}">
        <p14:creationId xmlns:p14="http://schemas.microsoft.com/office/powerpoint/2010/main" val="3847625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4942-A9D7-45D4-1F84-05372A74F5BF}"/>
              </a:ext>
            </a:extLst>
          </p:cNvPr>
          <p:cNvSpPr>
            <a:spLocks noGrp="1"/>
          </p:cNvSpPr>
          <p:nvPr>
            <p:ph type="title"/>
          </p:nvPr>
        </p:nvSpPr>
        <p:spPr/>
        <p:txBody>
          <a:bodyPr/>
          <a:lstStyle/>
          <a:p>
            <a:endParaRPr lang="en-HK"/>
          </a:p>
        </p:txBody>
      </p:sp>
      <p:sp>
        <p:nvSpPr>
          <p:cNvPr id="4" name="Google Shape;175;p13">
            <a:extLst>
              <a:ext uri="{FF2B5EF4-FFF2-40B4-BE49-F238E27FC236}">
                <a16:creationId xmlns:a16="http://schemas.microsoft.com/office/drawing/2014/main" id="{7F83DBA6-04B1-C23C-10A5-05BF0B61411A}"/>
              </a:ext>
            </a:extLst>
          </p:cNvPr>
          <p:cNvSpPr txBox="1">
            <a:spLocks noGrp="1"/>
          </p:cNvSpPr>
          <p:nvPr>
            <p:ph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54000" algn="l" rtl="0">
              <a:lnSpc>
                <a:spcPct val="90000"/>
              </a:lnSpc>
              <a:spcBef>
                <a:spcPts val="0"/>
              </a:spcBef>
              <a:spcAft>
                <a:spcPts val="0"/>
              </a:spcAft>
              <a:buClr>
                <a:srgbClr val="2E75B5"/>
              </a:buClr>
              <a:buSzPts val="2400"/>
              <a:buFont typeface="Georgia" panose="02040502050405020303"/>
              <a:buChar char="•"/>
            </a:pPr>
            <a:r>
              <a:rPr lang="en-US" sz="2000" b="1" dirty="0">
                <a:solidFill>
                  <a:schemeClr val="tx1"/>
                </a:solidFill>
              </a:rPr>
              <a:t>GPT-3</a:t>
            </a:r>
            <a:endParaRPr sz="2000" dirty="0">
              <a:solidFill>
                <a:schemeClr val="tx1"/>
              </a:solidFill>
            </a:endParaRPr>
          </a:p>
          <a:p>
            <a:pPr marL="685800" lvl="1" indent="-228600">
              <a:buFont typeface="Georgia" panose="02040502050405020303"/>
              <a:buChar char="•"/>
            </a:pPr>
            <a:r>
              <a:rPr lang="en-US" altLang="zh-CN" sz="2000" dirty="0">
                <a:solidFill>
                  <a:schemeClr val="tx1"/>
                </a:solidFill>
              </a:rPr>
              <a:t>Even</a:t>
            </a:r>
            <a:r>
              <a:rPr lang="zh-CN" altLang="en-US" sz="2000" dirty="0">
                <a:solidFill>
                  <a:schemeClr val="tx1"/>
                </a:solidFill>
              </a:rPr>
              <a:t> </a:t>
            </a:r>
            <a:r>
              <a:rPr lang="en-US" sz="2000" dirty="0">
                <a:solidFill>
                  <a:schemeClr val="tx1"/>
                </a:solidFill>
              </a:rPr>
              <a:t>larger model size</a:t>
            </a:r>
            <a:r>
              <a:rPr lang="en-US" altLang="zh-CN" sz="2000" dirty="0">
                <a:solidFill>
                  <a:schemeClr val="tx1"/>
                </a:solidFill>
              </a:rPr>
              <a:t>:</a:t>
            </a:r>
            <a:r>
              <a:rPr lang="zh-CN" altLang="en-US" sz="2000" dirty="0">
                <a:solidFill>
                  <a:schemeClr val="tx1"/>
                </a:solidFill>
              </a:rPr>
              <a:t> </a:t>
            </a:r>
            <a:r>
              <a:rPr lang="en-US" altLang="zh-CN" sz="2000" dirty="0">
                <a:solidFill>
                  <a:schemeClr val="tx1"/>
                </a:solidFill>
              </a:rPr>
              <a:t>The</a:t>
            </a:r>
            <a:r>
              <a:rPr lang="zh-CN" altLang="en-US" sz="2000" dirty="0">
                <a:solidFill>
                  <a:schemeClr val="tx1"/>
                </a:solidFill>
              </a:rPr>
              <a:t> </a:t>
            </a:r>
            <a:r>
              <a:rPr lang="en-US" altLang="zh-CN" sz="2000" dirty="0">
                <a:solidFill>
                  <a:schemeClr val="tx1"/>
                </a:solidFill>
              </a:rPr>
              <a:t>largest</a:t>
            </a:r>
            <a:r>
              <a:rPr lang="zh-CN" altLang="en-US" sz="2000" dirty="0">
                <a:solidFill>
                  <a:schemeClr val="tx1"/>
                </a:solidFill>
              </a:rPr>
              <a:t> </a:t>
            </a:r>
            <a:r>
              <a:rPr lang="en-US" sz="2000" dirty="0">
                <a:solidFill>
                  <a:schemeClr val="tx1"/>
                </a:solidFill>
                <a:latin typeface="Georgia" panose="02040502050405020303"/>
                <a:ea typeface="Georgia" panose="02040502050405020303"/>
                <a:cs typeface="Georgia" panose="02040502050405020303"/>
                <a:sym typeface="Georgia" panose="02040502050405020303"/>
              </a:rPr>
              <a:t>GPT-3 </a:t>
            </a:r>
            <a:r>
              <a:rPr lang="en-US" altLang="zh-CN" sz="2000" dirty="0">
                <a:solidFill>
                  <a:schemeClr val="tx1"/>
                </a:solidFill>
              </a:rPr>
              <a:t>model</a:t>
            </a:r>
            <a:r>
              <a:rPr lang="zh-CN" altLang="en-US" sz="2000" dirty="0">
                <a:solidFill>
                  <a:schemeClr val="tx1"/>
                </a:solidFill>
              </a:rPr>
              <a:t> </a:t>
            </a:r>
            <a:r>
              <a:rPr lang="en-US" sz="2000" dirty="0">
                <a:solidFill>
                  <a:schemeClr val="tx1"/>
                </a:solidFill>
                <a:latin typeface="Georgia" panose="02040502050405020303"/>
                <a:ea typeface="Georgia" panose="02040502050405020303"/>
                <a:cs typeface="Georgia" panose="02040502050405020303"/>
                <a:sym typeface="Georgia" panose="02040502050405020303"/>
              </a:rPr>
              <a:t>has 175 billion parameters</a:t>
            </a:r>
            <a:endParaRPr sz="2000" dirty="0">
              <a:solidFill>
                <a:schemeClr val="tx1"/>
              </a:solidFill>
            </a:endParaRPr>
          </a:p>
          <a:p>
            <a:pPr marL="685800" lvl="1" indent="-228600" algn="l" rtl="0">
              <a:lnSpc>
                <a:spcPct val="90000"/>
              </a:lnSpc>
              <a:spcBef>
                <a:spcPts val="500"/>
              </a:spcBef>
              <a:spcAft>
                <a:spcPts val="0"/>
              </a:spcAft>
              <a:buClr>
                <a:schemeClr val="dk1"/>
              </a:buClr>
              <a:buSzPts val="1800"/>
              <a:buChar char="•"/>
            </a:pPr>
            <a:r>
              <a:rPr lang="en-US" altLang="zh-CN" sz="2000" dirty="0">
                <a:solidFill>
                  <a:schemeClr val="tx1"/>
                </a:solidFill>
              </a:rPr>
              <a:t>More</a:t>
            </a:r>
            <a:r>
              <a:rPr lang="en-US" sz="2000" dirty="0">
                <a:solidFill>
                  <a:schemeClr val="tx1"/>
                </a:solidFill>
              </a:rPr>
              <a:t> </a:t>
            </a:r>
            <a:r>
              <a:rPr lang="en-US" sz="2000" dirty="0">
                <a:solidFill>
                  <a:schemeClr val="tx1"/>
                </a:solidFill>
                <a:latin typeface="Georgia" panose="02040502050405020303"/>
                <a:ea typeface="Georgia" panose="02040502050405020303"/>
                <a:cs typeface="Georgia" panose="02040502050405020303"/>
                <a:sym typeface="Georgia" panose="02040502050405020303"/>
              </a:rPr>
              <a:t>data </a:t>
            </a:r>
            <a:r>
              <a:rPr lang="en-US" altLang="zh-CN" sz="2000" dirty="0">
                <a:solidFill>
                  <a:schemeClr val="tx1"/>
                </a:solidFill>
                <a:latin typeface="Georgia" panose="02040502050405020303"/>
                <a:ea typeface="Georgia" panose="02040502050405020303"/>
                <a:cs typeface="Georgia" panose="02040502050405020303"/>
                <a:sym typeface="Georgia" panose="02040502050405020303"/>
              </a:rPr>
              <a:t>from</a:t>
            </a:r>
            <a:r>
              <a:rPr lang="en-US" sz="2000" dirty="0">
                <a:solidFill>
                  <a:schemeClr val="tx1"/>
                </a:solidFill>
                <a:latin typeface="Georgia" panose="02040502050405020303"/>
                <a:ea typeface="Georgia" panose="02040502050405020303"/>
                <a:cs typeface="Georgia" panose="02040502050405020303"/>
                <a:sym typeface="Georgia" panose="02040502050405020303"/>
              </a:rPr>
              <a:t> the Web</a:t>
            </a:r>
            <a:endParaRPr sz="2000" dirty="0">
              <a:solidFill>
                <a:schemeClr val="tx1"/>
              </a:solidFill>
            </a:endParaRPr>
          </a:p>
          <a:p>
            <a:pPr marL="685800" lvl="1" indent="-228600" algn="l" rtl="0">
              <a:lnSpc>
                <a:spcPct val="90000"/>
              </a:lnSpc>
              <a:spcBef>
                <a:spcPts val="500"/>
              </a:spcBef>
              <a:spcAft>
                <a:spcPts val="0"/>
              </a:spcAft>
              <a:buClr>
                <a:schemeClr val="dk1"/>
              </a:buClr>
              <a:buSzPts val="1800"/>
              <a:buChar char="•"/>
            </a:pPr>
            <a:r>
              <a:rPr lang="en-US" altLang="zh-CN" sz="2000" dirty="0">
                <a:solidFill>
                  <a:schemeClr val="tx1"/>
                </a:solidFill>
                <a:latin typeface="Georgia" panose="02040502050405020303"/>
                <a:ea typeface="Georgia" panose="02040502050405020303"/>
                <a:cs typeface="Georgia" panose="02040502050405020303"/>
                <a:sym typeface="Georgia" panose="02040502050405020303"/>
              </a:rPr>
              <a:t>Few</a:t>
            </a:r>
            <a:r>
              <a:rPr lang="en-US" altLang="zh-CN" sz="2000" dirty="0">
                <a:solidFill>
                  <a:schemeClr val="tx1"/>
                </a:solidFill>
              </a:rPr>
              <a:t>-shot</a:t>
            </a:r>
            <a:r>
              <a:rPr lang="zh-CN" altLang="en-US" sz="2000" dirty="0">
                <a:solidFill>
                  <a:schemeClr val="tx1"/>
                </a:solidFill>
              </a:rPr>
              <a:t> </a:t>
            </a:r>
            <a:r>
              <a:rPr lang="en-US" altLang="zh-CN" sz="2000" dirty="0">
                <a:solidFill>
                  <a:schemeClr val="tx1"/>
                </a:solidFill>
              </a:rPr>
              <a:t>learning</a:t>
            </a:r>
            <a:r>
              <a:rPr lang="en-US" sz="2000" dirty="0">
                <a:solidFill>
                  <a:schemeClr val="tx1"/>
                </a:solidFill>
                <a:latin typeface="Georgia" panose="02040502050405020303"/>
                <a:ea typeface="Georgia" panose="02040502050405020303"/>
                <a:cs typeface="Georgia" panose="02040502050405020303"/>
                <a:sym typeface="Georgia" panose="02040502050405020303"/>
              </a:rPr>
              <a:t>: </a:t>
            </a:r>
            <a:r>
              <a:rPr lang="en-US" altLang="zh-CN" sz="2000" dirty="0">
                <a:solidFill>
                  <a:schemeClr val="tx1"/>
                </a:solidFill>
                <a:latin typeface="Georgia" panose="02040502050405020303"/>
                <a:ea typeface="Georgia" panose="02040502050405020303"/>
                <a:cs typeface="Georgia" panose="02040502050405020303"/>
                <a:sym typeface="Georgia" panose="02040502050405020303"/>
              </a:rPr>
              <a:t>a</a:t>
            </a:r>
            <a:r>
              <a:rPr lang="zh-CN" altLang="en-US" sz="2000" dirty="0">
                <a:solidFill>
                  <a:schemeClr val="tx1"/>
                </a:solidFill>
                <a:latin typeface="Georgia" panose="02040502050405020303"/>
                <a:ea typeface="Georgia" panose="02040502050405020303"/>
                <a:cs typeface="Georgia" panose="02040502050405020303"/>
                <a:sym typeface="Georgia" panose="02040502050405020303"/>
              </a:rPr>
              <a:t> </a:t>
            </a:r>
            <a:r>
              <a:rPr lang="en-US" sz="2000" dirty="0">
                <a:solidFill>
                  <a:schemeClr val="tx1"/>
                </a:solidFill>
                <a:latin typeface="Georgia" panose="02040502050405020303"/>
                <a:ea typeface="Georgia" panose="02040502050405020303"/>
                <a:cs typeface="Georgia" panose="02040502050405020303"/>
                <a:sym typeface="Georgia" panose="02040502050405020303"/>
              </a:rPr>
              <a:t>natural language instruction</a:t>
            </a:r>
            <a:r>
              <a:rPr lang="zh-CN" altLang="en-US" sz="2000" dirty="0">
                <a:solidFill>
                  <a:schemeClr val="tx1"/>
                </a:solidFill>
                <a:latin typeface="Georgia" panose="02040502050405020303"/>
                <a:ea typeface="Georgia" panose="02040502050405020303"/>
                <a:cs typeface="Georgia" panose="02040502050405020303"/>
                <a:sym typeface="Georgia" panose="02040502050405020303"/>
              </a:rPr>
              <a:t> </a:t>
            </a:r>
            <a:r>
              <a:rPr lang="en-US" altLang="zh-CN" sz="2000" dirty="0">
                <a:solidFill>
                  <a:schemeClr val="tx1"/>
                </a:solidFill>
                <a:latin typeface="Georgia" panose="02040502050405020303"/>
                <a:ea typeface="Georgia" panose="02040502050405020303"/>
                <a:cs typeface="Georgia" panose="02040502050405020303"/>
                <a:sym typeface="Georgia" panose="02040502050405020303"/>
              </a:rPr>
              <a:t>+</a:t>
            </a:r>
            <a:r>
              <a:rPr lang="zh-CN" altLang="en-US" sz="2000" dirty="0">
                <a:solidFill>
                  <a:schemeClr val="tx1"/>
                </a:solidFill>
                <a:latin typeface="Georgia" panose="02040502050405020303"/>
                <a:ea typeface="Georgia" panose="02040502050405020303"/>
                <a:cs typeface="Georgia" panose="02040502050405020303"/>
                <a:sym typeface="Georgia" panose="02040502050405020303"/>
              </a:rPr>
              <a:t> </a:t>
            </a:r>
            <a:r>
              <a:rPr lang="en-US" altLang="zh-CN" sz="2000" dirty="0">
                <a:solidFill>
                  <a:schemeClr val="tx1"/>
                </a:solidFill>
                <a:latin typeface="Georgia" panose="02040502050405020303"/>
                <a:ea typeface="Georgia" panose="02040502050405020303"/>
                <a:cs typeface="Georgia" panose="02040502050405020303"/>
                <a:sym typeface="Georgia" panose="02040502050405020303"/>
              </a:rPr>
              <a:t>a</a:t>
            </a:r>
            <a:r>
              <a:rPr lang="zh-CN" altLang="en-US" sz="2000" dirty="0">
                <a:solidFill>
                  <a:schemeClr val="tx1"/>
                </a:solidFill>
                <a:latin typeface="Georgia" panose="02040502050405020303"/>
                <a:ea typeface="Georgia" panose="02040502050405020303"/>
                <a:cs typeface="Georgia" panose="02040502050405020303"/>
                <a:sym typeface="Georgia" panose="02040502050405020303"/>
              </a:rPr>
              <a:t> </a:t>
            </a:r>
            <a:r>
              <a:rPr lang="en-US" altLang="zh-CN" sz="2000" dirty="0">
                <a:solidFill>
                  <a:schemeClr val="tx1"/>
                </a:solidFill>
                <a:latin typeface="Georgia" panose="02040502050405020303"/>
                <a:ea typeface="Georgia" panose="02040502050405020303"/>
                <a:cs typeface="Georgia" panose="02040502050405020303"/>
                <a:sym typeface="Georgia" panose="02040502050405020303"/>
              </a:rPr>
              <a:t>few</a:t>
            </a:r>
            <a:r>
              <a:rPr lang="zh-CN" altLang="en-US" sz="2000" dirty="0">
                <a:solidFill>
                  <a:schemeClr val="tx1"/>
                </a:solidFill>
                <a:latin typeface="Georgia" panose="02040502050405020303"/>
                <a:ea typeface="Georgia" panose="02040502050405020303"/>
                <a:cs typeface="Georgia" panose="02040502050405020303"/>
                <a:sym typeface="Georgia" panose="02040502050405020303"/>
              </a:rPr>
              <a:t> </a:t>
            </a:r>
            <a:r>
              <a:rPr lang="en-US" altLang="zh-CN" sz="2000" dirty="0">
                <a:solidFill>
                  <a:schemeClr val="tx1"/>
                </a:solidFill>
              </a:rPr>
              <a:t>examples</a:t>
            </a:r>
            <a:r>
              <a:rPr lang="zh-CN" altLang="en-US" sz="2000" dirty="0">
                <a:solidFill>
                  <a:schemeClr val="tx1"/>
                </a:solidFill>
              </a:rPr>
              <a:t> </a:t>
            </a:r>
            <a:r>
              <a:rPr lang="en-US" altLang="zh-CN" sz="2000" dirty="0">
                <a:solidFill>
                  <a:schemeClr val="tx1"/>
                </a:solidFill>
              </a:rPr>
              <a:t>without</a:t>
            </a:r>
            <a:r>
              <a:rPr lang="zh-CN" altLang="en-US" sz="2000" dirty="0">
                <a:solidFill>
                  <a:schemeClr val="tx1"/>
                </a:solidFill>
              </a:rPr>
              <a:t> </a:t>
            </a:r>
            <a:r>
              <a:rPr lang="en-US" altLang="zh-CN" sz="2000" dirty="0">
                <a:solidFill>
                  <a:schemeClr val="tx1"/>
                </a:solidFill>
              </a:rPr>
              <a:t>finetuning</a:t>
            </a:r>
            <a:endParaRPr sz="2000" dirty="0">
              <a:solidFill>
                <a:schemeClr val="tx1"/>
              </a:solidFill>
              <a:latin typeface="Georgia" panose="02040502050405020303"/>
              <a:ea typeface="Georgia" panose="02040502050405020303"/>
              <a:cs typeface="Georgia" panose="02040502050405020303"/>
              <a:sym typeface="Georgia" panose="02040502050405020303"/>
            </a:endParaRPr>
          </a:p>
          <a:p>
            <a:pPr marL="228600" lvl="0" indent="-228600" algn="l" rtl="0">
              <a:lnSpc>
                <a:spcPct val="90000"/>
              </a:lnSpc>
              <a:spcBef>
                <a:spcPts val="1000"/>
              </a:spcBef>
              <a:spcAft>
                <a:spcPts val="0"/>
              </a:spcAft>
              <a:buClr>
                <a:schemeClr val="dk1"/>
              </a:buClr>
              <a:buSzPts val="2000"/>
              <a:buChar char="•"/>
            </a:pPr>
            <a:r>
              <a:rPr lang="en-US" sz="2000" dirty="0">
                <a:solidFill>
                  <a:schemeClr val="tx1"/>
                </a:solidFill>
                <a:latin typeface="Georgia" panose="02040502050405020303"/>
                <a:ea typeface="Georgia" panose="02040502050405020303"/>
                <a:cs typeface="Georgia" panose="02040502050405020303"/>
                <a:sym typeface="Georgia" panose="02040502050405020303"/>
              </a:rPr>
              <a:t>Data source:</a:t>
            </a:r>
            <a:endParaRPr sz="2000" dirty="0">
              <a:solidFill>
                <a:schemeClr val="tx1"/>
              </a:solidFill>
            </a:endParaRPr>
          </a:p>
          <a:p>
            <a:pPr marL="685800" lvl="1" indent="-228600" algn="l" rtl="0">
              <a:lnSpc>
                <a:spcPct val="90000"/>
              </a:lnSpc>
              <a:spcBef>
                <a:spcPts val="500"/>
              </a:spcBef>
              <a:spcAft>
                <a:spcPts val="0"/>
              </a:spcAft>
              <a:buClr>
                <a:schemeClr val="dk1"/>
              </a:buClr>
              <a:buSzPts val="1800"/>
              <a:buChar char="•"/>
            </a:pPr>
            <a:r>
              <a:rPr lang="en-US" sz="2000" dirty="0" err="1">
                <a:solidFill>
                  <a:schemeClr val="tx1"/>
                </a:solidFill>
                <a:latin typeface="Georgia" panose="02040502050405020303"/>
                <a:ea typeface="Georgia" panose="02040502050405020303"/>
                <a:cs typeface="Georgia" panose="02040502050405020303"/>
                <a:sym typeface="Georgia" panose="02040502050405020303"/>
              </a:rPr>
              <a:t>CommonCrawl</a:t>
            </a:r>
            <a:r>
              <a:rPr lang="en-US" sz="2000" dirty="0">
                <a:solidFill>
                  <a:schemeClr val="tx1"/>
                </a:solidFill>
                <a:latin typeface="Georgia" panose="02040502050405020303"/>
                <a:ea typeface="Georgia" panose="02040502050405020303"/>
                <a:cs typeface="Georgia" panose="02040502050405020303"/>
                <a:sym typeface="Georgia" panose="02040502050405020303"/>
              </a:rPr>
              <a:t>, WebText2, Books1, Books2, and Wikipedia</a:t>
            </a:r>
            <a:endParaRPr sz="2000" dirty="0">
              <a:solidFill>
                <a:schemeClr val="tx1"/>
              </a:solidFill>
            </a:endParaRPr>
          </a:p>
          <a:p>
            <a:pPr marL="685800" lvl="1" indent="-228600" algn="l" rtl="0">
              <a:lnSpc>
                <a:spcPct val="90000"/>
              </a:lnSpc>
              <a:spcBef>
                <a:spcPts val="500"/>
              </a:spcBef>
              <a:spcAft>
                <a:spcPts val="0"/>
              </a:spcAft>
              <a:buClr>
                <a:schemeClr val="dk1"/>
              </a:buClr>
              <a:buSzPts val="1800"/>
              <a:buChar char="•"/>
            </a:pPr>
            <a:r>
              <a:rPr lang="en-US" altLang="zh-CN" sz="2000" dirty="0">
                <a:solidFill>
                  <a:schemeClr val="tx1"/>
                </a:solidFill>
              </a:rPr>
              <a:t>A</a:t>
            </a:r>
            <a:r>
              <a:rPr lang="en-US" sz="2000" dirty="0">
                <a:solidFill>
                  <a:schemeClr val="tx1"/>
                </a:solidFill>
                <a:latin typeface="Georgia" panose="02040502050405020303"/>
                <a:ea typeface="Georgia" panose="02040502050405020303"/>
                <a:cs typeface="Georgia" panose="02040502050405020303"/>
                <a:sym typeface="Georgia" panose="02040502050405020303"/>
              </a:rPr>
              <a:t>bout 500 billion tokens; a total of 750+GB of text</a:t>
            </a:r>
          </a:p>
          <a:p>
            <a:pPr marL="228600" indent="-228600">
              <a:spcBef>
                <a:spcPts val="500"/>
              </a:spcBef>
            </a:pPr>
            <a:r>
              <a:rPr lang="en-US" altLang="zh-CN" sz="2000" dirty="0">
                <a:solidFill>
                  <a:schemeClr val="tx1"/>
                </a:solidFill>
              </a:rPr>
              <a:t>The</a:t>
            </a:r>
            <a:r>
              <a:rPr lang="zh-CN" altLang="en-US" sz="2000" dirty="0">
                <a:solidFill>
                  <a:schemeClr val="tx1"/>
                </a:solidFill>
              </a:rPr>
              <a:t> </a:t>
            </a:r>
            <a:r>
              <a:rPr lang="en-US" altLang="zh-CN" sz="2000" dirty="0">
                <a:solidFill>
                  <a:schemeClr val="tx1"/>
                </a:solidFill>
              </a:rPr>
              <a:t>text</a:t>
            </a:r>
            <a:r>
              <a:rPr lang="zh-CN" altLang="en-US" sz="2000" dirty="0">
                <a:solidFill>
                  <a:schemeClr val="tx1"/>
                </a:solidFill>
              </a:rPr>
              <a:t> </a:t>
            </a:r>
            <a:r>
              <a:rPr lang="en-US" altLang="zh-CN" sz="2000" dirty="0">
                <a:solidFill>
                  <a:schemeClr val="tx1"/>
                </a:solidFill>
              </a:rPr>
              <a:t>completion</a:t>
            </a:r>
            <a:r>
              <a:rPr lang="zh-CN" altLang="en-US" sz="2000" dirty="0">
                <a:solidFill>
                  <a:schemeClr val="tx1"/>
                </a:solidFill>
              </a:rPr>
              <a:t> </a:t>
            </a:r>
            <a:r>
              <a:rPr lang="en-US" altLang="zh-CN" sz="2000" dirty="0">
                <a:solidFill>
                  <a:schemeClr val="tx1"/>
                </a:solidFill>
              </a:rPr>
              <a:t>ability</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GPT-3</a:t>
            </a:r>
            <a:r>
              <a:rPr lang="zh-CN" altLang="en-US" sz="2000" dirty="0">
                <a:solidFill>
                  <a:schemeClr val="tx1"/>
                </a:solidFill>
              </a:rPr>
              <a:t> </a:t>
            </a:r>
            <a:r>
              <a:rPr lang="en-US" altLang="zh-CN" sz="2000" dirty="0">
                <a:solidFill>
                  <a:schemeClr val="tx1"/>
                </a:solidFill>
              </a:rPr>
              <a:t>is</a:t>
            </a:r>
            <a:r>
              <a:rPr lang="zh-CN" altLang="en-US" sz="2000" dirty="0">
                <a:solidFill>
                  <a:schemeClr val="tx1"/>
                </a:solidFill>
              </a:rPr>
              <a:t> </a:t>
            </a:r>
            <a:r>
              <a:rPr lang="en-US" altLang="zh-CN" sz="2000" dirty="0">
                <a:solidFill>
                  <a:schemeClr val="tx1"/>
                </a:solidFill>
              </a:rPr>
              <a:t>stronger</a:t>
            </a:r>
            <a:r>
              <a:rPr lang="zh-CN" altLang="en-US" sz="2000" dirty="0">
                <a:solidFill>
                  <a:schemeClr val="tx1"/>
                </a:solidFill>
              </a:rPr>
              <a:t> </a:t>
            </a:r>
            <a:r>
              <a:rPr lang="en-US" altLang="zh-CN" sz="2000" dirty="0">
                <a:solidFill>
                  <a:schemeClr val="tx1"/>
                </a:solidFill>
              </a:rPr>
              <a:t>than</a:t>
            </a:r>
            <a:r>
              <a:rPr lang="zh-CN" altLang="en-US" sz="2000" dirty="0">
                <a:solidFill>
                  <a:schemeClr val="tx1"/>
                </a:solidFill>
              </a:rPr>
              <a:t> </a:t>
            </a:r>
            <a:r>
              <a:rPr lang="en-US" altLang="zh-CN" sz="2000" dirty="0">
                <a:solidFill>
                  <a:schemeClr val="tx1"/>
                </a:solidFill>
              </a:rPr>
              <a:t>GPT-1</a:t>
            </a:r>
            <a:r>
              <a:rPr lang="zh-CN" altLang="en-US" sz="2000" dirty="0">
                <a:solidFill>
                  <a:schemeClr val="tx1"/>
                </a:solidFill>
              </a:rPr>
              <a:t> </a:t>
            </a:r>
            <a:r>
              <a:rPr lang="en-US" altLang="zh-CN" sz="2000" dirty="0">
                <a:solidFill>
                  <a:schemeClr val="tx1"/>
                </a:solidFill>
              </a:rPr>
              <a:t>and</a:t>
            </a:r>
            <a:r>
              <a:rPr lang="zh-CN" altLang="en-US" sz="2000" dirty="0">
                <a:solidFill>
                  <a:schemeClr val="tx1"/>
                </a:solidFill>
              </a:rPr>
              <a:t> </a:t>
            </a:r>
            <a:r>
              <a:rPr lang="en-US" altLang="zh-CN" sz="2000" dirty="0">
                <a:solidFill>
                  <a:schemeClr val="tx1"/>
                </a:solidFill>
              </a:rPr>
              <a:t>GPT-2.</a:t>
            </a:r>
          </a:p>
          <a:p>
            <a:pPr marL="228600" indent="-228600">
              <a:spcBef>
                <a:spcPts val="500"/>
              </a:spcBef>
            </a:pPr>
            <a:r>
              <a:rPr lang="en-US" altLang="zh-CN" sz="2000" dirty="0">
                <a:solidFill>
                  <a:schemeClr val="tx1"/>
                </a:solidFill>
              </a:rPr>
              <a:t>Starting</a:t>
            </a:r>
            <a:r>
              <a:rPr lang="zh-CN" altLang="en-US" sz="2000" dirty="0">
                <a:solidFill>
                  <a:schemeClr val="tx1"/>
                </a:solidFill>
              </a:rPr>
              <a:t> </a:t>
            </a:r>
            <a:r>
              <a:rPr lang="en-US" altLang="zh-CN" sz="2000" dirty="0">
                <a:solidFill>
                  <a:schemeClr val="tx1"/>
                </a:solidFill>
              </a:rPr>
              <a:t>from</a:t>
            </a:r>
            <a:r>
              <a:rPr lang="zh-CN" altLang="en-US" sz="2000" dirty="0">
                <a:solidFill>
                  <a:schemeClr val="tx1"/>
                </a:solidFill>
              </a:rPr>
              <a:t> </a:t>
            </a:r>
            <a:r>
              <a:rPr lang="en-US" altLang="zh-CN" sz="2000" dirty="0">
                <a:solidFill>
                  <a:schemeClr val="tx1"/>
                </a:solidFill>
              </a:rPr>
              <a:t>GPT-3,</a:t>
            </a:r>
            <a:r>
              <a:rPr lang="zh-CN" altLang="en-US" sz="2000" dirty="0">
                <a:solidFill>
                  <a:schemeClr val="tx1"/>
                </a:solidFill>
              </a:rPr>
              <a:t> </a:t>
            </a:r>
            <a:r>
              <a:rPr lang="en-US" altLang="zh-CN" sz="2000" dirty="0" err="1">
                <a:solidFill>
                  <a:schemeClr val="tx1"/>
                </a:solidFill>
              </a:rPr>
              <a:t>OpenAI</a:t>
            </a:r>
            <a:r>
              <a:rPr lang="zh-CN" altLang="en-US" sz="2000" dirty="0">
                <a:solidFill>
                  <a:schemeClr val="tx1"/>
                </a:solidFill>
              </a:rPr>
              <a:t> </a:t>
            </a:r>
            <a:r>
              <a:rPr lang="en-US" altLang="zh-CN" sz="2000" dirty="0">
                <a:solidFill>
                  <a:schemeClr val="tx1"/>
                </a:solidFill>
              </a:rPr>
              <a:t>stops</a:t>
            </a:r>
            <a:r>
              <a:rPr lang="zh-CN" altLang="en-US" sz="2000" dirty="0">
                <a:solidFill>
                  <a:schemeClr val="tx1"/>
                </a:solidFill>
              </a:rPr>
              <a:t> </a:t>
            </a:r>
            <a:r>
              <a:rPr lang="en-US" altLang="zh-CN" sz="2000" dirty="0">
                <a:solidFill>
                  <a:schemeClr val="tx1"/>
                </a:solidFill>
              </a:rPr>
              <a:t>open-sourcing</a:t>
            </a:r>
            <a:r>
              <a:rPr lang="zh-CN" altLang="en-US" sz="2000" dirty="0">
                <a:solidFill>
                  <a:schemeClr val="tx1"/>
                </a:solidFill>
              </a:rPr>
              <a:t> </a:t>
            </a:r>
            <a:r>
              <a:rPr lang="en-US" altLang="zh-CN" sz="2000" dirty="0">
                <a:solidFill>
                  <a:schemeClr val="tx1"/>
                </a:solidFill>
              </a:rPr>
              <a:t>and</a:t>
            </a:r>
            <a:r>
              <a:rPr lang="zh-CN" altLang="en-US" sz="2000" dirty="0">
                <a:solidFill>
                  <a:schemeClr val="tx1"/>
                </a:solidFill>
              </a:rPr>
              <a:t> </a:t>
            </a:r>
            <a:r>
              <a:rPr lang="en-US" altLang="zh-CN" sz="2000" dirty="0">
                <a:solidFill>
                  <a:schemeClr val="tx1"/>
                </a:solidFill>
              </a:rPr>
              <a:t>just</a:t>
            </a:r>
            <a:r>
              <a:rPr lang="zh-CN" altLang="en-US" sz="2000" dirty="0">
                <a:solidFill>
                  <a:schemeClr val="tx1"/>
                </a:solidFill>
              </a:rPr>
              <a:t> </a:t>
            </a:r>
            <a:r>
              <a:rPr lang="en-US" altLang="zh-CN" sz="2000" dirty="0">
                <a:solidFill>
                  <a:schemeClr val="tx1"/>
                </a:solidFill>
              </a:rPr>
              <a:t>provides</a:t>
            </a:r>
            <a:r>
              <a:rPr lang="zh-CN" altLang="en-US" sz="2000" dirty="0">
                <a:solidFill>
                  <a:schemeClr val="tx1"/>
                </a:solidFill>
              </a:rPr>
              <a:t> </a:t>
            </a:r>
            <a:r>
              <a:rPr lang="en-US" altLang="zh-CN" sz="2000" dirty="0">
                <a:solidFill>
                  <a:schemeClr val="tx1"/>
                </a:solidFill>
              </a:rPr>
              <a:t>the</a:t>
            </a:r>
            <a:r>
              <a:rPr lang="zh-CN" altLang="en-US" sz="2000" dirty="0">
                <a:solidFill>
                  <a:schemeClr val="tx1"/>
                </a:solidFill>
              </a:rPr>
              <a:t> </a:t>
            </a:r>
            <a:r>
              <a:rPr lang="en-US" altLang="zh-CN" sz="2000" dirty="0">
                <a:solidFill>
                  <a:schemeClr val="tx1"/>
                </a:solidFill>
              </a:rPr>
              <a:t>APIs.</a:t>
            </a:r>
          </a:p>
          <a:p>
            <a:pPr marL="228600" indent="-228600">
              <a:spcBef>
                <a:spcPts val="500"/>
              </a:spcBef>
            </a:pPr>
            <a:r>
              <a:rPr lang="en-US" altLang="zh-CN" sz="2000" dirty="0">
                <a:solidFill>
                  <a:schemeClr val="tx1"/>
                </a:solidFill>
              </a:rPr>
              <a:t>Overall</a:t>
            </a:r>
            <a:r>
              <a:rPr lang="zh-CN" altLang="en-US" sz="2000" dirty="0">
                <a:solidFill>
                  <a:schemeClr val="tx1"/>
                </a:solidFill>
              </a:rPr>
              <a:t> </a:t>
            </a:r>
            <a:r>
              <a:rPr lang="en-US" altLang="zh-CN" sz="2000" dirty="0">
                <a:solidFill>
                  <a:schemeClr val="tx1"/>
                </a:solidFill>
              </a:rPr>
              <a:t>speaking,</a:t>
            </a:r>
            <a:r>
              <a:rPr lang="zh-CN" altLang="en-US" sz="2000" dirty="0">
                <a:solidFill>
                  <a:schemeClr val="tx1"/>
                </a:solidFill>
              </a:rPr>
              <a:t> </a:t>
            </a:r>
            <a:r>
              <a:rPr lang="en-US" altLang="zh-CN" sz="2000" dirty="0">
                <a:solidFill>
                  <a:schemeClr val="tx1"/>
                </a:solidFill>
              </a:rPr>
              <a:t>the</a:t>
            </a:r>
            <a:r>
              <a:rPr lang="zh-CN" altLang="en-US" sz="2000" dirty="0">
                <a:solidFill>
                  <a:schemeClr val="tx1"/>
                </a:solidFill>
              </a:rPr>
              <a:t> </a:t>
            </a:r>
            <a:r>
              <a:rPr lang="en-US" altLang="zh-CN" sz="2000" dirty="0">
                <a:solidFill>
                  <a:schemeClr val="tx1"/>
                </a:solidFill>
              </a:rPr>
              <a:t>GPT</a:t>
            </a:r>
            <a:r>
              <a:rPr lang="zh-CN" altLang="en-US" sz="2000" dirty="0">
                <a:solidFill>
                  <a:schemeClr val="tx1"/>
                </a:solidFill>
              </a:rPr>
              <a:t> </a:t>
            </a:r>
            <a:r>
              <a:rPr lang="en-US" altLang="zh-CN" sz="2000" dirty="0">
                <a:solidFill>
                  <a:schemeClr val="tx1"/>
                </a:solidFill>
              </a:rPr>
              <a:t>models</a:t>
            </a:r>
            <a:r>
              <a:rPr lang="zh-CN" altLang="en-US" sz="2000" dirty="0">
                <a:solidFill>
                  <a:schemeClr val="tx1"/>
                </a:solidFill>
              </a:rPr>
              <a:t> </a:t>
            </a:r>
            <a:r>
              <a:rPr lang="en-US" altLang="zh-CN" sz="2000" dirty="0">
                <a:solidFill>
                  <a:schemeClr val="tx1"/>
                </a:solidFill>
              </a:rPr>
              <a:t>are</a:t>
            </a:r>
            <a:r>
              <a:rPr lang="zh-CN" altLang="en-US" sz="2000" dirty="0">
                <a:solidFill>
                  <a:schemeClr val="tx1"/>
                </a:solidFill>
              </a:rPr>
              <a:t> </a:t>
            </a:r>
            <a:r>
              <a:rPr lang="en-US" altLang="zh-CN" sz="2000" dirty="0">
                <a:solidFill>
                  <a:schemeClr val="tx1"/>
                </a:solidFill>
              </a:rPr>
              <a:t>trained</a:t>
            </a:r>
            <a:r>
              <a:rPr lang="zh-CN" altLang="en-US" sz="2000" dirty="0">
                <a:solidFill>
                  <a:schemeClr val="tx1"/>
                </a:solidFill>
              </a:rPr>
              <a:t> </a:t>
            </a:r>
            <a:r>
              <a:rPr lang="en-US" altLang="zh-CN" sz="2000" dirty="0">
                <a:solidFill>
                  <a:schemeClr val="tx1"/>
                </a:solidFill>
              </a:rPr>
              <a:t>longer,</a:t>
            </a:r>
            <a:r>
              <a:rPr lang="zh-CN" altLang="en-US" sz="2000" dirty="0">
                <a:solidFill>
                  <a:schemeClr val="tx1"/>
                </a:solidFill>
              </a:rPr>
              <a:t> </a:t>
            </a:r>
            <a:r>
              <a:rPr lang="en-US" altLang="zh-CN" sz="2000" dirty="0">
                <a:solidFill>
                  <a:schemeClr val="tx1"/>
                </a:solidFill>
              </a:rPr>
              <a:t>use</a:t>
            </a:r>
            <a:r>
              <a:rPr lang="zh-CN" altLang="en-US" sz="2000" dirty="0">
                <a:solidFill>
                  <a:schemeClr val="tx1"/>
                </a:solidFill>
              </a:rPr>
              <a:t> </a:t>
            </a:r>
            <a:r>
              <a:rPr lang="en-US" altLang="zh-CN" sz="2000" dirty="0">
                <a:solidFill>
                  <a:schemeClr val="tx1"/>
                </a:solidFill>
              </a:rPr>
              <a:t>more</a:t>
            </a:r>
            <a:r>
              <a:rPr lang="zh-CN" altLang="en-US" sz="2000" dirty="0">
                <a:solidFill>
                  <a:schemeClr val="tx1"/>
                </a:solidFill>
              </a:rPr>
              <a:t> </a:t>
            </a:r>
            <a:r>
              <a:rPr lang="en-US" altLang="zh-CN" sz="2000" dirty="0">
                <a:solidFill>
                  <a:schemeClr val="tx1"/>
                </a:solidFill>
              </a:rPr>
              <a:t>diverse</a:t>
            </a:r>
            <a:r>
              <a:rPr lang="zh-CN" altLang="en-US" sz="2000" dirty="0">
                <a:solidFill>
                  <a:schemeClr val="tx1"/>
                </a:solidFill>
              </a:rPr>
              <a:t> </a:t>
            </a:r>
            <a:r>
              <a:rPr lang="en-US" altLang="zh-CN" sz="2000" dirty="0">
                <a:solidFill>
                  <a:schemeClr val="tx1"/>
                </a:solidFill>
              </a:rPr>
              <a:t>data,</a:t>
            </a:r>
            <a:r>
              <a:rPr lang="zh-CN" altLang="en-US" sz="2000" dirty="0">
                <a:solidFill>
                  <a:schemeClr val="tx1"/>
                </a:solidFill>
              </a:rPr>
              <a:t> </a:t>
            </a:r>
            <a:r>
              <a:rPr lang="en-US" altLang="zh-CN" sz="2000" dirty="0">
                <a:solidFill>
                  <a:schemeClr val="tx1"/>
                </a:solidFill>
              </a:rPr>
              <a:t>and</a:t>
            </a:r>
            <a:r>
              <a:rPr lang="zh-CN" altLang="en-US" sz="2000" dirty="0">
                <a:solidFill>
                  <a:schemeClr val="tx1"/>
                </a:solidFill>
              </a:rPr>
              <a:t> </a:t>
            </a:r>
            <a:r>
              <a:rPr lang="en-US" altLang="zh-CN" sz="2000" dirty="0">
                <a:solidFill>
                  <a:schemeClr val="tx1"/>
                </a:solidFill>
              </a:rPr>
              <a:t>scale</a:t>
            </a:r>
            <a:r>
              <a:rPr lang="zh-CN" altLang="en-US" sz="2000" dirty="0">
                <a:solidFill>
                  <a:schemeClr val="tx1"/>
                </a:solidFill>
              </a:rPr>
              <a:t> </a:t>
            </a:r>
            <a:r>
              <a:rPr lang="en-US" altLang="zh-CN" sz="2000" dirty="0">
                <a:solidFill>
                  <a:schemeClr val="tx1"/>
                </a:solidFill>
              </a:rPr>
              <a:t>the</a:t>
            </a:r>
            <a:r>
              <a:rPr lang="zh-CN" altLang="en-US" sz="2000" dirty="0">
                <a:solidFill>
                  <a:schemeClr val="tx1"/>
                </a:solidFill>
              </a:rPr>
              <a:t> </a:t>
            </a:r>
            <a:r>
              <a:rPr lang="en-US" altLang="zh-CN" sz="2000" dirty="0">
                <a:solidFill>
                  <a:schemeClr val="tx1"/>
                </a:solidFill>
              </a:rPr>
              <a:t>model</a:t>
            </a:r>
            <a:r>
              <a:rPr lang="zh-CN" altLang="en-US" sz="2000" dirty="0">
                <a:solidFill>
                  <a:schemeClr val="tx1"/>
                </a:solidFill>
              </a:rPr>
              <a:t> </a:t>
            </a:r>
            <a:r>
              <a:rPr lang="en-US" altLang="zh-CN" sz="2000" dirty="0">
                <a:solidFill>
                  <a:schemeClr val="tx1"/>
                </a:solidFill>
              </a:rPr>
              <a:t>size.</a:t>
            </a:r>
            <a:r>
              <a:rPr lang="zh-CN" altLang="en-US" sz="2000" dirty="0">
                <a:solidFill>
                  <a:schemeClr val="tx1"/>
                </a:solidFill>
              </a:rPr>
              <a:t> </a:t>
            </a:r>
            <a:endParaRPr lang="en-US" altLang="zh-CN" sz="2000" dirty="0">
              <a:solidFill>
                <a:schemeClr val="tx1"/>
              </a:solidFill>
            </a:endParaRPr>
          </a:p>
        </p:txBody>
      </p:sp>
    </p:spTree>
    <p:extLst>
      <p:ext uri="{BB962C8B-B14F-4D97-AF65-F5344CB8AC3E}">
        <p14:creationId xmlns:p14="http://schemas.microsoft.com/office/powerpoint/2010/main" val="674490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91F4AA-7BF7-4785-ACFA-C47A21C44613}"/>
              </a:ext>
            </a:extLst>
          </p:cNvPr>
          <p:cNvSpPr>
            <a:spLocks noGrp="1"/>
          </p:cNvSpPr>
          <p:nvPr>
            <p:ph type="title"/>
          </p:nvPr>
        </p:nvSpPr>
        <p:spPr/>
        <p:txBody>
          <a:bodyPr/>
          <a:lstStyle/>
          <a:p>
            <a:r>
              <a:rPr lang="en-US" dirty="0"/>
              <a:t>Flair: A NLP (Natural Language Processing) tool that supports SA</a:t>
            </a:r>
            <a:endParaRPr lang="en-HK" dirty="0"/>
          </a:p>
        </p:txBody>
      </p:sp>
      <p:sp>
        <p:nvSpPr>
          <p:cNvPr id="6" name="Content Placeholder 5">
            <a:extLst>
              <a:ext uri="{FF2B5EF4-FFF2-40B4-BE49-F238E27FC236}">
                <a16:creationId xmlns:a16="http://schemas.microsoft.com/office/drawing/2014/main" id="{1035F04F-1661-490F-908E-90D00828C29C}"/>
              </a:ext>
            </a:extLst>
          </p:cNvPr>
          <p:cNvSpPr>
            <a:spLocks noGrp="1"/>
          </p:cNvSpPr>
          <p:nvPr>
            <p:ph idx="1"/>
          </p:nvPr>
        </p:nvSpPr>
        <p:spPr/>
        <p:txBody>
          <a:bodyPr/>
          <a:lstStyle/>
          <a:p>
            <a:r>
              <a:rPr lang="en-US" dirty="0"/>
              <a:t>Flair is a simple but powerful NLP library for building ML models for text classification and speech recognition.</a:t>
            </a:r>
          </a:p>
          <a:p>
            <a:r>
              <a:rPr lang="en-US" dirty="0"/>
              <a:t>In the following example, we use its pre-trained text classifier ‘</a:t>
            </a:r>
            <a:r>
              <a:rPr lang="en-US" dirty="0" err="1"/>
              <a:t>en</a:t>
            </a:r>
            <a:r>
              <a:rPr lang="en-US" dirty="0"/>
              <a:t>-sentiment’, which accepts a sequence of letters as input, and outputs its sentiment, either POSITIVE or NEGATIVE with “confidence level” (in term of probability).  (I.e., translating an English sentence to a sentence of language with only two valid sentence: “Pos” and “Neg”)</a:t>
            </a:r>
          </a:p>
          <a:p>
            <a:r>
              <a:rPr lang="en-US" dirty="0"/>
              <a:t>The example also illustrates how to use the API of twitter to get tweets from twitter, and use our program to decide the sentiment of these tweets.</a:t>
            </a:r>
          </a:p>
        </p:txBody>
      </p:sp>
    </p:spTree>
    <p:extLst>
      <p:ext uri="{BB962C8B-B14F-4D97-AF65-F5344CB8AC3E}">
        <p14:creationId xmlns:p14="http://schemas.microsoft.com/office/powerpoint/2010/main" val="2734325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945DFB-410B-4CA7-BCEA-B11B337E5AD0}"/>
              </a:ext>
            </a:extLst>
          </p:cNvPr>
          <p:cNvPicPr>
            <a:picLocks noChangeAspect="1"/>
          </p:cNvPicPr>
          <p:nvPr/>
        </p:nvPicPr>
        <p:blipFill>
          <a:blip r:embed="rId2"/>
          <a:stretch>
            <a:fillRect/>
          </a:stretch>
        </p:blipFill>
        <p:spPr>
          <a:xfrm>
            <a:off x="1759505" y="1371600"/>
            <a:ext cx="8216484" cy="6858000"/>
          </a:xfrm>
          <a:prstGeom prst="rect">
            <a:avLst/>
          </a:prstGeom>
        </p:spPr>
      </p:pic>
      <p:pic>
        <p:nvPicPr>
          <p:cNvPr id="6" name="Picture 5">
            <a:extLst>
              <a:ext uri="{FF2B5EF4-FFF2-40B4-BE49-F238E27FC236}">
                <a16:creationId xmlns:a16="http://schemas.microsoft.com/office/drawing/2014/main" id="{90E896A6-F21B-F54F-7960-0972DAD48A28}"/>
              </a:ext>
            </a:extLst>
          </p:cNvPr>
          <p:cNvPicPr>
            <a:picLocks noChangeAspect="1"/>
          </p:cNvPicPr>
          <p:nvPr/>
        </p:nvPicPr>
        <p:blipFill>
          <a:blip r:embed="rId3"/>
          <a:stretch>
            <a:fillRect/>
          </a:stretch>
        </p:blipFill>
        <p:spPr>
          <a:xfrm>
            <a:off x="1759505" y="417251"/>
            <a:ext cx="7759978" cy="986513"/>
          </a:xfrm>
          <a:prstGeom prst="rect">
            <a:avLst/>
          </a:prstGeom>
        </p:spPr>
      </p:pic>
    </p:spTree>
    <p:extLst>
      <p:ext uri="{BB962C8B-B14F-4D97-AF65-F5344CB8AC3E}">
        <p14:creationId xmlns:p14="http://schemas.microsoft.com/office/powerpoint/2010/main" val="1805557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945DFB-410B-4CA7-BCEA-B11B337E5AD0}"/>
              </a:ext>
            </a:extLst>
          </p:cNvPr>
          <p:cNvPicPr>
            <a:picLocks noChangeAspect="1"/>
          </p:cNvPicPr>
          <p:nvPr/>
        </p:nvPicPr>
        <p:blipFill>
          <a:blip r:embed="rId2"/>
          <a:stretch>
            <a:fillRect/>
          </a:stretch>
        </p:blipFill>
        <p:spPr>
          <a:xfrm>
            <a:off x="1881226" y="0"/>
            <a:ext cx="8216484" cy="6858000"/>
          </a:xfrm>
          <a:prstGeom prst="rect">
            <a:avLst/>
          </a:prstGeom>
        </p:spPr>
      </p:pic>
    </p:spTree>
    <p:extLst>
      <p:ext uri="{BB962C8B-B14F-4D97-AF65-F5344CB8AC3E}">
        <p14:creationId xmlns:p14="http://schemas.microsoft.com/office/powerpoint/2010/main" val="303686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91DB0-E581-49C0-B6FC-FA55EBACEA73}"/>
              </a:ext>
            </a:extLst>
          </p:cNvPr>
          <p:cNvSpPr>
            <a:spLocks noGrp="1"/>
          </p:cNvSpPr>
          <p:nvPr>
            <p:ph type="title"/>
          </p:nvPr>
        </p:nvSpPr>
        <p:spPr/>
        <p:txBody>
          <a:bodyPr/>
          <a:lstStyle/>
          <a:p>
            <a:r>
              <a:rPr lang="en-US" dirty="0"/>
              <a:t>General steps</a:t>
            </a:r>
            <a:endParaRPr lang="en-HK" dirty="0"/>
          </a:p>
        </p:txBody>
      </p:sp>
      <p:sp>
        <p:nvSpPr>
          <p:cNvPr id="3" name="Content Placeholder 2">
            <a:extLst>
              <a:ext uri="{FF2B5EF4-FFF2-40B4-BE49-F238E27FC236}">
                <a16:creationId xmlns:a16="http://schemas.microsoft.com/office/drawing/2014/main" id="{0C49FB39-5D5E-45C2-945B-78CAF5A8F091}"/>
              </a:ext>
            </a:extLst>
          </p:cNvPr>
          <p:cNvSpPr>
            <a:spLocks noGrp="1"/>
          </p:cNvSpPr>
          <p:nvPr>
            <p:ph idx="1"/>
          </p:nvPr>
        </p:nvSpPr>
        <p:spPr/>
        <p:txBody>
          <a:bodyPr/>
          <a:lstStyle/>
          <a:p>
            <a:r>
              <a:rPr lang="en-US" dirty="0"/>
              <a:t>Text Input</a:t>
            </a:r>
          </a:p>
        </p:txBody>
      </p:sp>
      <p:pic>
        <p:nvPicPr>
          <p:cNvPr id="5" name="Picture 4">
            <a:extLst>
              <a:ext uri="{FF2B5EF4-FFF2-40B4-BE49-F238E27FC236}">
                <a16:creationId xmlns:a16="http://schemas.microsoft.com/office/drawing/2014/main" id="{C1757B90-4250-41ED-B1FB-E2587A5DAFF2}"/>
              </a:ext>
            </a:extLst>
          </p:cNvPr>
          <p:cNvPicPr>
            <a:picLocks noChangeAspect="1"/>
          </p:cNvPicPr>
          <p:nvPr/>
        </p:nvPicPr>
        <p:blipFill>
          <a:blip r:embed="rId2"/>
          <a:stretch>
            <a:fillRect/>
          </a:stretch>
        </p:blipFill>
        <p:spPr>
          <a:xfrm>
            <a:off x="1439317" y="2347761"/>
            <a:ext cx="5637344" cy="3741746"/>
          </a:xfrm>
          <a:prstGeom prst="rect">
            <a:avLst/>
          </a:prstGeom>
        </p:spPr>
      </p:pic>
    </p:spTree>
    <p:extLst>
      <p:ext uri="{BB962C8B-B14F-4D97-AF65-F5344CB8AC3E}">
        <p14:creationId xmlns:p14="http://schemas.microsoft.com/office/powerpoint/2010/main" val="4279800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945DFB-410B-4CA7-BCEA-B11B337E5AD0}"/>
              </a:ext>
            </a:extLst>
          </p:cNvPr>
          <p:cNvPicPr>
            <a:picLocks noChangeAspect="1"/>
          </p:cNvPicPr>
          <p:nvPr/>
        </p:nvPicPr>
        <p:blipFill>
          <a:blip r:embed="rId2"/>
          <a:stretch>
            <a:fillRect/>
          </a:stretch>
        </p:blipFill>
        <p:spPr>
          <a:xfrm>
            <a:off x="1987758" y="0"/>
            <a:ext cx="8216484" cy="6858000"/>
          </a:xfrm>
          <a:prstGeom prst="rect">
            <a:avLst/>
          </a:prstGeom>
        </p:spPr>
      </p:pic>
      <p:sp>
        <p:nvSpPr>
          <p:cNvPr id="2" name="Oval 1"/>
          <p:cNvSpPr/>
          <p:nvPr/>
        </p:nvSpPr>
        <p:spPr>
          <a:xfrm>
            <a:off x="1791093" y="4581427"/>
            <a:ext cx="1329179" cy="3110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3120272" y="4852870"/>
            <a:ext cx="2573515" cy="19989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93787" y="4434717"/>
            <a:ext cx="3223969"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HK" dirty="0"/>
              <a:t>“password” for access twitter.  You need to be a “Developer” in order to get a Bear Token.  More details can be found in</a:t>
            </a:r>
          </a:p>
          <a:p>
            <a:r>
              <a:rPr lang="en-HK" dirty="0">
                <a:solidFill>
                  <a:srgbClr val="0070C0"/>
                </a:solidFill>
              </a:rPr>
              <a:t>dev.twitter.com</a:t>
            </a:r>
            <a:endParaRPr lang="en-US" dirty="0">
              <a:solidFill>
                <a:srgbClr val="0070C0"/>
              </a:solidFill>
            </a:endParaRPr>
          </a:p>
        </p:txBody>
      </p:sp>
      <p:pic>
        <p:nvPicPr>
          <p:cNvPr id="9" name="Picture 8">
            <a:extLst>
              <a:ext uri="{FF2B5EF4-FFF2-40B4-BE49-F238E27FC236}">
                <a16:creationId xmlns:a16="http://schemas.microsoft.com/office/drawing/2014/main" id="{BED5304D-A2AA-6397-9C89-C86241789BDF}"/>
              </a:ext>
            </a:extLst>
          </p:cNvPr>
          <p:cNvPicPr>
            <a:picLocks noChangeAspect="1"/>
          </p:cNvPicPr>
          <p:nvPr/>
        </p:nvPicPr>
        <p:blipFill>
          <a:blip r:embed="rId3"/>
          <a:stretch>
            <a:fillRect/>
          </a:stretch>
        </p:blipFill>
        <p:spPr>
          <a:xfrm>
            <a:off x="1987758" y="95720"/>
            <a:ext cx="7759978" cy="986513"/>
          </a:xfrm>
          <a:prstGeom prst="rect">
            <a:avLst/>
          </a:prstGeom>
        </p:spPr>
      </p:pic>
      <p:pic>
        <p:nvPicPr>
          <p:cNvPr id="10" name="Picture 9">
            <a:extLst>
              <a:ext uri="{FF2B5EF4-FFF2-40B4-BE49-F238E27FC236}">
                <a16:creationId xmlns:a16="http://schemas.microsoft.com/office/drawing/2014/main" id="{7D58A473-FA85-D89D-DFCE-02C6095AF855}"/>
              </a:ext>
            </a:extLst>
          </p:cNvPr>
          <p:cNvPicPr>
            <a:picLocks noChangeAspect="1"/>
          </p:cNvPicPr>
          <p:nvPr/>
        </p:nvPicPr>
        <p:blipFill>
          <a:blip r:embed="rId4"/>
          <a:stretch>
            <a:fillRect/>
          </a:stretch>
        </p:blipFill>
        <p:spPr>
          <a:xfrm>
            <a:off x="1941240" y="3815665"/>
            <a:ext cx="8216484" cy="527500"/>
          </a:xfrm>
          <a:prstGeom prst="rect">
            <a:avLst/>
          </a:prstGeom>
        </p:spPr>
      </p:pic>
    </p:spTree>
    <p:extLst>
      <p:ext uri="{BB962C8B-B14F-4D97-AF65-F5344CB8AC3E}">
        <p14:creationId xmlns:p14="http://schemas.microsoft.com/office/powerpoint/2010/main" val="3015819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945DFB-410B-4CA7-BCEA-B11B337E5AD0}"/>
              </a:ext>
            </a:extLst>
          </p:cNvPr>
          <p:cNvPicPr>
            <a:picLocks noChangeAspect="1"/>
          </p:cNvPicPr>
          <p:nvPr/>
        </p:nvPicPr>
        <p:blipFill>
          <a:blip r:embed="rId2"/>
          <a:stretch>
            <a:fillRect/>
          </a:stretch>
        </p:blipFill>
        <p:spPr>
          <a:xfrm>
            <a:off x="1987758" y="0"/>
            <a:ext cx="8216484" cy="6858000"/>
          </a:xfrm>
          <a:prstGeom prst="rect">
            <a:avLst/>
          </a:prstGeom>
        </p:spPr>
      </p:pic>
      <p:sp>
        <p:nvSpPr>
          <p:cNvPr id="6" name="Oval 5"/>
          <p:cNvSpPr/>
          <p:nvPr/>
        </p:nvSpPr>
        <p:spPr>
          <a:xfrm>
            <a:off x="1840375" y="4826643"/>
            <a:ext cx="7430947" cy="9491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823669" y="5000263"/>
            <a:ext cx="896399"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HK" dirty="0"/>
              <a:t>The API</a:t>
            </a:r>
            <a:endParaRPr lang="en-US" dirty="0"/>
          </a:p>
        </p:txBody>
      </p:sp>
      <p:cxnSp>
        <p:nvCxnSpPr>
          <p:cNvPr id="11" name="Straight Arrow Connector 10"/>
          <p:cNvCxnSpPr>
            <a:stCxn id="9" idx="1"/>
            <a:endCxn id="6" idx="6"/>
          </p:cNvCxnSpPr>
          <p:nvPr/>
        </p:nvCxnSpPr>
        <p:spPr>
          <a:xfrm flipH="1">
            <a:off x="9271322" y="5184929"/>
            <a:ext cx="552347" cy="11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E305F5D-801B-0774-76F2-4C0A7962C2E2}"/>
              </a:ext>
            </a:extLst>
          </p:cNvPr>
          <p:cNvPicPr>
            <a:picLocks noChangeAspect="1"/>
          </p:cNvPicPr>
          <p:nvPr/>
        </p:nvPicPr>
        <p:blipFill>
          <a:blip r:embed="rId3"/>
          <a:stretch>
            <a:fillRect/>
          </a:stretch>
        </p:blipFill>
        <p:spPr>
          <a:xfrm>
            <a:off x="1941240" y="3815665"/>
            <a:ext cx="8216484" cy="527500"/>
          </a:xfrm>
          <a:prstGeom prst="rect">
            <a:avLst/>
          </a:prstGeom>
        </p:spPr>
      </p:pic>
      <p:pic>
        <p:nvPicPr>
          <p:cNvPr id="10" name="Picture 9">
            <a:extLst>
              <a:ext uri="{FF2B5EF4-FFF2-40B4-BE49-F238E27FC236}">
                <a16:creationId xmlns:a16="http://schemas.microsoft.com/office/drawing/2014/main" id="{7A29D324-A0D5-D025-7C4B-A329C11434D8}"/>
              </a:ext>
            </a:extLst>
          </p:cNvPr>
          <p:cNvPicPr>
            <a:picLocks noChangeAspect="1"/>
          </p:cNvPicPr>
          <p:nvPr/>
        </p:nvPicPr>
        <p:blipFill>
          <a:blip r:embed="rId4"/>
          <a:stretch>
            <a:fillRect/>
          </a:stretch>
        </p:blipFill>
        <p:spPr>
          <a:xfrm>
            <a:off x="1987758" y="95720"/>
            <a:ext cx="7759978" cy="986513"/>
          </a:xfrm>
          <a:prstGeom prst="rect">
            <a:avLst/>
          </a:prstGeom>
        </p:spPr>
      </p:pic>
    </p:spTree>
    <p:extLst>
      <p:ext uri="{BB962C8B-B14F-4D97-AF65-F5344CB8AC3E}">
        <p14:creationId xmlns:p14="http://schemas.microsoft.com/office/powerpoint/2010/main" val="3773129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945DFB-410B-4CA7-BCEA-B11B337E5AD0}"/>
              </a:ext>
            </a:extLst>
          </p:cNvPr>
          <p:cNvPicPr>
            <a:picLocks noChangeAspect="1"/>
          </p:cNvPicPr>
          <p:nvPr/>
        </p:nvPicPr>
        <p:blipFill>
          <a:blip r:embed="rId2"/>
          <a:stretch>
            <a:fillRect/>
          </a:stretch>
        </p:blipFill>
        <p:spPr>
          <a:xfrm>
            <a:off x="1987758" y="0"/>
            <a:ext cx="8216484" cy="6858000"/>
          </a:xfrm>
          <a:prstGeom prst="rect">
            <a:avLst/>
          </a:prstGeom>
        </p:spPr>
      </p:pic>
      <p:sp>
        <p:nvSpPr>
          <p:cNvPr id="4" name="Oval 3"/>
          <p:cNvSpPr/>
          <p:nvPr/>
        </p:nvSpPr>
        <p:spPr>
          <a:xfrm>
            <a:off x="4259484" y="5960962"/>
            <a:ext cx="925974" cy="4166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BC63DA4-B286-FFEA-B1EF-D1C639642A81}"/>
              </a:ext>
            </a:extLst>
          </p:cNvPr>
          <p:cNvPicPr>
            <a:picLocks noChangeAspect="1"/>
          </p:cNvPicPr>
          <p:nvPr/>
        </p:nvPicPr>
        <p:blipFill>
          <a:blip r:embed="rId3"/>
          <a:stretch>
            <a:fillRect/>
          </a:stretch>
        </p:blipFill>
        <p:spPr>
          <a:xfrm>
            <a:off x="1987758" y="95720"/>
            <a:ext cx="7759978" cy="986513"/>
          </a:xfrm>
          <a:prstGeom prst="rect">
            <a:avLst/>
          </a:prstGeom>
        </p:spPr>
      </p:pic>
      <p:pic>
        <p:nvPicPr>
          <p:cNvPr id="8" name="Picture 7">
            <a:extLst>
              <a:ext uri="{FF2B5EF4-FFF2-40B4-BE49-F238E27FC236}">
                <a16:creationId xmlns:a16="http://schemas.microsoft.com/office/drawing/2014/main" id="{91EAB115-8447-3A55-E46D-F80112D89688}"/>
              </a:ext>
            </a:extLst>
          </p:cNvPr>
          <p:cNvPicPr>
            <a:picLocks noChangeAspect="1"/>
          </p:cNvPicPr>
          <p:nvPr/>
        </p:nvPicPr>
        <p:blipFill>
          <a:blip r:embed="rId4"/>
          <a:stretch>
            <a:fillRect/>
          </a:stretch>
        </p:blipFill>
        <p:spPr>
          <a:xfrm>
            <a:off x="1941240" y="3815665"/>
            <a:ext cx="8216484" cy="527500"/>
          </a:xfrm>
          <a:prstGeom prst="rect">
            <a:avLst/>
          </a:prstGeom>
        </p:spPr>
      </p:pic>
      <p:cxnSp>
        <p:nvCxnSpPr>
          <p:cNvPr id="7" name="Straight Arrow Connector 6"/>
          <p:cNvCxnSpPr>
            <a:stCxn id="2" idx="1"/>
            <a:endCxn id="4" idx="7"/>
          </p:cNvCxnSpPr>
          <p:nvPr/>
        </p:nvCxnSpPr>
        <p:spPr>
          <a:xfrm flipH="1">
            <a:off x="5049852" y="4049023"/>
            <a:ext cx="2381095" cy="197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430947" y="3310359"/>
            <a:ext cx="3585853" cy="147732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HK" dirty="0"/>
              <a:t>.</a:t>
            </a:r>
            <a:r>
              <a:rPr lang="en-HK" dirty="0" err="1"/>
              <a:t>json</a:t>
            </a:r>
            <a:r>
              <a:rPr lang="en-HK" dirty="0"/>
              <a:t>() convert the API response</a:t>
            </a:r>
          </a:p>
          <a:p>
            <a:r>
              <a:rPr lang="en-HK" dirty="0"/>
              <a:t>into a </a:t>
            </a:r>
            <a:r>
              <a:rPr lang="en-HK" dirty="0" err="1"/>
              <a:t>Ptyhon</a:t>
            </a:r>
            <a:r>
              <a:rPr lang="en-HK" dirty="0"/>
              <a:t> dictionary through</a:t>
            </a:r>
          </a:p>
          <a:p>
            <a:r>
              <a:rPr lang="en-HK" dirty="0"/>
              <a:t>the JSON file format.</a:t>
            </a:r>
          </a:p>
          <a:p>
            <a:r>
              <a:rPr lang="en-HK" dirty="0"/>
              <a:t>JSON (JavaScript Object Notation) is </a:t>
            </a:r>
          </a:p>
          <a:p>
            <a:r>
              <a:rPr lang="en-HK" dirty="0"/>
              <a:t>a popular data interchange format.</a:t>
            </a:r>
            <a:endParaRPr lang="en-US" dirty="0"/>
          </a:p>
        </p:txBody>
      </p:sp>
    </p:spTree>
    <p:extLst>
      <p:ext uri="{BB962C8B-B14F-4D97-AF65-F5344CB8AC3E}">
        <p14:creationId xmlns:p14="http://schemas.microsoft.com/office/powerpoint/2010/main" val="38954212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945DFB-410B-4CA7-BCEA-B11B337E5AD0}"/>
              </a:ext>
            </a:extLst>
          </p:cNvPr>
          <p:cNvPicPr>
            <a:picLocks noChangeAspect="1"/>
          </p:cNvPicPr>
          <p:nvPr/>
        </p:nvPicPr>
        <p:blipFill>
          <a:blip r:embed="rId2"/>
          <a:stretch>
            <a:fillRect/>
          </a:stretch>
        </p:blipFill>
        <p:spPr>
          <a:xfrm>
            <a:off x="1987758" y="0"/>
            <a:ext cx="8216484" cy="6858000"/>
          </a:xfrm>
          <a:prstGeom prst="rect">
            <a:avLst/>
          </a:prstGeom>
        </p:spPr>
      </p:pic>
      <p:sp>
        <p:nvSpPr>
          <p:cNvPr id="7" name="Oval 6"/>
          <p:cNvSpPr/>
          <p:nvPr/>
        </p:nvSpPr>
        <p:spPr>
          <a:xfrm>
            <a:off x="3379808" y="5864058"/>
            <a:ext cx="3335099" cy="5360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5444181" y="2349661"/>
            <a:ext cx="842405" cy="35143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32461" y="5947397"/>
            <a:ext cx="3615220"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HK" dirty="0"/>
              <a:t>A list of dictionaries, one for a tweet.</a:t>
            </a:r>
            <a:endParaRPr lang="en-US" dirty="0"/>
          </a:p>
        </p:txBody>
      </p:sp>
      <p:sp>
        <p:nvSpPr>
          <p:cNvPr id="13" name="Right Arrow 12"/>
          <p:cNvSpPr/>
          <p:nvPr/>
        </p:nvSpPr>
        <p:spPr>
          <a:xfrm rot="10800000">
            <a:off x="6786410" y="5982798"/>
            <a:ext cx="875355" cy="2985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4C6EA0F-C9F4-0D90-7F1E-9299599307D5}"/>
              </a:ext>
            </a:extLst>
          </p:cNvPr>
          <p:cNvPicPr>
            <a:picLocks noChangeAspect="1"/>
          </p:cNvPicPr>
          <p:nvPr/>
        </p:nvPicPr>
        <p:blipFill>
          <a:blip r:embed="rId3"/>
          <a:stretch>
            <a:fillRect/>
          </a:stretch>
        </p:blipFill>
        <p:spPr>
          <a:xfrm>
            <a:off x="1987758" y="95720"/>
            <a:ext cx="7759978" cy="986513"/>
          </a:xfrm>
          <a:prstGeom prst="rect">
            <a:avLst/>
          </a:prstGeom>
        </p:spPr>
      </p:pic>
      <p:pic>
        <p:nvPicPr>
          <p:cNvPr id="14" name="Picture 13">
            <a:extLst>
              <a:ext uri="{FF2B5EF4-FFF2-40B4-BE49-F238E27FC236}">
                <a16:creationId xmlns:a16="http://schemas.microsoft.com/office/drawing/2014/main" id="{7676FE3F-261F-8743-1522-3024CFFFCD7D}"/>
              </a:ext>
            </a:extLst>
          </p:cNvPr>
          <p:cNvPicPr>
            <a:picLocks noChangeAspect="1"/>
          </p:cNvPicPr>
          <p:nvPr/>
        </p:nvPicPr>
        <p:blipFill>
          <a:blip r:embed="rId4"/>
          <a:stretch>
            <a:fillRect/>
          </a:stretch>
        </p:blipFill>
        <p:spPr>
          <a:xfrm>
            <a:off x="1941240" y="3815665"/>
            <a:ext cx="8216484" cy="527500"/>
          </a:xfrm>
          <a:prstGeom prst="rect">
            <a:avLst/>
          </a:prstGeom>
        </p:spPr>
      </p:pic>
      <p:pic>
        <p:nvPicPr>
          <p:cNvPr id="2" name="Picture 1"/>
          <p:cNvPicPr>
            <a:picLocks noChangeAspect="1"/>
          </p:cNvPicPr>
          <p:nvPr/>
        </p:nvPicPr>
        <p:blipFill>
          <a:blip r:embed="rId5"/>
          <a:stretch>
            <a:fillRect/>
          </a:stretch>
        </p:blipFill>
        <p:spPr>
          <a:xfrm>
            <a:off x="4677088" y="1639885"/>
            <a:ext cx="7351418" cy="2374503"/>
          </a:xfrm>
          <a:prstGeom prst="rect">
            <a:avLst/>
          </a:prstGeom>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2231524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945DFB-410B-4CA7-BCEA-B11B337E5AD0}"/>
              </a:ext>
            </a:extLst>
          </p:cNvPr>
          <p:cNvPicPr>
            <a:picLocks noChangeAspect="1"/>
          </p:cNvPicPr>
          <p:nvPr/>
        </p:nvPicPr>
        <p:blipFill>
          <a:blip r:embed="rId2"/>
          <a:stretch>
            <a:fillRect/>
          </a:stretch>
        </p:blipFill>
        <p:spPr>
          <a:xfrm>
            <a:off x="1987758" y="0"/>
            <a:ext cx="8216484" cy="6858000"/>
          </a:xfrm>
          <a:prstGeom prst="rect">
            <a:avLst/>
          </a:prstGeom>
        </p:spPr>
      </p:pic>
      <p:sp>
        <p:nvSpPr>
          <p:cNvPr id="7" name="Oval 6"/>
          <p:cNvSpPr/>
          <p:nvPr/>
        </p:nvSpPr>
        <p:spPr>
          <a:xfrm>
            <a:off x="2673753" y="6141851"/>
            <a:ext cx="2303362" cy="4094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2314937" y="1527858"/>
            <a:ext cx="555585" cy="4710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5916184" y="2274705"/>
            <a:ext cx="6166218" cy="1104929"/>
          </a:xfrm>
          <a:prstGeom prst="rect">
            <a:avLst/>
          </a:prstGeom>
        </p:spPr>
        <p:style>
          <a:lnRef idx="1">
            <a:schemeClr val="accent2"/>
          </a:lnRef>
          <a:fillRef idx="3">
            <a:schemeClr val="accent2"/>
          </a:fillRef>
          <a:effectRef idx="2">
            <a:schemeClr val="accent2"/>
          </a:effectRef>
          <a:fontRef idx="minor">
            <a:schemeClr val="lt1"/>
          </a:fontRef>
        </p:style>
      </p:pic>
      <p:pic>
        <p:nvPicPr>
          <p:cNvPr id="10" name="Picture 9">
            <a:extLst>
              <a:ext uri="{FF2B5EF4-FFF2-40B4-BE49-F238E27FC236}">
                <a16:creationId xmlns:a16="http://schemas.microsoft.com/office/drawing/2014/main" id="{0C476516-1E10-341B-CFCA-1083DDD17FBE}"/>
              </a:ext>
            </a:extLst>
          </p:cNvPr>
          <p:cNvPicPr>
            <a:picLocks noChangeAspect="1"/>
          </p:cNvPicPr>
          <p:nvPr/>
        </p:nvPicPr>
        <p:blipFill>
          <a:blip r:embed="rId4"/>
          <a:stretch>
            <a:fillRect/>
          </a:stretch>
        </p:blipFill>
        <p:spPr>
          <a:xfrm>
            <a:off x="1987758" y="95720"/>
            <a:ext cx="7759978" cy="986513"/>
          </a:xfrm>
          <a:prstGeom prst="rect">
            <a:avLst/>
          </a:prstGeom>
        </p:spPr>
      </p:pic>
      <p:pic>
        <p:nvPicPr>
          <p:cNvPr id="11" name="Picture 10">
            <a:extLst>
              <a:ext uri="{FF2B5EF4-FFF2-40B4-BE49-F238E27FC236}">
                <a16:creationId xmlns:a16="http://schemas.microsoft.com/office/drawing/2014/main" id="{EF0C9F69-9884-92DF-BAFA-109CF2B168C0}"/>
              </a:ext>
            </a:extLst>
          </p:cNvPr>
          <p:cNvPicPr>
            <a:picLocks noChangeAspect="1"/>
          </p:cNvPicPr>
          <p:nvPr/>
        </p:nvPicPr>
        <p:blipFill>
          <a:blip r:embed="rId5"/>
          <a:stretch>
            <a:fillRect/>
          </a:stretch>
        </p:blipFill>
        <p:spPr>
          <a:xfrm>
            <a:off x="1941240" y="3815665"/>
            <a:ext cx="8216484" cy="527500"/>
          </a:xfrm>
          <a:prstGeom prst="rect">
            <a:avLst/>
          </a:prstGeom>
        </p:spPr>
      </p:pic>
      <p:pic>
        <p:nvPicPr>
          <p:cNvPr id="12" name="Picture 11">
            <a:extLst>
              <a:ext uri="{FF2B5EF4-FFF2-40B4-BE49-F238E27FC236}">
                <a16:creationId xmlns:a16="http://schemas.microsoft.com/office/drawing/2014/main" id="{BE2BA611-650B-C5D7-B671-73A41B143EAB}"/>
              </a:ext>
            </a:extLst>
          </p:cNvPr>
          <p:cNvPicPr>
            <a:picLocks noChangeAspect="1"/>
          </p:cNvPicPr>
          <p:nvPr/>
        </p:nvPicPr>
        <p:blipFill>
          <a:blip r:embed="rId5"/>
          <a:stretch>
            <a:fillRect/>
          </a:stretch>
        </p:blipFill>
        <p:spPr>
          <a:xfrm>
            <a:off x="2093640" y="3968065"/>
            <a:ext cx="8216484" cy="527500"/>
          </a:xfrm>
          <a:prstGeom prst="rect">
            <a:avLst/>
          </a:prstGeom>
        </p:spPr>
      </p:pic>
      <p:pic>
        <p:nvPicPr>
          <p:cNvPr id="2" name="Picture 1"/>
          <p:cNvPicPr>
            <a:picLocks noChangeAspect="1"/>
          </p:cNvPicPr>
          <p:nvPr/>
        </p:nvPicPr>
        <p:blipFill>
          <a:blip r:embed="rId6"/>
          <a:stretch>
            <a:fillRect/>
          </a:stretch>
        </p:blipFill>
        <p:spPr>
          <a:xfrm>
            <a:off x="4730984" y="3297259"/>
            <a:ext cx="7351418" cy="2374503"/>
          </a:xfrm>
          <a:prstGeom prst="rect">
            <a:avLst/>
          </a:prstGeom>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1672264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945DFB-410B-4CA7-BCEA-B11B337E5AD0}"/>
              </a:ext>
            </a:extLst>
          </p:cNvPr>
          <p:cNvPicPr>
            <a:picLocks noChangeAspect="1"/>
          </p:cNvPicPr>
          <p:nvPr/>
        </p:nvPicPr>
        <p:blipFill>
          <a:blip r:embed="rId2"/>
          <a:stretch>
            <a:fillRect/>
          </a:stretch>
        </p:blipFill>
        <p:spPr>
          <a:xfrm>
            <a:off x="1987758" y="0"/>
            <a:ext cx="8216484" cy="6858000"/>
          </a:xfrm>
          <a:prstGeom prst="rect">
            <a:avLst/>
          </a:prstGeom>
        </p:spPr>
      </p:pic>
      <p:pic>
        <p:nvPicPr>
          <p:cNvPr id="4" name="Picture 3">
            <a:extLst>
              <a:ext uri="{FF2B5EF4-FFF2-40B4-BE49-F238E27FC236}">
                <a16:creationId xmlns:a16="http://schemas.microsoft.com/office/drawing/2014/main" id="{3A511D9B-B907-A1AC-A64A-E0E92605B3F9}"/>
              </a:ext>
            </a:extLst>
          </p:cNvPr>
          <p:cNvPicPr>
            <a:picLocks noChangeAspect="1"/>
          </p:cNvPicPr>
          <p:nvPr/>
        </p:nvPicPr>
        <p:blipFill>
          <a:blip r:embed="rId3"/>
          <a:stretch>
            <a:fillRect/>
          </a:stretch>
        </p:blipFill>
        <p:spPr>
          <a:xfrm>
            <a:off x="1987758" y="95720"/>
            <a:ext cx="7759978" cy="986513"/>
          </a:xfrm>
          <a:prstGeom prst="rect">
            <a:avLst/>
          </a:prstGeom>
        </p:spPr>
      </p:pic>
      <p:pic>
        <p:nvPicPr>
          <p:cNvPr id="6" name="Picture 5">
            <a:extLst>
              <a:ext uri="{FF2B5EF4-FFF2-40B4-BE49-F238E27FC236}">
                <a16:creationId xmlns:a16="http://schemas.microsoft.com/office/drawing/2014/main" id="{2D334F2A-BF76-EA04-C625-ACB54EDF66A4}"/>
              </a:ext>
            </a:extLst>
          </p:cNvPr>
          <p:cNvPicPr>
            <a:picLocks noChangeAspect="1"/>
          </p:cNvPicPr>
          <p:nvPr/>
        </p:nvPicPr>
        <p:blipFill>
          <a:blip r:embed="rId4"/>
          <a:stretch>
            <a:fillRect/>
          </a:stretch>
        </p:blipFill>
        <p:spPr>
          <a:xfrm>
            <a:off x="1941240" y="3815665"/>
            <a:ext cx="8216484" cy="527500"/>
          </a:xfrm>
          <a:prstGeom prst="rect">
            <a:avLst/>
          </a:prstGeom>
        </p:spPr>
      </p:pic>
      <p:pic>
        <p:nvPicPr>
          <p:cNvPr id="3" name="Picture 2"/>
          <p:cNvPicPr>
            <a:picLocks noChangeAspect="1"/>
          </p:cNvPicPr>
          <p:nvPr/>
        </p:nvPicPr>
        <p:blipFill>
          <a:blip r:embed="rId5"/>
          <a:stretch>
            <a:fillRect/>
          </a:stretch>
        </p:blipFill>
        <p:spPr>
          <a:xfrm>
            <a:off x="4507228" y="2511706"/>
            <a:ext cx="7484239" cy="3541853"/>
          </a:xfrm>
          <a:prstGeom prst="rect">
            <a:avLst/>
          </a:prstGeom>
          <a:ln>
            <a:solidFill>
              <a:schemeClr val="accent2">
                <a:lumMod val="60000"/>
                <a:lumOff val="40000"/>
              </a:schemeClr>
            </a:solidFill>
          </a:ln>
        </p:spPr>
        <p:style>
          <a:lnRef idx="3">
            <a:schemeClr val="lt1"/>
          </a:lnRef>
          <a:fillRef idx="1">
            <a:schemeClr val="accent2"/>
          </a:fillRef>
          <a:effectRef idx="1">
            <a:schemeClr val="accent2"/>
          </a:effectRef>
          <a:fontRef idx="minor">
            <a:schemeClr val="lt1"/>
          </a:fontRef>
        </p:style>
      </p:pic>
    </p:spTree>
    <p:extLst>
      <p:ext uri="{BB962C8B-B14F-4D97-AF65-F5344CB8AC3E}">
        <p14:creationId xmlns:p14="http://schemas.microsoft.com/office/powerpoint/2010/main" val="4231798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86C02F-0DF3-4701-9368-64AD946FE0E9}"/>
              </a:ext>
            </a:extLst>
          </p:cNvPr>
          <p:cNvPicPr>
            <a:picLocks noChangeAspect="1"/>
          </p:cNvPicPr>
          <p:nvPr/>
        </p:nvPicPr>
        <p:blipFill>
          <a:blip r:embed="rId2"/>
          <a:stretch>
            <a:fillRect/>
          </a:stretch>
        </p:blipFill>
        <p:spPr>
          <a:xfrm>
            <a:off x="1702359" y="671825"/>
            <a:ext cx="8703568" cy="4961157"/>
          </a:xfrm>
          <a:prstGeom prst="rect">
            <a:avLst/>
          </a:prstGeom>
        </p:spPr>
      </p:pic>
    </p:spTree>
    <p:extLst>
      <p:ext uri="{BB962C8B-B14F-4D97-AF65-F5344CB8AC3E}">
        <p14:creationId xmlns:p14="http://schemas.microsoft.com/office/powerpoint/2010/main" val="4368412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86C02F-0DF3-4701-9368-64AD946FE0E9}"/>
              </a:ext>
            </a:extLst>
          </p:cNvPr>
          <p:cNvPicPr>
            <a:picLocks noChangeAspect="1"/>
          </p:cNvPicPr>
          <p:nvPr/>
        </p:nvPicPr>
        <p:blipFill>
          <a:blip r:embed="rId2"/>
          <a:stretch>
            <a:fillRect/>
          </a:stretch>
        </p:blipFill>
        <p:spPr>
          <a:xfrm>
            <a:off x="1702359" y="671825"/>
            <a:ext cx="8703568" cy="4961157"/>
          </a:xfrm>
          <a:prstGeom prst="rect">
            <a:avLst/>
          </a:prstGeom>
        </p:spPr>
      </p:pic>
      <p:pic>
        <p:nvPicPr>
          <p:cNvPr id="2" name="Picture 1"/>
          <p:cNvPicPr>
            <a:picLocks noChangeAspect="1"/>
          </p:cNvPicPr>
          <p:nvPr/>
        </p:nvPicPr>
        <p:blipFill>
          <a:blip r:embed="rId3"/>
          <a:stretch>
            <a:fillRect/>
          </a:stretch>
        </p:blipFill>
        <p:spPr>
          <a:xfrm>
            <a:off x="4097647" y="4009556"/>
            <a:ext cx="6308280" cy="1201577"/>
          </a:xfrm>
          <a:prstGeom prst="rect">
            <a:avLst/>
          </a:prstGeom>
          <a:ln>
            <a:solidFill>
              <a:srgbClr val="FFC000"/>
            </a:solidFill>
          </a:ln>
        </p:spPr>
        <p:style>
          <a:lnRef idx="0">
            <a:schemeClr val="accent2"/>
          </a:lnRef>
          <a:fillRef idx="3">
            <a:schemeClr val="accent2"/>
          </a:fillRef>
          <a:effectRef idx="3">
            <a:schemeClr val="accent2"/>
          </a:effectRef>
          <a:fontRef idx="minor">
            <a:schemeClr val="lt1"/>
          </a:fontRef>
        </p:style>
      </p:pic>
      <p:sp>
        <p:nvSpPr>
          <p:cNvPr id="3" name="TextBox 2"/>
          <p:cNvSpPr txBox="1"/>
          <p:nvPr/>
        </p:nvSpPr>
        <p:spPr>
          <a:xfrm>
            <a:off x="9022093" y="2521736"/>
            <a:ext cx="3169907" cy="646331"/>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HK" dirty="0"/>
              <a:t>Convert to flair format.  Roughly</a:t>
            </a:r>
          </a:p>
          <a:p>
            <a:r>
              <a:rPr lang="en-HK" dirty="0"/>
              <a:t>speaking, it’s just tokenization.</a:t>
            </a:r>
            <a:endParaRPr lang="en-US" dirty="0"/>
          </a:p>
        </p:txBody>
      </p:sp>
      <p:cxnSp>
        <p:nvCxnSpPr>
          <p:cNvPr id="5" name="Straight Arrow Connector 4"/>
          <p:cNvCxnSpPr/>
          <p:nvPr/>
        </p:nvCxnSpPr>
        <p:spPr>
          <a:xfrm flipH="1">
            <a:off x="7048982" y="3152403"/>
            <a:ext cx="1909823" cy="979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9175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86C02F-0DF3-4701-9368-64AD946FE0E9}"/>
              </a:ext>
            </a:extLst>
          </p:cNvPr>
          <p:cNvPicPr>
            <a:picLocks noChangeAspect="1"/>
          </p:cNvPicPr>
          <p:nvPr/>
        </p:nvPicPr>
        <p:blipFill>
          <a:blip r:embed="rId2"/>
          <a:stretch>
            <a:fillRect/>
          </a:stretch>
        </p:blipFill>
        <p:spPr>
          <a:xfrm>
            <a:off x="1702359" y="671825"/>
            <a:ext cx="8703568" cy="4961157"/>
          </a:xfrm>
          <a:prstGeom prst="rect">
            <a:avLst/>
          </a:prstGeom>
        </p:spPr>
      </p:pic>
      <p:pic>
        <p:nvPicPr>
          <p:cNvPr id="2" name="Picture 1"/>
          <p:cNvPicPr>
            <a:picLocks noChangeAspect="1"/>
          </p:cNvPicPr>
          <p:nvPr/>
        </p:nvPicPr>
        <p:blipFill>
          <a:blip r:embed="rId3"/>
          <a:stretch>
            <a:fillRect/>
          </a:stretch>
        </p:blipFill>
        <p:spPr>
          <a:xfrm>
            <a:off x="3727258" y="4286498"/>
            <a:ext cx="6308280" cy="1201577"/>
          </a:xfrm>
          <a:prstGeom prst="rect">
            <a:avLst/>
          </a:prstGeom>
          <a:ln>
            <a:solidFill>
              <a:srgbClr val="FFC000"/>
            </a:solidFill>
          </a:ln>
        </p:spPr>
        <p:style>
          <a:lnRef idx="0">
            <a:schemeClr val="accent2"/>
          </a:lnRef>
          <a:fillRef idx="3">
            <a:schemeClr val="accent2"/>
          </a:fillRef>
          <a:effectRef idx="3">
            <a:schemeClr val="accent2"/>
          </a:effectRef>
          <a:fontRef idx="minor">
            <a:schemeClr val="lt1"/>
          </a:fontRef>
        </p:style>
      </p:pic>
      <p:sp>
        <p:nvSpPr>
          <p:cNvPr id="3" name="TextBox 2"/>
          <p:cNvSpPr txBox="1"/>
          <p:nvPr/>
        </p:nvSpPr>
        <p:spPr>
          <a:xfrm>
            <a:off x="9022093" y="2521736"/>
            <a:ext cx="3169907" cy="646331"/>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HK" dirty="0"/>
              <a:t>Convert to flair format.  Roughly</a:t>
            </a:r>
          </a:p>
          <a:p>
            <a:r>
              <a:rPr lang="en-HK" dirty="0"/>
              <a:t>speaking, it’s just tokenization.</a:t>
            </a:r>
            <a:endParaRPr lang="en-US" dirty="0"/>
          </a:p>
        </p:txBody>
      </p:sp>
      <p:cxnSp>
        <p:nvCxnSpPr>
          <p:cNvPr id="5" name="Straight Arrow Connector 4"/>
          <p:cNvCxnSpPr/>
          <p:nvPr/>
        </p:nvCxnSpPr>
        <p:spPr>
          <a:xfrm flipH="1">
            <a:off x="7236020" y="3152403"/>
            <a:ext cx="1722786" cy="1134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3576786" y="5682908"/>
            <a:ext cx="8202039" cy="929832"/>
          </a:xfrm>
          <a:prstGeom prst="rect">
            <a:avLst/>
          </a:prstGeom>
        </p:spPr>
      </p:pic>
      <p:sp>
        <p:nvSpPr>
          <p:cNvPr id="9" name="Oval 8"/>
          <p:cNvSpPr/>
          <p:nvPr/>
        </p:nvSpPr>
        <p:spPr>
          <a:xfrm>
            <a:off x="2785499" y="3571863"/>
            <a:ext cx="4710896" cy="5247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45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86C02F-0DF3-4701-9368-64AD946FE0E9}"/>
              </a:ext>
            </a:extLst>
          </p:cNvPr>
          <p:cNvPicPr>
            <a:picLocks noChangeAspect="1"/>
          </p:cNvPicPr>
          <p:nvPr/>
        </p:nvPicPr>
        <p:blipFill>
          <a:blip r:embed="rId2"/>
          <a:stretch>
            <a:fillRect/>
          </a:stretch>
        </p:blipFill>
        <p:spPr>
          <a:xfrm>
            <a:off x="1702359" y="671825"/>
            <a:ext cx="8703568" cy="4961157"/>
          </a:xfrm>
          <a:prstGeom prst="rect">
            <a:avLst/>
          </a:prstGeom>
        </p:spPr>
      </p:pic>
      <p:pic>
        <p:nvPicPr>
          <p:cNvPr id="7" name="Picture 6"/>
          <p:cNvPicPr>
            <a:picLocks noChangeAspect="1"/>
          </p:cNvPicPr>
          <p:nvPr/>
        </p:nvPicPr>
        <p:blipFill>
          <a:blip r:embed="rId3"/>
          <a:stretch>
            <a:fillRect/>
          </a:stretch>
        </p:blipFill>
        <p:spPr>
          <a:xfrm>
            <a:off x="8482219" y="3838188"/>
            <a:ext cx="1923708" cy="811664"/>
          </a:xfrm>
          <a:prstGeom prst="rect">
            <a:avLst/>
          </a:prstGeom>
          <a:ln>
            <a:solidFill>
              <a:schemeClr val="accent2"/>
            </a:solidFill>
          </a:ln>
        </p:spPr>
      </p:pic>
      <p:pic>
        <p:nvPicPr>
          <p:cNvPr id="8" name="Picture 7"/>
          <p:cNvPicPr>
            <a:picLocks noChangeAspect="1"/>
          </p:cNvPicPr>
          <p:nvPr/>
        </p:nvPicPr>
        <p:blipFill>
          <a:blip r:embed="rId4"/>
          <a:stretch>
            <a:fillRect/>
          </a:stretch>
        </p:blipFill>
        <p:spPr>
          <a:xfrm>
            <a:off x="8482219" y="4649852"/>
            <a:ext cx="1996279" cy="846479"/>
          </a:xfrm>
          <a:prstGeom prst="rect">
            <a:avLst/>
          </a:prstGeom>
          <a:ln>
            <a:solidFill>
              <a:schemeClr val="accent2"/>
            </a:solidFill>
          </a:ln>
        </p:spPr>
      </p:pic>
      <p:pic>
        <p:nvPicPr>
          <p:cNvPr id="9" name="Picture 8"/>
          <p:cNvPicPr>
            <a:picLocks noChangeAspect="1"/>
          </p:cNvPicPr>
          <p:nvPr/>
        </p:nvPicPr>
        <p:blipFill>
          <a:blip r:embed="rId5"/>
          <a:stretch>
            <a:fillRect/>
          </a:stretch>
        </p:blipFill>
        <p:spPr>
          <a:xfrm>
            <a:off x="3674413" y="2774865"/>
            <a:ext cx="8199831" cy="926672"/>
          </a:xfrm>
          <a:prstGeom prst="rect">
            <a:avLst/>
          </a:prstGeom>
          <a:ln>
            <a:solidFill>
              <a:schemeClr val="accent2"/>
            </a:solidFill>
          </a:ln>
        </p:spPr>
      </p:pic>
      <p:pic>
        <p:nvPicPr>
          <p:cNvPr id="10" name="Picture 9"/>
          <p:cNvPicPr>
            <a:picLocks noChangeAspect="1"/>
          </p:cNvPicPr>
          <p:nvPr/>
        </p:nvPicPr>
        <p:blipFill>
          <a:blip r:embed="rId6"/>
          <a:stretch>
            <a:fillRect/>
          </a:stretch>
        </p:blipFill>
        <p:spPr>
          <a:xfrm>
            <a:off x="2729885" y="3907447"/>
            <a:ext cx="4724809" cy="536494"/>
          </a:xfrm>
          <a:prstGeom prst="rect">
            <a:avLst/>
          </a:prstGeom>
        </p:spPr>
      </p:pic>
      <p:pic>
        <p:nvPicPr>
          <p:cNvPr id="11" name="Picture 10"/>
          <p:cNvPicPr>
            <a:picLocks noChangeAspect="1"/>
          </p:cNvPicPr>
          <p:nvPr/>
        </p:nvPicPr>
        <p:blipFill>
          <a:blip r:embed="rId7"/>
          <a:stretch>
            <a:fillRect/>
          </a:stretch>
        </p:blipFill>
        <p:spPr>
          <a:xfrm>
            <a:off x="3591354" y="1746959"/>
            <a:ext cx="4925577" cy="1027906"/>
          </a:xfrm>
          <a:prstGeom prst="rect">
            <a:avLst/>
          </a:prstGeom>
        </p:spPr>
      </p:pic>
    </p:spTree>
    <p:extLst>
      <p:ext uri="{BB962C8B-B14F-4D97-AF65-F5344CB8AC3E}">
        <p14:creationId xmlns:p14="http://schemas.microsoft.com/office/powerpoint/2010/main" val="160232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91DB0-E581-49C0-B6FC-FA55EBACEA73}"/>
              </a:ext>
            </a:extLst>
          </p:cNvPr>
          <p:cNvSpPr>
            <a:spLocks noGrp="1"/>
          </p:cNvSpPr>
          <p:nvPr>
            <p:ph type="title"/>
          </p:nvPr>
        </p:nvSpPr>
        <p:spPr/>
        <p:txBody>
          <a:bodyPr/>
          <a:lstStyle/>
          <a:p>
            <a:r>
              <a:rPr lang="en-US" dirty="0"/>
              <a:t>General steps</a:t>
            </a:r>
            <a:endParaRPr lang="en-HK" dirty="0"/>
          </a:p>
        </p:txBody>
      </p:sp>
      <p:sp>
        <p:nvSpPr>
          <p:cNvPr id="3" name="Content Placeholder 2">
            <a:extLst>
              <a:ext uri="{FF2B5EF4-FFF2-40B4-BE49-F238E27FC236}">
                <a16:creationId xmlns:a16="http://schemas.microsoft.com/office/drawing/2014/main" id="{0C49FB39-5D5E-45C2-945B-78CAF5A8F091}"/>
              </a:ext>
            </a:extLst>
          </p:cNvPr>
          <p:cNvSpPr>
            <a:spLocks noGrp="1"/>
          </p:cNvSpPr>
          <p:nvPr>
            <p:ph idx="1"/>
          </p:nvPr>
        </p:nvSpPr>
        <p:spPr/>
        <p:txBody>
          <a:bodyPr/>
          <a:lstStyle/>
          <a:p>
            <a:r>
              <a:rPr lang="en-US" dirty="0"/>
              <a:t>Text Input</a:t>
            </a:r>
          </a:p>
          <a:p>
            <a:endParaRPr lang="en-US" dirty="0"/>
          </a:p>
          <a:p>
            <a:endParaRPr lang="en-US" dirty="0"/>
          </a:p>
          <a:p>
            <a:endParaRPr lang="en-US" dirty="0"/>
          </a:p>
          <a:p>
            <a:endParaRPr lang="en-US" dirty="0"/>
          </a:p>
          <a:p>
            <a:endParaRPr lang="en-US" dirty="0"/>
          </a:p>
          <a:p>
            <a:r>
              <a:rPr lang="en-US" dirty="0"/>
              <a:t>Tokenization</a:t>
            </a:r>
          </a:p>
          <a:p>
            <a:pPr marL="457200" lvl="1" indent="0">
              <a:buNone/>
            </a:pPr>
            <a:r>
              <a:rPr lang="en-US" dirty="0"/>
              <a:t>[‘There’, ‘are’, ‘many’, ‘sweet’, ‘laughs’, ‘and’, ‘joking’, … ]</a:t>
            </a:r>
          </a:p>
        </p:txBody>
      </p:sp>
      <p:pic>
        <p:nvPicPr>
          <p:cNvPr id="6" name="Picture 5">
            <a:extLst>
              <a:ext uri="{FF2B5EF4-FFF2-40B4-BE49-F238E27FC236}">
                <a16:creationId xmlns:a16="http://schemas.microsoft.com/office/drawing/2014/main" id="{FDB5F7AC-6B9C-4B65-96E2-242275D9C47E}"/>
              </a:ext>
            </a:extLst>
          </p:cNvPr>
          <p:cNvPicPr>
            <a:picLocks noChangeAspect="1"/>
          </p:cNvPicPr>
          <p:nvPr/>
        </p:nvPicPr>
        <p:blipFill>
          <a:blip r:embed="rId2"/>
          <a:stretch>
            <a:fillRect/>
          </a:stretch>
        </p:blipFill>
        <p:spPr>
          <a:xfrm>
            <a:off x="1439317" y="2347761"/>
            <a:ext cx="3258005" cy="2162477"/>
          </a:xfrm>
          <a:prstGeom prst="rect">
            <a:avLst/>
          </a:prstGeom>
        </p:spPr>
      </p:pic>
    </p:spTree>
    <p:extLst>
      <p:ext uri="{BB962C8B-B14F-4D97-AF65-F5344CB8AC3E}">
        <p14:creationId xmlns:p14="http://schemas.microsoft.com/office/powerpoint/2010/main" val="23081515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86C02F-0DF3-4701-9368-64AD946FE0E9}"/>
              </a:ext>
            </a:extLst>
          </p:cNvPr>
          <p:cNvPicPr>
            <a:picLocks noChangeAspect="1"/>
          </p:cNvPicPr>
          <p:nvPr/>
        </p:nvPicPr>
        <p:blipFill>
          <a:blip r:embed="rId2"/>
          <a:stretch>
            <a:fillRect/>
          </a:stretch>
        </p:blipFill>
        <p:spPr>
          <a:xfrm>
            <a:off x="1702359" y="671825"/>
            <a:ext cx="8703568" cy="4961157"/>
          </a:xfrm>
          <a:prstGeom prst="rect">
            <a:avLst/>
          </a:prstGeom>
        </p:spPr>
      </p:pic>
      <p:pic>
        <p:nvPicPr>
          <p:cNvPr id="14" name="Picture 13"/>
          <p:cNvPicPr>
            <a:picLocks noChangeAspect="1"/>
          </p:cNvPicPr>
          <p:nvPr/>
        </p:nvPicPr>
        <p:blipFill>
          <a:blip r:embed="rId3"/>
          <a:stretch>
            <a:fillRect/>
          </a:stretch>
        </p:blipFill>
        <p:spPr>
          <a:xfrm>
            <a:off x="3530855" y="1000459"/>
            <a:ext cx="8545399" cy="4049246"/>
          </a:xfrm>
          <a:prstGeom prst="rect">
            <a:avLst/>
          </a:prstGeom>
          <a:ln>
            <a:solidFill>
              <a:srgbClr val="FFC000"/>
            </a:solidFill>
          </a:ln>
        </p:spPr>
      </p:pic>
    </p:spTree>
    <p:extLst>
      <p:ext uri="{BB962C8B-B14F-4D97-AF65-F5344CB8AC3E}">
        <p14:creationId xmlns:p14="http://schemas.microsoft.com/office/powerpoint/2010/main" val="6756123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64723F-41AE-4063-935E-D1BC16702F96}"/>
              </a:ext>
            </a:extLst>
          </p:cNvPr>
          <p:cNvSpPr>
            <a:spLocks noGrp="1"/>
          </p:cNvSpPr>
          <p:nvPr>
            <p:ph type="subTitle" idx="1"/>
          </p:nvPr>
        </p:nvSpPr>
        <p:spPr>
          <a:xfrm>
            <a:off x="1684020" y="2291398"/>
            <a:ext cx="9144000" cy="1655762"/>
          </a:xfrm>
        </p:spPr>
        <p:txBody>
          <a:bodyPr>
            <a:normAutofit/>
          </a:bodyPr>
          <a:lstStyle/>
          <a:p>
            <a:r>
              <a:rPr lang="en-US" sz="4800" dirty="0"/>
              <a:t>Now, let us relate sentiment with stock prices</a:t>
            </a:r>
            <a:endParaRPr lang="en-HK" sz="4800" dirty="0"/>
          </a:p>
        </p:txBody>
      </p:sp>
    </p:spTree>
    <p:extLst>
      <p:ext uri="{BB962C8B-B14F-4D97-AF65-F5344CB8AC3E}">
        <p14:creationId xmlns:p14="http://schemas.microsoft.com/office/powerpoint/2010/main" val="1048632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B4D400-1E76-73C1-5CBC-7C0BD90028DC}"/>
              </a:ext>
            </a:extLst>
          </p:cNvPr>
          <p:cNvPicPr>
            <a:picLocks noChangeAspect="1"/>
          </p:cNvPicPr>
          <p:nvPr/>
        </p:nvPicPr>
        <p:blipFill>
          <a:blip r:embed="rId2"/>
          <a:stretch>
            <a:fillRect/>
          </a:stretch>
        </p:blipFill>
        <p:spPr>
          <a:xfrm>
            <a:off x="598669" y="415813"/>
            <a:ext cx="7166111" cy="5921334"/>
          </a:xfrm>
          <a:prstGeom prst="rect">
            <a:avLst/>
          </a:prstGeom>
        </p:spPr>
      </p:pic>
      <p:pic>
        <p:nvPicPr>
          <p:cNvPr id="2" name="Picture 1"/>
          <p:cNvPicPr>
            <a:picLocks noChangeAspect="1"/>
          </p:cNvPicPr>
          <p:nvPr/>
        </p:nvPicPr>
        <p:blipFill>
          <a:blip r:embed="rId3"/>
          <a:stretch>
            <a:fillRect/>
          </a:stretch>
        </p:blipFill>
        <p:spPr>
          <a:xfrm>
            <a:off x="722420" y="1409247"/>
            <a:ext cx="8477080" cy="4927900"/>
          </a:xfrm>
          <a:prstGeom prst="rect">
            <a:avLst/>
          </a:prstGeom>
        </p:spPr>
      </p:pic>
    </p:spTree>
    <p:extLst>
      <p:ext uri="{BB962C8B-B14F-4D97-AF65-F5344CB8AC3E}">
        <p14:creationId xmlns:p14="http://schemas.microsoft.com/office/powerpoint/2010/main" val="19378981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4765" y="1514976"/>
            <a:ext cx="9284476" cy="3166205"/>
          </a:xfrm>
          <a:prstGeom prst="rect">
            <a:avLst/>
          </a:prstGeom>
        </p:spPr>
      </p:pic>
    </p:spTree>
    <p:extLst>
      <p:ext uri="{BB962C8B-B14F-4D97-AF65-F5344CB8AC3E}">
        <p14:creationId xmlns:p14="http://schemas.microsoft.com/office/powerpoint/2010/main" val="2110657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6050" y="750004"/>
            <a:ext cx="8013359" cy="5553597"/>
          </a:xfrm>
          <a:prstGeom prst="rect">
            <a:avLst/>
          </a:prstGeom>
        </p:spPr>
      </p:pic>
    </p:spTree>
    <p:extLst>
      <p:ext uri="{BB962C8B-B14F-4D97-AF65-F5344CB8AC3E}">
        <p14:creationId xmlns:p14="http://schemas.microsoft.com/office/powerpoint/2010/main" val="11269810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6050" y="750004"/>
            <a:ext cx="8013359" cy="5553597"/>
          </a:xfrm>
          <a:prstGeom prst="rect">
            <a:avLst/>
          </a:prstGeom>
        </p:spPr>
      </p:pic>
      <p:pic>
        <p:nvPicPr>
          <p:cNvPr id="3" name="Picture 2"/>
          <p:cNvPicPr>
            <a:picLocks noChangeAspect="1"/>
          </p:cNvPicPr>
          <p:nvPr/>
        </p:nvPicPr>
        <p:blipFill>
          <a:blip r:embed="rId3"/>
          <a:stretch>
            <a:fillRect/>
          </a:stretch>
        </p:blipFill>
        <p:spPr>
          <a:xfrm>
            <a:off x="5428873" y="1705348"/>
            <a:ext cx="6411220" cy="4839375"/>
          </a:xfrm>
          <a:prstGeom prst="rect">
            <a:avLst/>
          </a:prstGeom>
        </p:spPr>
      </p:pic>
    </p:spTree>
    <p:extLst>
      <p:ext uri="{BB962C8B-B14F-4D97-AF65-F5344CB8AC3E}">
        <p14:creationId xmlns:p14="http://schemas.microsoft.com/office/powerpoint/2010/main" val="2794064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608C5D-B5B8-B48E-7B89-A99FA9E72982}"/>
              </a:ext>
            </a:extLst>
          </p:cNvPr>
          <p:cNvPicPr>
            <a:picLocks noChangeAspect="1"/>
          </p:cNvPicPr>
          <p:nvPr/>
        </p:nvPicPr>
        <p:blipFill>
          <a:blip r:embed="rId2"/>
          <a:stretch>
            <a:fillRect/>
          </a:stretch>
        </p:blipFill>
        <p:spPr>
          <a:xfrm>
            <a:off x="1108574" y="1217239"/>
            <a:ext cx="9546816" cy="3880541"/>
          </a:xfrm>
          <a:prstGeom prst="rect">
            <a:avLst/>
          </a:prstGeom>
        </p:spPr>
      </p:pic>
    </p:spTree>
    <p:extLst>
      <p:ext uri="{BB962C8B-B14F-4D97-AF65-F5344CB8AC3E}">
        <p14:creationId xmlns:p14="http://schemas.microsoft.com/office/powerpoint/2010/main" val="25143661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608C5D-B5B8-B48E-7B89-A99FA9E72982}"/>
              </a:ext>
            </a:extLst>
          </p:cNvPr>
          <p:cNvPicPr>
            <a:picLocks noChangeAspect="1"/>
          </p:cNvPicPr>
          <p:nvPr/>
        </p:nvPicPr>
        <p:blipFill>
          <a:blip r:embed="rId2"/>
          <a:stretch>
            <a:fillRect/>
          </a:stretch>
        </p:blipFill>
        <p:spPr>
          <a:xfrm>
            <a:off x="1108574" y="1217239"/>
            <a:ext cx="9546816" cy="3880541"/>
          </a:xfrm>
          <a:prstGeom prst="rect">
            <a:avLst/>
          </a:prstGeom>
        </p:spPr>
      </p:pic>
      <p:pic>
        <p:nvPicPr>
          <p:cNvPr id="2" name="Picture 1"/>
          <p:cNvPicPr>
            <a:picLocks noChangeAspect="1"/>
          </p:cNvPicPr>
          <p:nvPr/>
        </p:nvPicPr>
        <p:blipFill>
          <a:blip r:embed="rId3"/>
          <a:stretch>
            <a:fillRect/>
          </a:stretch>
        </p:blipFill>
        <p:spPr>
          <a:xfrm>
            <a:off x="4282588" y="2714326"/>
            <a:ext cx="6317445" cy="3099620"/>
          </a:xfrm>
          <a:prstGeom prst="rect">
            <a:avLst/>
          </a:prstGeom>
        </p:spPr>
      </p:pic>
    </p:spTree>
    <p:extLst>
      <p:ext uri="{BB962C8B-B14F-4D97-AF65-F5344CB8AC3E}">
        <p14:creationId xmlns:p14="http://schemas.microsoft.com/office/powerpoint/2010/main" val="3513830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3110" y="540580"/>
            <a:ext cx="7050547" cy="2339097"/>
          </a:xfrm>
          <a:prstGeom prst="rect">
            <a:avLst/>
          </a:prstGeom>
        </p:spPr>
      </p:pic>
      <p:pic>
        <p:nvPicPr>
          <p:cNvPr id="4" name="Picture 3"/>
          <p:cNvPicPr>
            <a:picLocks noChangeAspect="1"/>
          </p:cNvPicPr>
          <p:nvPr/>
        </p:nvPicPr>
        <p:blipFill>
          <a:blip r:embed="rId3"/>
          <a:stretch>
            <a:fillRect/>
          </a:stretch>
        </p:blipFill>
        <p:spPr>
          <a:xfrm>
            <a:off x="1033110" y="3171418"/>
            <a:ext cx="7602011" cy="733527"/>
          </a:xfrm>
          <a:prstGeom prst="rect">
            <a:avLst/>
          </a:prstGeom>
        </p:spPr>
      </p:pic>
      <p:pic>
        <p:nvPicPr>
          <p:cNvPr id="5" name="Picture 4"/>
          <p:cNvPicPr>
            <a:picLocks noChangeAspect="1"/>
          </p:cNvPicPr>
          <p:nvPr/>
        </p:nvPicPr>
        <p:blipFill>
          <a:blip r:embed="rId4"/>
          <a:stretch>
            <a:fillRect/>
          </a:stretch>
        </p:blipFill>
        <p:spPr>
          <a:xfrm>
            <a:off x="1033110" y="4046130"/>
            <a:ext cx="6145612" cy="2560671"/>
          </a:xfrm>
          <a:prstGeom prst="rect">
            <a:avLst/>
          </a:prstGeom>
        </p:spPr>
      </p:pic>
    </p:spTree>
    <p:extLst>
      <p:ext uri="{BB962C8B-B14F-4D97-AF65-F5344CB8AC3E}">
        <p14:creationId xmlns:p14="http://schemas.microsoft.com/office/powerpoint/2010/main" val="41792393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3110" y="540580"/>
            <a:ext cx="7050547" cy="2339097"/>
          </a:xfrm>
          <a:prstGeom prst="rect">
            <a:avLst/>
          </a:prstGeom>
        </p:spPr>
      </p:pic>
      <p:pic>
        <p:nvPicPr>
          <p:cNvPr id="4" name="Picture 3"/>
          <p:cNvPicPr>
            <a:picLocks noChangeAspect="1"/>
          </p:cNvPicPr>
          <p:nvPr/>
        </p:nvPicPr>
        <p:blipFill>
          <a:blip r:embed="rId3"/>
          <a:stretch>
            <a:fillRect/>
          </a:stretch>
        </p:blipFill>
        <p:spPr>
          <a:xfrm>
            <a:off x="1033110" y="3171418"/>
            <a:ext cx="7602011" cy="733527"/>
          </a:xfrm>
          <a:prstGeom prst="rect">
            <a:avLst/>
          </a:prstGeom>
        </p:spPr>
      </p:pic>
      <p:pic>
        <p:nvPicPr>
          <p:cNvPr id="5" name="Picture 4"/>
          <p:cNvPicPr>
            <a:picLocks noChangeAspect="1"/>
          </p:cNvPicPr>
          <p:nvPr/>
        </p:nvPicPr>
        <p:blipFill>
          <a:blip r:embed="rId4"/>
          <a:stretch>
            <a:fillRect/>
          </a:stretch>
        </p:blipFill>
        <p:spPr>
          <a:xfrm>
            <a:off x="1033110" y="4046130"/>
            <a:ext cx="6145612" cy="2560671"/>
          </a:xfrm>
          <a:prstGeom prst="rect">
            <a:avLst/>
          </a:prstGeom>
        </p:spPr>
      </p:pic>
      <p:pic>
        <p:nvPicPr>
          <p:cNvPr id="3" name="Picture 2"/>
          <p:cNvPicPr>
            <a:picLocks noChangeAspect="1"/>
          </p:cNvPicPr>
          <p:nvPr/>
        </p:nvPicPr>
        <p:blipFill>
          <a:blip r:embed="rId5"/>
          <a:stretch>
            <a:fillRect/>
          </a:stretch>
        </p:blipFill>
        <p:spPr>
          <a:xfrm>
            <a:off x="1617774" y="2879677"/>
            <a:ext cx="10574226" cy="3486637"/>
          </a:xfrm>
          <a:prstGeom prst="rect">
            <a:avLst/>
          </a:prstGeom>
        </p:spPr>
      </p:pic>
    </p:spTree>
    <p:extLst>
      <p:ext uri="{BB962C8B-B14F-4D97-AF65-F5344CB8AC3E}">
        <p14:creationId xmlns:p14="http://schemas.microsoft.com/office/powerpoint/2010/main" val="2191544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91DB0-E581-49C0-B6FC-FA55EBACEA73}"/>
              </a:ext>
            </a:extLst>
          </p:cNvPr>
          <p:cNvSpPr>
            <a:spLocks noGrp="1"/>
          </p:cNvSpPr>
          <p:nvPr>
            <p:ph type="title"/>
          </p:nvPr>
        </p:nvSpPr>
        <p:spPr/>
        <p:txBody>
          <a:bodyPr/>
          <a:lstStyle/>
          <a:p>
            <a:r>
              <a:rPr lang="en-US" dirty="0"/>
              <a:t>General steps</a:t>
            </a:r>
            <a:endParaRPr lang="en-HK" dirty="0"/>
          </a:p>
        </p:txBody>
      </p:sp>
      <p:sp>
        <p:nvSpPr>
          <p:cNvPr id="3" name="Content Placeholder 2">
            <a:extLst>
              <a:ext uri="{FF2B5EF4-FFF2-40B4-BE49-F238E27FC236}">
                <a16:creationId xmlns:a16="http://schemas.microsoft.com/office/drawing/2014/main" id="{0C49FB39-5D5E-45C2-945B-78CAF5A8F091}"/>
              </a:ext>
            </a:extLst>
          </p:cNvPr>
          <p:cNvSpPr>
            <a:spLocks noGrp="1"/>
          </p:cNvSpPr>
          <p:nvPr>
            <p:ph idx="1"/>
          </p:nvPr>
        </p:nvSpPr>
        <p:spPr/>
        <p:txBody>
          <a:bodyPr/>
          <a:lstStyle/>
          <a:p>
            <a:r>
              <a:rPr lang="en-US" dirty="0"/>
              <a:t>Text Input</a:t>
            </a:r>
          </a:p>
          <a:p>
            <a:r>
              <a:rPr lang="en-US" dirty="0"/>
              <a:t>Tokenization</a:t>
            </a:r>
          </a:p>
          <a:p>
            <a:pPr marL="457200" lvl="1" indent="0">
              <a:buNone/>
            </a:pPr>
            <a:r>
              <a:rPr lang="en-US" dirty="0"/>
              <a:t>[‘I’, ‘love’, ‘this’, ‘movie’, ‘it’, ‘sweet’, …</a:t>
            </a:r>
          </a:p>
          <a:p>
            <a:r>
              <a:rPr lang="en-US" dirty="0" err="1"/>
              <a:t>Stopwords</a:t>
            </a:r>
            <a:r>
              <a:rPr lang="en-US" dirty="0"/>
              <a:t> filtering</a:t>
            </a:r>
          </a:p>
          <a:p>
            <a:pPr lvl="1"/>
            <a:r>
              <a:rPr lang="en-US" dirty="0"/>
              <a:t>Stop words are a set of most commonly used words in a language. They usually do not convey very important information on the semantic of a sentence.</a:t>
            </a:r>
          </a:p>
          <a:p>
            <a:pPr lvl="1"/>
            <a:r>
              <a:rPr lang="en-US" dirty="0"/>
              <a:t>Examples of </a:t>
            </a:r>
            <a:r>
              <a:rPr lang="en-US" dirty="0" err="1"/>
              <a:t>stopwords</a:t>
            </a:r>
            <a:r>
              <a:rPr lang="en-US" dirty="0"/>
              <a:t>: are, and, am, at, be, but, so, such, then, … </a:t>
            </a:r>
          </a:p>
        </p:txBody>
      </p:sp>
    </p:spTree>
    <p:extLst>
      <p:ext uri="{BB962C8B-B14F-4D97-AF65-F5344CB8AC3E}">
        <p14:creationId xmlns:p14="http://schemas.microsoft.com/office/powerpoint/2010/main" val="204435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91DB0-E581-49C0-B6FC-FA55EBACEA73}"/>
              </a:ext>
            </a:extLst>
          </p:cNvPr>
          <p:cNvSpPr>
            <a:spLocks noGrp="1"/>
          </p:cNvSpPr>
          <p:nvPr>
            <p:ph type="title"/>
          </p:nvPr>
        </p:nvSpPr>
        <p:spPr/>
        <p:txBody>
          <a:bodyPr/>
          <a:lstStyle/>
          <a:p>
            <a:r>
              <a:rPr lang="en-US" dirty="0"/>
              <a:t>General steps</a:t>
            </a:r>
            <a:endParaRPr lang="en-HK" dirty="0"/>
          </a:p>
        </p:txBody>
      </p:sp>
      <p:sp>
        <p:nvSpPr>
          <p:cNvPr id="3" name="Content Placeholder 2">
            <a:extLst>
              <a:ext uri="{FF2B5EF4-FFF2-40B4-BE49-F238E27FC236}">
                <a16:creationId xmlns:a16="http://schemas.microsoft.com/office/drawing/2014/main" id="{0C49FB39-5D5E-45C2-945B-78CAF5A8F091}"/>
              </a:ext>
            </a:extLst>
          </p:cNvPr>
          <p:cNvSpPr>
            <a:spLocks noGrp="1"/>
          </p:cNvSpPr>
          <p:nvPr>
            <p:ph idx="1"/>
          </p:nvPr>
        </p:nvSpPr>
        <p:spPr/>
        <p:txBody>
          <a:bodyPr/>
          <a:lstStyle/>
          <a:p>
            <a:r>
              <a:rPr lang="en-US" dirty="0"/>
              <a:t>Text Input</a:t>
            </a:r>
          </a:p>
          <a:p>
            <a:r>
              <a:rPr lang="en-US" dirty="0"/>
              <a:t>Tokenization</a:t>
            </a:r>
          </a:p>
          <a:p>
            <a:r>
              <a:rPr lang="en-US" dirty="0" err="1"/>
              <a:t>Stopwords</a:t>
            </a:r>
            <a:r>
              <a:rPr lang="en-US" dirty="0"/>
              <a:t> filtering</a:t>
            </a:r>
          </a:p>
          <a:p>
            <a:r>
              <a:rPr lang="en-US" dirty="0"/>
              <a:t>Negation handling</a:t>
            </a:r>
          </a:p>
          <a:p>
            <a:pPr lvl="1"/>
            <a:r>
              <a:rPr lang="en-US" dirty="0"/>
              <a:t>It is not bored: “not bored” is opposite of “bored”.</a:t>
            </a:r>
          </a:p>
        </p:txBody>
      </p:sp>
    </p:spTree>
    <p:extLst>
      <p:ext uri="{BB962C8B-B14F-4D97-AF65-F5344CB8AC3E}">
        <p14:creationId xmlns:p14="http://schemas.microsoft.com/office/powerpoint/2010/main" val="58522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91DB0-E581-49C0-B6FC-FA55EBACEA73}"/>
              </a:ext>
            </a:extLst>
          </p:cNvPr>
          <p:cNvSpPr>
            <a:spLocks noGrp="1"/>
          </p:cNvSpPr>
          <p:nvPr>
            <p:ph type="title"/>
          </p:nvPr>
        </p:nvSpPr>
        <p:spPr/>
        <p:txBody>
          <a:bodyPr/>
          <a:lstStyle/>
          <a:p>
            <a:r>
              <a:rPr lang="en-US" dirty="0"/>
              <a:t>General steps</a:t>
            </a:r>
            <a:endParaRPr lang="en-HK" dirty="0"/>
          </a:p>
        </p:txBody>
      </p:sp>
      <p:sp>
        <p:nvSpPr>
          <p:cNvPr id="3" name="Content Placeholder 2">
            <a:extLst>
              <a:ext uri="{FF2B5EF4-FFF2-40B4-BE49-F238E27FC236}">
                <a16:creationId xmlns:a16="http://schemas.microsoft.com/office/drawing/2014/main" id="{0C49FB39-5D5E-45C2-945B-78CAF5A8F091}"/>
              </a:ext>
            </a:extLst>
          </p:cNvPr>
          <p:cNvSpPr>
            <a:spLocks noGrp="1"/>
          </p:cNvSpPr>
          <p:nvPr>
            <p:ph idx="1"/>
          </p:nvPr>
        </p:nvSpPr>
        <p:spPr/>
        <p:txBody>
          <a:bodyPr/>
          <a:lstStyle/>
          <a:p>
            <a:r>
              <a:rPr lang="en-US" dirty="0"/>
              <a:t>Text Input</a:t>
            </a:r>
          </a:p>
          <a:p>
            <a:r>
              <a:rPr lang="en-US" dirty="0"/>
              <a:t>Tokenization</a:t>
            </a:r>
          </a:p>
          <a:p>
            <a:r>
              <a:rPr lang="en-US" dirty="0" err="1"/>
              <a:t>Stopwords</a:t>
            </a:r>
            <a:r>
              <a:rPr lang="en-US" dirty="0"/>
              <a:t> filtering</a:t>
            </a:r>
          </a:p>
          <a:p>
            <a:r>
              <a:rPr lang="en-US" dirty="0"/>
              <a:t>Negation handling</a:t>
            </a:r>
          </a:p>
          <a:p>
            <a:pPr lvl="1"/>
            <a:r>
              <a:rPr lang="en-US" dirty="0"/>
              <a:t>It is not bored: “not bored” is opposite of “bored”.</a:t>
            </a:r>
          </a:p>
          <a:p>
            <a:r>
              <a:rPr lang="en-US" dirty="0"/>
              <a:t>Stemming</a:t>
            </a:r>
          </a:p>
          <a:p>
            <a:pPr lvl="1"/>
            <a:r>
              <a:rPr lang="en-US" dirty="0"/>
              <a:t>Reduce words with same stem to a common form.</a:t>
            </a:r>
          </a:p>
          <a:p>
            <a:pPr lvl="1"/>
            <a:r>
              <a:rPr lang="en-US" dirty="0"/>
              <a:t>Examples: wait, waits, waiting, waited </a:t>
            </a:r>
            <a:r>
              <a:rPr lang="en-US" dirty="0">
                <a:sym typeface="Wingdings" panose="05000000000000000000" pitchFamily="2" charset="2"/>
              </a:rPr>
              <a:t> wait</a:t>
            </a:r>
            <a:endParaRPr lang="en-US" dirty="0"/>
          </a:p>
        </p:txBody>
      </p:sp>
    </p:spTree>
    <p:extLst>
      <p:ext uri="{BB962C8B-B14F-4D97-AF65-F5344CB8AC3E}">
        <p14:creationId xmlns:p14="http://schemas.microsoft.com/office/powerpoint/2010/main" val="193588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91DB0-E581-49C0-B6FC-FA55EBACEA73}"/>
              </a:ext>
            </a:extLst>
          </p:cNvPr>
          <p:cNvSpPr>
            <a:spLocks noGrp="1"/>
          </p:cNvSpPr>
          <p:nvPr>
            <p:ph type="title"/>
          </p:nvPr>
        </p:nvSpPr>
        <p:spPr/>
        <p:txBody>
          <a:bodyPr/>
          <a:lstStyle/>
          <a:p>
            <a:r>
              <a:rPr lang="en-US" dirty="0"/>
              <a:t>General steps</a:t>
            </a:r>
            <a:endParaRPr lang="en-HK" dirty="0"/>
          </a:p>
        </p:txBody>
      </p:sp>
      <p:sp>
        <p:nvSpPr>
          <p:cNvPr id="3" name="Content Placeholder 2">
            <a:extLst>
              <a:ext uri="{FF2B5EF4-FFF2-40B4-BE49-F238E27FC236}">
                <a16:creationId xmlns:a16="http://schemas.microsoft.com/office/drawing/2014/main" id="{0C49FB39-5D5E-45C2-945B-78CAF5A8F091}"/>
              </a:ext>
            </a:extLst>
          </p:cNvPr>
          <p:cNvSpPr>
            <a:spLocks noGrp="1"/>
          </p:cNvSpPr>
          <p:nvPr>
            <p:ph idx="1"/>
          </p:nvPr>
        </p:nvSpPr>
        <p:spPr/>
        <p:txBody>
          <a:bodyPr/>
          <a:lstStyle/>
          <a:p>
            <a:r>
              <a:rPr lang="en-US" dirty="0"/>
              <a:t>Text Input</a:t>
            </a:r>
          </a:p>
          <a:p>
            <a:r>
              <a:rPr lang="en-US" dirty="0"/>
              <a:t>Tokenization</a:t>
            </a:r>
          </a:p>
          <a:p>
            <a:r>
              <a:rPr lang="en-US" dirty="0"/>
              <a:t>Stop word filtering</a:t>
            </a:r>
          </a:p>
          <a:p>
            <a:r>
              <a:rPr lang="en-US" dirty="0"/>
              <a:t>Negation handling</a:t>
            </a:r>
          </a:p>
          <a:p>
            <a:r>
              <a:rPr lang="en-US" dirty="0"/>
              <a:t>Stemming</a:t>
            </a:r>
          </a:p>
          <a:p>
            <a:r>
              <a:rPr lang="en-US" dirty="0">
                <a:solidFill>
                  <a:schemeClr val="accent2"/>
                </a:solidFill>
              </a:rPr>
              <a:t>Classification</a:t>
            </a:r>
          </a:p>
        </p:txBody>
      </p:sp>
    </p:spTree>
    <p:extLst>
      <p:ext uri="{BB962C8B-B14F-4D97-AF65-F5344CB8AC3E}">
        <p14:creationId xmlns:p14="http://schemas.microsoft.com/office/powerpoint/2010/main" val="2843194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2036</TotalTime>
  <Words>1762</Words>
  <Application>Microsoft Office PowerPoint</Application>
  <PresentationFormat>宽屏</PresentationFormat>
  <Paragraphs>246</Paragraphs>
  <Slides>59</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59</vt:i4>
      </vt:variant>
    </vt:vector>
  </HeadingPairs>
  <TitlesOfParts>
    <vt:vector size="65" baseType="lpstr">
      <vt:lpstr>source-serif-pro</vt:lpstr>
      <vt:lpstr>Arial</vt:lpstr>
      <vt:lpstr>Calibri</vt:lpstr>
      <vt:lpstr>Calibri Light</vt:lpstr>
      <vt:lpstr>Georgia</vt:lpstr>
      <vt:lpstr>Office Theme</vt:lpstr>
      <vt:lpstr>Sentiment Analysis</vt:lpstr>
      <vt:lpstr>Introduction</vt:lpstr>
      <vt:lpstr>A Traditional Approach</vt:lpstr>
      <vt:lpstr>General steps</vt:lpstr>
      <vt:lpstr>General steps</vt:lpstr>
      <vt:lpstr>General steps</vt:lpstr>
      <vt:lpstr>General steps</vt:lpstr>
      <vt:lpstr>General steps</vt:lpstr>
      <vt:lpstr>General steps</vt:lpstr>
      <vt:lpstr>Classification</vt:lpstr>
      <vt:lpstr>Classification</vt:lpstr>
      <vt:lpstr>An example</vt:lpstr>
      <vt:lpstr>Determining the input</vt:lpstr>
      <vt:lpstr>Determine the input</vt:lpstr>
      <vt:lpstr>Feature engineering</vt:lpstr>
      <vt:lpstr>The model building process</vt:lpstr>
      <vt:lpstr>Apply this idea: movie-reviews from NLTK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Advanced NLP tools for SA</vt:lpstr>
      <vt:lpstr>A very over-simplified view on NLP</vt:lpstr>
      <vt:lpstr>Transformer in NLP</vt:lpstr>
      <vt:lpstr>Transformer in NLP</vt:lpstr>
      <vt:lpstr>Based on Transformer, we have ChatGPT</vt:lpstr>
      <vt:lpstr>ChatGPT</vt:lpstr>
      <vt:lpstr>ChatGPT</vt:lpstr>
      <vt:lpstr>ChatGPT</vt:lpstr>
      <vt:lpstr>ChatGPT: Self-supervise learning</vt:lpstr>
      <vt:lpstr>The Evolution of GPT of OpenAI</vt:lpstr>
      <vt:lpstr>PowerPoint 演示文稿</vt:lpstr>
      <vt:lpstr>Flair: A NLP (Natural Language Processing) tool that supports SA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hfting</dc:creator>
  <cp:lastModifiedBy>u3619819@connect.hku.hk</cp:lastModifiedBy>
  <cp:revision>64</cp:revision>
  <dcterms:created xsi:type="dcterms:W3CDTF">2022-02-09T10:16:04Z</dcterms:created>
  <dcterms:modified xsi:type="dcterms:W3CDTF">2023-12-19T06:25:26Z</dcterms:modified>
</cp:coreProperties>
</file>