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66" r:id="rId2"/>
    <p:sldId id="267" r:id="rId3"/>
    <p:sldId id="268" r:id="rId4"/>
    <p:sldId id="269" r:id="rId5"/>
    <p:sldId id="270" r:id="rId6"/>
    <p:sldId id="258" r:id="rId7"/>
    <p:sldId id="259" r:id="rId8"/>
    <p:sldId id="261" r:id="rId9"/>
    <p:sldId id="260" r:id="rId10"/>
    <p:sldId id="263" r:id="rId11"/>
    <p:sldId id="288" r:id="rId12"/>
    <p:sldId id="264" r:id="rId13"/>
    <p:sldId id="274" r:id="rId14"/>
    <p:sldId id="265" r:id="rId15"/>
    <p:sldId id="275" r:id="rId16"/>
    <p:sldId id="276" r:id="rId17"/>
    <p:sldId id="290" r:id="rId18"/>
    <p:sldId id="289" r:id="rId19"/>
    <p:sldId id="281" r:id="rId20"/>
    <p:sldId id="282" r:id="rId21"/>
    <p:sldId id="283" r:id="rId22"/>
    <p:sldId id="292" r:id="rId23"/>
    <p:sldId id="284" r:id="rId24"/>
    <p:sldId id="285" r:id="rId25"/>
    <p:sldId id="286" r:id="rId26"/>
    <p:sldId id="293" r:id="rId27"/>
    <p:sldId id="280" r:id="rId28"/>
    <p:sldId id="287" r:id="rId29"/>
    <p:sldId id="294" r:id="rId30"/>
    <p:sldId id="295" r:id="rId31"/>
    <p:sldId id="296" r:id="rId32"/>
    <p:sldId id="297" r:id="rId33"/>
    <p:sldId id="310" r:id="rId34"/>
    <p:sldId id="311" r:id="rId35"/>
    <p:sldId id="298" r:id="rId36"/>
    <p:sldId id="272" r:id="rId37"/>
    <p:sldId id="300" r:id="rId38"/>
    <p:sldId id="299" r:id="rId39"/>
    <p:sldId id="301" r:id="rId40"/>
    <p:sldId id="302" r:id="rId41"/>
    <p:sldId id="303" r:id="rId42"/>
    <p:sldId id="312" r:id="rId43"/>
    <p:sldId id="313" r:id="rId44"/>
    <p:sldId id="304" r:id="rId45"/>
    <p:sldId id="305" r:id="rId46"/>
    <p:sldId id="306" r:id="rId47"/>
    <p:sldId id="307" r:id="rId48"/>
    <p:sldId id="308" r:id="rId49"/>
    <p:sldId id="309"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57" autoAdjust="0"/>
    <p:restoredTop sz="94660"/>
  </p:normalViewPr>
  <p:slideViewPr>
    <p:cSldViewPr snapToGrid="0">
      <p:cViewPr varScale="1">
        <p:scale>
          <a:sx n="90" d="100"/>
          <a:sy n="90" d="100"/>
        </p:scale>
        <p:origin x="60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36F61C-E75C-4776-9C51-E7B85A66A3D5}" type="datetimeFigureOut">
              <a:rPr lang="en-US" smtClean="0"/>
              <a:t>7/14/2023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EB7BD0-A304-4497-80D0-7532988679F6}" type="slidenum">
              <a:rPr lang="en-US" smtClean="0"/>
              <a:t>‹#›</a:t>
            </a:fld>
            <a:endParaRPr lang="en-US"/>
          </a:p>
        </p:txBody>
      </p:sp>
    </p:spTree>
    <p:extLst>
      <p:ext uri="{BB962C8B-B14F-4D97-AF65-F5344CB8AC3E}">
        <p14:creationId xmlns:p14="http://schemas.microsoft.com/office/powerpoint/2010/main" val="3961976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EB7BD0-A304-4497-80D0-7532988679F6}" type="slidenum">
              <a:rPr lang="en-US" smtClean="0"/>
              <a:t>16</a:t>
            </a:fld>
            <a:endParaRPr lang="en-US"/>
          </a:p>
        </p:txBody>
      </p:sp>
    </p:spTree>
    <p:extLst>
      <p:ext uri="{BB962C8B-B14F-4D97-AF65-F5344CB8AC3E}">
        <p14:creationId xmlns:p14="http://schemas.microsoft.com/office/powerpoint/2010/main" val="1957483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EB7BD0-A304-4497-80D0-7532988679F6}" type="slidenum">
              <a:rPr lang="en-US" smtClean="0"/>
              <a:t>17</a:t>
            </a:fld>
            <a:endParaRPr lang="en-US"/>
          </a:p>
        </p:txBody>
      </p:sp>
    </p:spTree>
    <p:extLst>
      <p:ext uri="{BB962C8B-B14F-4D97-AF65-F5344CB8AC3E}">
        <p14:creationId xmlns:p14="http://schemas.microsoft.com/office/powerpoint/2010/main" val="2798259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EB7BD0-A304-4497-80D0-7532988679F6}" type="slidenum">
              <a:rPr lang="en-US" smtClean="0"/>
              <a:t>18</a:t>
            </a:fld>
            <a:endParaRPr lang="en-US"/>
          </a:p>
        </p:txBody>
      </p:sp>
    </p:spTree>
    <p:extLst>
      <p:ext uri="{BB962C8B-B14F-4D97-AF65-F5344CB8AC3E}">
        <p14:creationId xmlns:p14="http://schemas.microsoft.com/office/powerpoint/2010/main" val="2890362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EB7BD0-A304-4497-80D0-7532988679F6}" type="slidenum">
              <a:rPr lang="en-US" smtClean="0"/>
              <a:t>27</a:t>
            </a:fld>
            <a:endParaRPr lang="en-US"/>
          </a:p>
        </p:txBody>
      </p:sp>
    </p:spTree>
    <p:extLst>
      <p:ext uri="{BB962C8B-B14F-4D97-AF65-F5344CB8AC3E}">
        <p14:creationId xmlns:p14="http://schemas.microsoft.com/office/powerpoint/2010/main" val="1009679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EB7BD0-A304-4497-80D0-7532988679F6}" type="slidenum">
              <a:rPr lang="en-US" smtClean="0"/>
              <a:t>28</a:t>
            </a:fld>
            <a:endParaRPr lang="en-US"/>
          </a:p>
        </p:txBody>
      </p:sp>
    </p:spTree>
    <p:extLst>
      <p:ext uri="{BB962C8B-B14F-4D97-AF65-F5344CB8AC3E}">
        <p14:creationId xmlns:p14="http://schemas.microsoft.com/office/powerpoint/2010/main" val="8827220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EB7BD0-A304-4497-80D0-7532988679F6}" type="slidenum">
              <a:rPr lang="en-US" smtClean="0"/>
              <a:t>29</a:t>
            </a:fld>
            <a:endParaRPr lang="en-US"/>
          </a:p>
        </p:txBody>
      </p:sp>
    </p:spTree>
    <p:extLst>
      <p:ext uri="{BB962C8B-B14F-4D97-AF65-F5344CB8AC3E}">
        <p14:creationId xmlns:p14="http://schemas.microsoft.com/office/powerpoint/2010/main" val="8348197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EB7BD0-A304-4497-80D0-7532988679F6}" type="slidenum">
              <a:rPr lang="en-US" smtClean="0"/>
              <a:t>30</a:t>
            </a:fld>
            <a:endParaRPr lang="en-US"/>
          </a:p>
        </p:txBody>
      </p:sp>
    </p:spTree>
    <p:extLst>
      <p:ext uri="{BB962C8B-B14F-4D97-AF65-F5344CB8AC3E}">
        <p14:creationId xmlns:p14="http://schemas.microsoft.com/office/powerpoint/2010/main" val="32261673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EB7BD0-A304-4497-80D0-7532988679F6}" type="slidenum">
              <a:rPr lang="en-US" smtClean="0"/>
              <a:t>31</a:t>
            </a:fld>
            <a:endParaRPr lang="en-US"/>
          </a:p>
        </p:txBody>
      </p:sp>
    </p:spTree>
    <p:extLst>
      <p:ext uri="{BB962C8B-B14F-4D97-AF65-F5344CB8AC3E}">
        <p14:creationId xmlns:p14="http://schemas.microsoft.com/office/powerpoint/2010/main" val="3673278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DA944FA-3ACF-46F3-89C2-21FD22D74C90}" type="datetimeFigureOut">
              <a:rPr lang="en-US" smtClean="0"/>
              <a:t>7/14/2023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99A1D2-4D6C-48AD-A81D-F271CF661B48}" type="slidenum">
              <a:rPr lang="en-US" smtClean="0"/>
              <a:t>‹#›</a:t>
            </a:fld>
            <a:endParaRPr lang="en-US"/>
          </a:p>
        </p:txBody>
      </p:sp>
    </p:spTree>
    <p:extLst>
      <p:ext uri="{BB962C8B-B14F-4D97-AF65-F5344CB8AC3E}">
        <p14:creationId xmlns:p14="http://schemas.microsoft.com/office/powerpoint/2010/main" val="3673810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A944FA-3ACF-46F3-89C2-21FD22D74C90}" type="datetimeFigureOut">
              <a:rPr lang="en-US" smtClean="0"/>
              <a:t>7/14/2023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99A1D2-4D6C-48AD-A81D-F271CF661B48}" type="slidenum">
              <a:rPr lang="en-US" smtClean="0"/>
              <a:t>‹#›</a:t>
            </a:fld>
            <a:endParaRPr lang="en-US"/>
          </a:p>
        </p:txBody>
      </p:sp>
    </p:spTree>
    <p:extLst>
      <p:ext uri="{BB962C8B-B14F-4D97-AF65-F5344CB8AC3E}">
        <p14:creationId xmlns:p14="http://schemas.microsoft.com/office/powerpoint/2010/main" val="807123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A944FA-3ACF-46F3-89C2-21FD22D74C90}" type="datetimeFigureOut">
              <a:rPr lang="en-US" smtClean="0"/>
              <a:t>7/14/2023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99A1D2-4D6C-48AD-A81D-F271CF661B48}" type="slidenum">
              <a:rPr lang="en-US" smtClean="0"/>
              <a:t>‹#›</a:t>
            </a:fld>
            <a:endParaRPr lang="en-US"/>
          </a:p>
        </p:txBody>
      </p:sp>
    </p:spTree>
    <p:extLst>
      <p:ext uri="{BB962C8B-B14F-4D97-AF65-F5344CB8AC3E}">
        <p14:creationId xmlns:p14="http://schemas.microsoft.com/office/powerpoint/2010/main" val="3172973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A944FA-3ACF-46F3-89C2-21FD22D74C90}" type="datetimeFigureOut">
              <a:rPr lang="en-US" smtClean="0"/>
              <a:t>7/14/2023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99A1D2-4D6C-48AD-A81D-F271CF661B48}" type="slidenum">
              <a:rPr lang="en-US" smtClean="0"/>
              <a:t>‹#›</a:t>
            </a:fld>
            <a:endParaRPr lang="en-US"/>
          </a:p>
        </p:txBody>
      </p:sp>
    </p:spTree>
    <p:extLst>
      <p:ext uri="{BB962C8B-B14F-4D97-AF65-F5344CB8AC3E}">
        <p14:creationId xmlns:p14="http://schemas.microsoft.com/office/powerpoint/2010/main" val="2744287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A944FA-3ACF-46F3-89C2-21FD22D74C90}" type="datetimeFigureOut">
              <a:rPr lang="en-US" smtClean="0"/>
              <a:t>7/14/2023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99A1D2-4D6C-48AD-A81D-F271CF661B48}" type="slidenum">
              <a:rPr lang="en-US" smtClean="0"/>
              <a:t>‹#›</a:t>
            </a:fld>
            <a:endParaRPr lang="en-US"/>
          </a:p>
        </p:txBody>
      </p:sp>
    </p:spTree>
    <p:extLst>
      <p:ext uri="{BB962C8B-B14F-4D97-AF65-F5344CB8AC3E}">
        <p14:creationId xmlns:p14="http://schemas.microsoft.com/office/powerpoint/2010/main" val="215565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DA944FA-3ACF-46F3-89C2-21FD22D74C90}" type="datetimeFigureOut">
              <a:rPr lang="en-US" smtClean="0"/>
              <a:t>7/14/2023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99A1D2-4D6C-48AD-A81D-F271CF661B48}" type="slidenum">
              <a:rPr lang="en-US" smtClean="0"/>
              <a:t>‹#›</a:t>
            </a:fld>
            <a:endParaRPr lang="en-US"/>
          </a:p>
        </p:txBody>
      </p:sp>
    </p:spTree>
    <p:extLst>
      <p:ext uri="{BB962C8B-B14F-4D97-AF65-F5344CB8AC3E}">
        <p14:creationId xmlns:p14="http://schemas.microsoft.com/office/powerpoint/2010/main" val="188766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DA944FA-3ACF-46F3-89C2-21FD22D74C90}" type="datetimeFigureOut">
              <a:rPr lang="en-US" smtClean="0"/>
              <a:t>7/14/2023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99A1D2-4D6C-48AD-A81D-F271CF661B48}" type="slidenum">
              <a:rPr lang="en-US" smtClean="0"/>
              <a:t>‹#›</a:t>
            </a:fld>
            <a:endParaRPr lang="en-US"/>
          </a:p>
        </p:txBody>
      </p:sp>
    </p:spTree>
    <p:extLst>
      <p:ext uri="{BB962C8B-B14F-4D97-AF65-F5344CB8AC3E}">
        <p14:creationId xmlns:p14="http://schemas.microsoft.com/office/powerpoint/2010/main" val="3102649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DA944FA-3ACF-46F3-89C2-21FD22D74C90}" type="datetimeFigureOut">
              <a:rPr lang="en-US" smtClean="0"/>
              <a:t>7/14/2023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99A1D2-4D6C-48AD-A81D-F271CF661B48}" type="slidenum">
              <a:rPr lang="en-US" smtClean="0"/>
              <a:t>‹#›</a:t>
            </a:fld>
            <a:endParaRPr lang="en-US"/>
          </a:p>
        </p:txBody>
      </p:sp>
    </p:spTree>
    <p:extLst>
      <p:ext uri="{BB962C8B-B14F-4D97-AF65-F5344CB8AC3E}">
        <p14:creationId xmlns:p14="http://schemas.microsoft.com/office/powerpoint/2010/main" val="2354545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A944FA-3ACF-46F3-89C2-21FD22D74C90}" type="datetimeFigureOut">
              <a:rPr lang="en-US" smtClean="0"/>
              <a:t>7/14/2023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99A1D2-4D6C-48AD-A81D-F271CF661B48}" type="slidenum">
              <a:rPr lang="en-US" smtClean="0"/>
              <a:t>‹#›</a:t>
            </a:fld>
            <a:endParaRPr lang="en-US"/>
          </a:p>
        </p:txBody>
      </p:sp>
    </p:spTree>
    <p:extLst>
      <p:ext uri="{BB962C8B-B14F-4D97-AF65-F5344CB8AC3E}">
        <p14:creationId xmlns:p14="http://schemas.microsoft.com/office/powerpoint/2010/main" val="1869208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DA944FA-3ACF-46F3-89C2-21FD22D74C90}" type="datetimeFigureOut">
              <a:rPr lang="en-US" smtClean="0"/>
              <a:t>7/14/2023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99A1D2-4D6C-48AD-A81D-F271CF661B48}" type="slidenum">
              <a:rPr lang="en-US" smtClean="0"/>
              <a:t>‹#›</a:t>
            </a:fld>
            <a:endParaRPr lang="en-US"/>
          </a:p>
        </p:txBody>
      </p:sp>
    </p:spTree>
    <p:extLst>
      <p:ext uri="{BB962C8B-B14F-4D97-AF65-F5344CB8AC3E}">
        <p14:creationId xmlns:p14="http://schemas.microsoft.com/office/powerpoint/2010/main" val="1536601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DA944FA-3ACF-46F3-89C2-21FD22D74C90}" type="datetimeFigureOut">
              <a:rPr lang="en-US" smtClean="0"/>
              <a:t>7/14/2023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99A1D2-4D6C-48AD-A81D-F271CF661B48}" type="slidenum">
              <a:rPr lang="en-US" smtClean="0"/>
              <a:t>‹#›</a:t>
            </a:fld>
            <a:endParaRPr lang="en-US"/>
          </a:p>
        </p:txBody>
      </p:sp>
    </p:spTree>
    <p:extLst>
      <p:ext uri="{BB962C8B-B14F-4D97-AF65-F5344CB8AC3E}">
        <p14:creationId xmlns:p14="http://schemas.microsoft.com/office/powerpoint/2010/main" val="190222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A944FA-3ACF-46F3-89C2-21FD22D74C90}" type="datetimeFigureOut">
              <a:rPr lang="en-US" smtClean="0"/>
              <a:t>7/14/2023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99A1D2-4D6C-48AD-A81D-F271CF661B48}" type="slidenum">
              <a:rPr lang="en-US" smtClean="0"/>
              <a:t>‹#›</a:t>
            </a:fld>
            <a:endParaRPr lang="en-US"/>
          </a:p>
        </p:txBody>
      </p:sp>
    </p:spTree>
    <p:extLst>
      <p:ext uri="{BB962C8B-B14F-4D97-AF65-F5344CB8AC3E}">
        <p14:creationId xmlns:p14="http://schemas.microsoft.com/office/powerpoint/2010/main" val="31278569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160.png"/><Relationship Id="rId1" Type="http://schemas.openxmlformats.org/officeDocument/2006/relationships/slideLayout" Target="../slideLayouts/slideLayout2.xml"/><Relationship Id="rId5" Type="http://schemas.openxmlformats.org/officeDocument/2006/relationships/image" Target="../media/image190.png"/><Relationship Id="rId4" Type="http://schemas.openxmlformats.org/officeDocument/2006/relationships/image" Target="../media/image18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160.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90.png"/><Relationship Id="rId4" Type="http://schemas.openxmlformats.org/officeDocument/2006/relationships/image" Target="../media/image180.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0.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0.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60.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0.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HK" dirty="0"/>
              <a:t>Fraud (anomalies) detection and prevention</a:t>
            </a:r>
            <a:endParaRPr lang="en-US" dirty="0"/>
          </a:p>
        </p:txBody>
      </p:sp>
      <p:sp>
        <p:nvSpPr>
          <p:cNvPr id="3" name="Content Placeholder 2"/>
          <p:cNvSpPr>
            <a:spLocks noGrp="1"/>
          </p:cNvSpPr>
          <p:nvPr>
            <p:ph sz="half" idx="1"/>
          </p:nvPr>
        </p:nvSpPr>
        <p:spPr/>
        <p:txBody>
          <a:bodyPr>
            <a:normAutofit/>
          </a:bodyPr>
          <a:lstStyle/>
          <a:p>
            <a:r>
              <a:rPr lang="en-US" dirty="0"/>
              <a:t>One area that machine learning finds important applications is fraud detection. With such large sums of money at stake, it is easy to see why. </a:t>
            </a:r>
          </a:p>
          <a:p>
            <a:r>
              <a:rPr lang="en-US" dirty="0"/>
              <a:t>According to </a:t>
            </a:r>
            <a:r>
              <a:rPr lang="en-US" i="1" dirty="0"/>
              <a:t>Statista</a:t>
            </a:r>
            <a:r>
              <a:rPr lang="en-US" dirty="0"/>
              <a:t>, in 2017, the global FDP (fraud detection and prevention) market was estimated to be worth $16.6 billion. </a:t>
            </a:r>
          </a:p>
        </p:txBody>
      </p:sp>
      <p:pic>
        <p:nvPicPr>
          <p:cNvPr id="5" name="Content Placeholder 4"/>
          <p:cNvPicPr>
            <a:picLocks noGrp="1" noChangeAspect="1"/>
          </p:cNvPicPr>
          <p:nvPr>
            <p:ph sz="half" idx="2"/>
          </p:nvPr>
        </p:nvPicPr>
        <p:blipFill>
          <a:blip r:embed="rId2"/>
          <a:stretch>
            <a:fillRect/>
          </a:stretch>
        </p:blipFill>
        <p:spPr>
          <a:xfrm>
            <a:off x="6300002" y="1825625"/>
            <a:ext cx="5581156" cy="4172052"/>
          </a:xfrm>
          <a:prstGeom prst="rect">
            <a:avLst/>
          </a:prstGeom>
        </p:spPr>
      </p:pic>
    </p:spTree>
    <p:extLst>
      <p:ext uri="{BB962C8B-B14F-4D97-AF65-F5344CB8AC3E}">
        <p14:creationId xmlns:p14="http://schemas.microsoft.com/office/powerpoint/2010/main" val="2628430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HK" sz="4000" dirty="0"/>
              <a:t>pandas has a simple method for reading </a:t>
            </a:r>
            <a:r>
              <a:rPr lang="en-HK" sz="4000" dirty="0" err="1"/>
              <a:t>cvs</a:t>
            </a:r>
            <a:r>
              <a:rPr lang="en-HK" sz="4000" dirty="0"/>
              <a:t> file</a:t>
            </a:r>
            <a:endParaRPr lang="en-US" sz="4000" dirty="0"/>
          </a:p>
        </p:txBody>
      </p:sp>
      <p:pic>
        <p:nvPicPr>
          <p:cNvPr id="4" name="Content Placeholder 3"/>
          <p:cNvPicPr>
            <a:picLocks noGrp="1" noChangeAspect="1"/>
          </p:cNvPicPr>
          <p:nvPr>
            <p:ph idx="1"/>
          </p:nvPr>
        </p:nvPicPr>
        <p:blipFill>
          <a:blip r:embed="rId2"/>
          <a:stretch>
            <a:fillRect/>
          </a:stretch>
        </p:blipFill>
        <p:spPr>
          <a:xfrm>
            <a:off x="1014348" y="1690688"/>
            <a:ext cx="7124738" cy="4056969"/>
          </a:xfrm>
          <a:prstGeom prst="rect">
            <a:avLst/>
          </a:prstGeom>
        </p:spPr>
      </p:pic>
      <p:cxnSp>
        <p:nvCxnSpPr>
          <p:cNvPr id="5" name="Straight Arrow Connector 4"/>
          <p:cNvCxnSpPr/>
          <p:nvPr/>
        </p:nvCxnSpPr>
        <p:spPr>
          <a:xfrm flipH="1" flipV="1">
            <a:off x="6832600" y="2127251"/>
            <a:ext cx="1981200" cy="7874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8902700" y="3016251"/>
            <a:ext cx="1569404" cy="120032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HK" dirty="0"/>
              <a:t>‘:’ represents</a:t>
            </a:r>
          </a:p>
          <a:p>
            <a:r>
              <a:rPr lang="en-HK" dirty="0">
                <a:solidFill>
                  <a:srgbClr val="002060"/>
                </a:solidFill>
              </a:rPr>
              <a:t>missing values</a:t>
            </a:r>
          </a:p>
          <a:p>
            <a:r>
              <a:rPr lang="en-HK" dirty="0">
                <a:solidFill>
                  <a:srgbClr val="002060"/>
                </a:solidFill>
              </a:rPr>
              <a:t>(null values for</a:t>
            </a:r>
          </a:p>
          <a:p>
            <a:r>
              <a:rPr lang="en-HK" dirty="0">
                <a:solidFill>
                  <a:srgbClr val="002060"/>
                </a:solidFill>
              </a:rPr>
              <a:t>these entries)</a:t>
            </a:r>
            <a:endParaRPr lang="en-US" dirty="0">
              <a:solidFill>
                <a:srgbClr val="002060"/>
              </a:solidFill>
            </a:endParaRPr>
          </a:p>
        </p:txBody>
      </p:sp>
      <p:sp>
        <p:nvSpPr>
          <p:cNvPr id="3" name="Oval 2"/>
          <p:cNvSpPr/>
          <p:nvPr/>
        </p:nvSpPr>
        <p:spPr>
          <a:xfrm>
            <a:off x="6388100" y="1690688"/>
            <a:ext cx="444500" cy="5572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stretch>
            <a:fillRect/>
          </a:stretch>
        </p:blipFill>
        <p:spPr>
          <a:xfrm>
            <a:off x="1492885" y="1418139"/>
            <a:ext cx="4991891" cy="363647"/>
          </a:xfrm>
          <a:prstGeom prst="rect">
            <a:avLst/>
          </a:prstGeom>
        </p:spPr>
      </p:pic>
    </p:spTree>
    <p:extLst>
      <p:ext uri="{BB962C8B-B14F-4D97-AF65-F5344CB8AC3E}">
        <p14:creationId xmlns:p14="http://schemas.microsoft.com/office/powerpoint/2010/main" val="396013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HK" sz="4000" dirty="0"/>
              <a:t>Know your data</a:t>
            </a:r>
            <a:endParaRPr lang="en-US" sz="4000" dirty="0"/>
          </a:p>
        </p:txBody>
      </p:sp>
      <p:pic>
        <p:nvPicPr>
          <p:cNvPr id="4" name="Content Placeholder 3"/>
          <p:cNvPicPr>
            <a:picLocks noGrp="1" noChangeAspect="1"/>
          </p:cNvPicPr>
          <p:nvPr>
            <p:ph idx="1"/>
          </p:nvPr>
        </p:nvPicPr>
        <p:blipFill>
          <a:blip r:embed="rId2"/>
          <a:stretch>
            <a:fillRect/>
          </a:stretch>
        </p:blipFill>
        <p:spPr>
          <a:xfrm>
            <a:off x="1014348" y="1690688"/>
            <a:ext cx="7124738" cy="4056969"/>
          </a:xfrm>
          <a:prstGeom prst="rect">
            <a:avLst/>
          </a:prstGeom>
        </p:spPr>
      </p:pic>
      <p:pic>
        <p:nvPicPr>
          <p:cNvPr id="7" name="Picture 6"/>
          <p:cNvPicPr>
            <a:picLocks noChangeAspect="1"/>
          </p:cNvPicPr>
          <p:nvPr/>
        </p:nvPicPr>
        <p:blipFill>
          <a:blip r:embed="rId3"/>
          <a:stretch>
            <a:fillRect/>
          </a:stretch>
        </p:blipFill>
        <p:spPr>
          <a:xfrm>
            <a:off x="250734" y="2127251"/>
            <a:ext cx="6658904" cy="2362530"/>
          </a:xfrm>
          <a:prstGeom prst="rect">
            <a:avLst/>
          </a:prstGeom>
        </p:spPr>
      </p:pic>
      <p:sp>
        <p:nvSpPr>
          <p:cNvPr id="8" name="Oval 7"/>
          <p:cNvSpPr/>
          <p:nvPr/>
        </p:nvSpPr>
        <p:spPr>
          <a:xfrm>
            <a:off x="2171700" y="3077867"/>
            <a:ext cx="546100" cy="36537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4"/>
          <a:stretch>
            <a:fillRect/>
          </a:stretch>
        </p:blipFill>
        <p:spPr>
          <a:xfrm>
            <a:off x="1492885" y="1418139"/>
            <a:ext cx="4991891" cy="363647"/>
          </a:xfrm>
          <a:prstGeom prst="rect">
            <a:avLst/>
          </a:prstGeom>
        </p:spPr>
      </p:pic>
      <p:pic>
        <p:nvPicPr>
          <p:cNvPr id="9" name="Picture 8"/>
          <p:cNvPicPr>
            <a:picLocks noChangeAspect="1"/>
          </p:cNvPicPr>
          <p:nvPr/>
        </p:nvPicPr>
        <p:blipFill>
          <a:blip r:embed="rId5"/>
          <a:stretch>
            <a:fillRect/>
          </a:stretch>
        </p:blipFill>
        <p:spPr>
          <a:xfrm>
            <a:off x="7193062" y="1459168"/>
            <a:ext cx="6083887" cy="3698696"/>
          </a:xfrm>
          <a:prstGeom prst="rect">
            <a:avLst/>
          </a:prstGeom>
        </p:spPr>
      </p:pic>
      <p:sp>
        <p:nvSpPr>
          <p:cNvPr id="13" name="Oval 12"/>
          <p:cNvSpPr/>
          <p:nvPr/>
        </p:nvSpPr>
        <p:spPr>
          <a:xfrm>
            <a:off x="8623464" y="3125828"/>
            <a:ext cx="546100" cy="36537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3484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HK" sz="4000" dirty="0"/>
              <a:t>Know your data</a:t>
            </a:r>
            <a:endParaRPr lang="en-US" sz="4000" dirty="0"/>
          </a:p>
        </p:txBody>
      </p:sp>
      <p:pic>
        <p:nvPicPr>
          <p:cNvPr id="4" name="Content Placeholder 3"/>
          <p:cNvPicPr>
            <a:picLocks noGrp="1" noChangeAspect="1"/>
          </p:cNvPicPr>
          <p:nvPr>
            <p:ph idx="1"/>
          </p:nvPr>
        </p:nvPicPr>
        <p:blipFill>
          <a:blip r:embed="rId2"/>
          <a:stretch>
            <a:fillRect/>
          </a:stretch>
        </p:blipFill>
        <p:spPr>
          <a:xfrm>
            <a:off x="1014348" y="1690688"/>
            <a:ext cx="7124738" cy="4056969"/>
          </a:xfrm>
          <a:prstGeom prst="rect">
            <a:avLst/>
          </a:prstGeom>
        </p:spPr>
      </p:pic>
      <p:cxnSp>
        <p:nvCxnSpPr>
          <p:cNvPr id="5" name="Straight Arrow Connector 4"/>
          <p:cNvCxnSpPr/>
          <p:nvPr/>
        </p:nvCxnSpPr>
        <p:spPr>
          <a:xfrm flipH="1" flipV="1">
            <a:off x="6832600" y="2127251"/>
            <a:ext cx="1981200" cy="7874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8902700" y="3016251"/>
            <a:ext cx="2122953" cy="923330"/>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HK" dirty="0"/>
              <a:t>Replace all ‘:’ entries</a:t>
            </a:r>
          </a:p>
          <a:p>
            <a:r>
              <a:rPr lang="en-HK" dirty="0"/>
              <a:t>by a special value</a:t>
            </a:r>
          </a:p>
          <a:p>
            <a:r>
              <a:rPr lang="en-HK" dirty="0" err="1">
                <a:solidFill>
                  <a:srgbClr val="002060"/>
                </a:solidFill>
              </a:rPr>
              <a:t>NaN</a:t>
            </a:r>
            <a:r>
              <a:rPr lang="en-HK" dirty="0">
                <a:solidFill>
                  <a:srgbClr val="002060"/>
                </a:solidFill>
              </a:rPr>
              <a:t> (Not a Number)</a:t>
            </a:r>
            <a:endParaRPr lang="en-US" dirty="0">
              <a:solidFill>
                <a:srgbClr val="002060"/>
              </a:solidFill>
            </a:endParaRPr>
          </a:p>
        </p:txBody>
      </p:sp>
      <p:sp>
        <p:nvSpPr>
          <p:cNvPr id="3" name="Oval 2"/>
          <p:cNvSpPr/>
          <p:nvPr/>
        </p:nvSpPr>
        <p:spPr>
          <a:xfrm>
            <a:off x="6388100" y="1690688"/>
            <a:ext cx="444500" cy="5572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stretch>
            <a:fillRect/>
          </a:stretch>
        </p:blipFill>
        <p:spPr>
          <a:xfrm>
            <a:off x="250734" y="2127251"/>
            <a:ext cx="6658904" cy="2362530"/>
          </a:xfrm>
          <a:prstGeom prst="rect">
            <a:avLst/>
          </a:prstGeom>
        </p:spPr>
      </p:pic>
      <p:sp>
        <p:nvSpPr>
          <p:cNvPr id="8" name="Oval 7"/>
          <p:cNvSpPr/>
          <p:nvPr/>
        </p:nvSpPr>
        <p:spPr>
          <a:xfrm>
            <a:off x="2171700" y="3077867"/>
            <a:ext cx="546100" cy="36537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a:endCxn id="8" idx="6"/>
          </p:cNvCxnSpPr>
          <p:nvPr/>
        </p:nvCxnSpPr>
        <p:spPr>
          <a:xfrm flipH="1" flipV="1">
            <a:off x="2717800" y="3260555"/>
            <a:ext cx="6197600" cy="414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4"/>
          <a:stretch>
            <a:fillRect/>
          </a:stretch>
        </p:blipFill>
        <p:spPr>
          <a:xfrm>
            <a:off x="1492885" y="1418139"/>
            <a:ext cx="4991891" cy="363647"/>
          </a:xfrm>
          <a:prstGeom prst="rect">
            <a:avLst/>
          </a:prstGeom>
        </p:spPr>
      </p:pic>
    </p:spTree>
    <p:extLst>
      <p:ext uri="{BB962C8B-B14F-4D97-AF65-F5344CB8AC3E}">
        <p14:creationId xmlns:p14="http://schemas.microsoft.com/office/powerpoint/2010/main" val="3956895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HK" dirty="0"/>
              <a:t>Know your data</a:t>
            </a:r>
            <a:endParaRPr lang="en-US" dirty="0"/>
          </a:p>
        </p:txBody>
      </p:sp>
      <p:sp>
        <p:nvSpPr>
          <p:cNvPr id="5" name="Content Placeholder 4"/>
          <p:cNvSpPr>
            <a:spLocks noGrp="1"/>
          </p:cNvSpPr>
          <p:nvPr>
            <p:ph idx="1"/>
          </p:nvPr>
        </p:nvSpPr>
        <p:spPr/>
        <p:txBody>
          <a:bodyPr/>
          <a:lstStyle/>
          <a:p>
            <a:r>
              <a:rPr lang="en-HK" dirty="0"/>
              <a:t>Look at some samples of the data</a:t>
            </a:r>
            <a:endParaRPr lang="en-US" dirty="0"/>
          </a:p>
        </p:txBody>
      </p:sp>
      <p:pic>
        <p:nvPicPr>
          <p:cNvPr id="6" name="Picture 5"/>
          <p:cNvPicPr>
            <a:picLocks noChangeAspect="1"/>
          </p:cNvPicPr>
          <p:nvPr/>
        </p:nvPicPr>
        <p:blipFill>
          <a:blip r:embed="rId2"/>
          <a:stretch>
            <a:fillRect/>
          </a:stretch>
        </p:blipFill>
        <p:spPr>
          <a:xfrm>
            <a:off x="838200" y="2500605"/>
            <a:ext cx="5242798" cy="2866414"/>
          </a:xfrm>
          <a:prstGeom prst="rect">
            <a:avLst/>
          </a:prstGeom>
        </p:spPr>
      </p:pic>
      <p:pic>
        <p:nvPicPr>
          <p:cNvPr id="7" name="Picture 6"/>
          <p:cNvPicPr>
            <a:picLocks noChangeAspect="1"/>
          </p:cNvPicPr>
          <p:nvPr/>
        </p:nvPicPr>
        <p:blipFill>
          <a:blip r:embed="rId3"/>
          <a:stretch>
            <a:fillRect/>
          </a:stretch>
        </p:blipFill>
        <p:spPr>
          <a:xfrm>
            <a:off x="6441934" y="2500605"/>
            <a:ext cx="4279624" cy="3160427"/>
          </a:xfrm>
          <a:prstGeom prst="rect">
            <a:avLst/>
          </a:prstGeom>
        </p:spPr>
      </p:pic>
    </p:spTree>
    <p:extLst>
      <p:ext uri="{BB962C8B-B14F-4D97-AF65-F5344CB8AC3E}">
        <p14:creationId xmlns:p14="http://schemas.microsoft.com/office/powerpoint/2010/main" val="401196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HK" sz="4000" dirty="0"/>
              <a:t>Know your data: Get some idea of missing values</a:t>
            </a:r>
            <a:endParaRPr lang="en-US" sz="4000" dirty="0"/>
          </a:p>
        </p:txBody>
      </p:sp>
      <p:pic>
        <p:nvPicPr>
          <p:cNvPr id="4" name="Picture 3"/>
          <p:cNvPicPr>
            <a:picLocks noChangeAspect="1"/>
          </p:cNvPicPr>
          <p:nvPr/>
        </p:nvPicPr>
        <p:blipFill>
          <a:blip r:embed="rId2"/>
          <a:stretch>
            <a:fillRect/>
          </a:stretch>
        </p:blipFill>
        <p:spPr>
          <a:xfrm>
            <a:off x="838200" y="1266622"/>
            <a:ext cx="10769600" cy="5591378"/>
          </a:xfrm>
          <a:prstGeom prst="rect">
            <a:avLst/>
          </a:prstGeom>
        </p:spPr>
      </p:pic>
      <p:pic>
        <p:nvPicPr>
          <p:cNvPr id="3" name="Picture 2"/>
          <p:cNvPicPr>
            <a:picLocks noChangeAspect="1"/>
          </p:cNvPicPr>
          <p:nvPr/>
        </p:nvPicPr>
        <p:blipFill>
          <a:blip r:embed="rId3"/>
          <a:stretch>
            <a:fillRect/>
          </a:stretch>
        </p:blipFill>
        <p:spPr>
          <a:xfrm>
            <a:off x="5677301" y="3523427"/>
            <a:ext cx="5676499" cy="3208210"/>
          </a:xfrm>
          <a:prstGeom prst="rect">
            <a:avLst/>
          </a:prstGeom>
        </p:spPr>
      </p:pic>
    </p:spTree>
    <p:extLst>
      <p:ext uri="{BB962C8B-B14F-4D97-AF65-F5344CB8AC3E}">
        <p14:creationId xmlns:p14="http://schemas.microsoft.com/office/powerpoint/2010/main" val="1242657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HK" sz="4000" dirty="0"/>
              <a:t>Cleaning your data: Handling the missing values</a:t>
            </a:r>
            <a:endParaRPr lang="en-US" sz="4000" dirty="0"/>
          </a:p>
        </p:txBody>
      </p:sp>
      <p:sp>
        <p:nvSpPr>
          <p:cNvPr id="3" name="Content Placeholder 2"/>
          <p:cNvSpPr>
            <a:spLocks noGrp="1"/>
          </p:cNvSpPr>
          <p:nvPr>
            <p:ph idx="1"/>
          </p:nvPr>
        </p:nvSpPr>
        <p:spPr>
          <a:xfrm>
            <a:off x="838200" y="1825625"/>
            <a:ext cx="10161896" cy="4351338"/>
          </a:xfrm>
        </p:spPr>
        <p:txBody>
          <a:bodyPr>
            <a:normAutofit/>
          </a:bodyPr>
          <a:lstStyle/>
          <a:p>
            <a:r>
              <a:rPr lang="en-HK" sz="3200" dirty="0"/>
              <a:t>To drop all the rows with missing values by executing</a:t>
            </a:r>
          </a:p>
          <a:p>
            <a:pPr marL="0" indent="0">
              <a:buNone/>
            </a:pPr>
            <a:r>
              <a:rPr lang="en-HK" sz="3200" dirty="0"/>
              <a:t>	</a:t>
            </a:r>
            <a:r>
              <a:rPr lang="en-HK" dirty="0" err="1">
                <a:latin typeface="Courier New" panose="02070309020205020404" pitchFamily="49" charset="0"/>
                <a:cs typeface="Courier New" panose="02070309020205020404" pitchFamily="49" charset="0"/>
              </a:rPr>
              <a:t>df.dropna</a:t>
            </a:r>
            <a:r>
              <a:rPr lang="en-HK" dirty="0">
                <a:latin typeface="Courier New" panose="02070309020205020404" pitchFamily="49" charset="0"/>
                <a:cs typeface="Courier New" panose="02070309020205020404" pitchFamily="49" charset="0"/>
              </a:rPr>
              <a:t>()</a:t>
            </a:r>
          </a:p>
          <a:p>
            <a:r>
              <a:rPr lang="en-HK" sz="3200" dirty="0"/>
              <a:t>To replace, for every missing value, by the mean of the column the missing value belongs.</a:t>
            </a:r>
          </a:p>
          <a:p>
            <a:pPr marL="0" indent="0">
              <a:buNone/>
            </a:pPr>
            <a:r>
              <a:rPr lang="en-HK" dirty="0">
                <a:solidFill>
                  <a:prstClr val="black"/>
                </a:solidFill>
                <a:latin typeface="Courier New" panose="02070309020205020404" pitchFamily="49" charset="0"/>
                <a:cs typeface="Courier New" panose="02070309020205020404" pitchFamily="49" charset="0"/>
              </a:rPr>
              <a:t>	</a:t>
            </a:r>
            <a:r>
              <a:rPr lang="en-HK" dirty="0" err="1">
                <a:solidFill>
                  <a:prstClr val="black"/>
                </a:solidFill>
                <a:latin typeface="Courier New" panose="02070309020205020404" pitchFamily="49" charset="0"/>
                <a:cs typeface="Courier New" panose="02070309020205020404" pitchFamily="49" charset="0"/>
              </a:rPr>
              <a:t>df.fillna</a:t>
            </a:r>
            <a:r>
              <a:rPr lang="en-HK" dirty="0">
                <a:solidFill>
                  <a:prstClr val="black"/>
                </a:solidFill>
                <a:latin typeface="Courier New" panose="02070309020205020404" pitchFamily="49" charset="0"/>
                <a:cs typeface="Courier New" panose="02070309020205020404" pitchFamily="49" charset="0"/>
              </a:rPr>
              <a:t>(</a:t>
            </a:r>
            <a:r>
              <a:rPr lang="en-HK" dirty="0" err="1">
                <a:solidFill>
                  <a:prstClr val="black"/>
                </a:solidFill>
                <a:latin typeface="Courier New" panose="02070309020205020404" pitchFamily="49" charset="0"/>
                <a:cs typeface="Courier New" panose="02070309020205020404" pitchFamily="49" charset="0"/>
              </a:rPr>
              <a:t>df.mean</a:t>
            </a:r>
            <a:r>
              <a:rPr lang="en-HK" dirty="0">
                <a:solidFill>
                  <a:prstClr val="black"/>
                </a:solidFill>
                <a:latin typeface="Courier New" panose="02070309020205020404" pitchFamily="49" charset="0"/>
                <a:cs typeface="Courier New" panose="02070309020205020404" pitchFamily="49" charset="0"/>
              </a:rPr>
              <a:t>())</a:t>
            </a:r>
            <a:endParaRPr lang="en-US" sz="3200" dirty="0"/>
          </a:p>
        </p:txBody>
      </p:sp>
    </p:spTree>
    <p:extLst>
      <p:ext uri="{BB962C8B-B14F-4D97-AF65-F5344CB8AC3E}">
        <p14:creationId xmlns:p14="http://schemas.microsoft.com/office/powerpoint/2010/main" val="965041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HK" sz="4000" dirty="0"/>
              <a:t>Cleaning your data: Handling the missing values</a:t>
            </a:r>
            <a:endParaRPr lang="en-US" sz="4000" dirty="0"/>
          </a:p>
        </p:txBody>
      </p:sp>
      <p:pic>
        <p:nvPicPr>
          <p:cNvPr id="5" name="Content Placeholder 4"/>
          <p:cNvPicPr>
            <a:picLocks noGrp="1" noChangeAspect="1"/>
          </p:cNvPicPr>
          <p:nvPr>
            <p:ph idx="1"/>
          </p:nvPr>
        </p:nvPicPr>
        <p:blipFill>
          <a:blip r:embed="rId3"/>
          <a:stretch>
            <a:fillRect/>
          </a:stretch>
        </p:blipFill>
        <p:spPr>
          <a:xfrm>
            <a:off x="838200" y="1443003"/>
            <a:ext cx="5477639" cy="495369"/>
          </a:xfrm>
          <a:prstGeom prst="rect">
            <a:avLst/>
          </a:prstGeom>
        </p:spPr>
      </p:pic>
      <p:pic>
        <p:nvPicPr>
          <p:cNvPr id="7" name="Picture 6"/>
          <p:cNvPicPr>
            <a:picLocks noChangeAspect="1"/>
          </p:cNvPicPr>
          <p:nvPr/>
        </p:nvPicPr>
        <p:blipFill>
          <a:blip r:embed="rId4"/>
          <a:stretch>
            <a:fillRect/>
          </a:stretch>
        </p:blipFill>
        <p:spPr>
          <a:xfrm>
            <a:off x="6541600" y="1490635"/>
            <a:ext cx="5277587" cy="447737"/>
          </a:xfrm>
          <a:prstGeom prst="rect">
            <a:avLst/>
          </a:prstGeom>
        </p:spPr>
      </p:pic>
      <p:pic>
        <p:nvPicPr>
          <p:cNvPr id="3" name="Picture 2"/>
          <p:cNvPicPr>
            <a:picLocks noChangeAspect="1"/>
          </p:cNvPicPr>
          <p:nvPr/>
        </p:nvPicPr>
        <p:blipFill>
          <a:blip r:embed="rId5"/>
          <a:stretch>
            <a:fillRect/>
          </a:stretch>
        </p:blipFill>
        <p:spPr>
          <a:xfrm>
            <a:off x="838200" y="2089818"/>
            <a:ext cx="4563816" cy="4070860"/>
          </a:xfrm>
          <a:prstGeom prst="rect">
            <a:avLst/>
          </a:prstGeom>
        </p:spPr>
      </p:pic>
      <p:pic>
        <p:nvPicPr>
          <p:cNvPr id="4" name="Picture 3"/>
          <p:cNvPicPr>
            <a:picLocks noChangeAspect="1"/>
          </p:cNvPicPr>
          <p:nvPr/>
        </p:nvPicPr>
        <p:blipFill>
          <a:blip r:embed="rId6"/>
          <a:stretch>
            <a:fillRect/>
          </a:stretch>
        </p:blipFill>
        <p:spPr>
          <a:xfrm>
            <a:off x="6626418" y="2089818"/>
            <a:ext cx="4860303" cy="4309018"/>
          </a:xfrm>
          <a:prstGeom prst="rect">
            <a:avLst/>
          </a:prstGeom>
        </p:spPr>
      </p:pic>
      <p:sp>
        <p:nvSpPr>
          <p:cNvPr id="9" name="Oval 8"/>
          <p:cNvSpPr/>
          <p:nvPr/>
        </p:nvSpPr>
        <p:spPr>
          <a:xfrm>
            <a:off x="1888958" y="2731168"/>
            <a:ext cx="493295" cy="27672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7672137" y="2764395"/>
            <a:ext cx="493295" cy="27672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074695" y="3986884"/>
            <a:ext cx="493295" cy="27672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9813758" y="4125247"/>
            <a:ext cx="762000" cy="278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050632" y="5686926"/>
            <a:ext cx="493295" cy="27672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9813758" y="5883951"/>
            <a:ext cx="762000" cy="27672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3954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HK" sz="4000" dirty="0"/>
              <a:t>Cleaning your data: Handling the missing values</a:t>
            </a:r>
            <a:endParaRPr lang="en-US" sz="4000" dirty="0"/>
          </a:p>
        </p:txBody>
      </p:sp>
      <p:pic>
        <p:nvPicPr>
          <p:cNvPr id="5" name="Content Placeholder 4"/>
          <p:cNvPicPr>
            <a:picLocks noGrp="1" noChangeAspect="1"/>
          </p:cNvPicPr>
          <p:nvPr>
            <p:ph idx="1"/>
          </p:nvPr>
        </p:nvPicPr>
        <p:blipFill>
          <a:blip r:embed="rId3"/>
          <a:stretch>
            <a:fillRect/>
          </a:stretch>
        </p:blipFill>
        <p:spPr>
          <a:xfrm>
            <a:off x="838200" y="1443003"/>
            <a:ext cx="5477639" cy="495369"/>
          </a:xfrm>
          <a:prstGeom prst="rect">
            <a:avLst/>
          </a:prstGeom>
        </p:spPr>
      </p:pic>
      <p:pic>
        <p:nvPicPr>
          <p:cNvPr id="7" name="Picture 6"/>
          <p:cNvPicPr>
            <a:picLocks noChangeAspect="1"/>
          </p:cNvPicPr>
          <p:nvPr/>
        </p:nvPicPr>
        <p:blipFill>
          <a:blip r:embed="rId4"/>
          <a:stretch>
            <a:fillRect/>
          </a:stretch>
        </p:blipFill>
        <p:spPr>
          <a:xfrm>
            <a:off x="6541600" y="1490635"/>
            <a:ext cx="5277587" cy="447737"/>
          </a:xfrm>
          <a:prstGeom prst="rect">
            <a:avLst/>
          </a:prstGeom>
        </p:spPr>
      </p:pic>
      <p:pic>
        <p:nvPicPr>
          <p:cNvPr id="3" name="Picture 2"/>
          <p:cNvPicPr>
            <a:picLocks noChangeAspect="1"/>
          </p:cNvPicPr>
          <p:nvPr/>
        </p:nvPicPr>
        <p:blipFill>
          <a:blip r:embed="rId5"/>
          <a:stretch>
            <a:fillRect/>
          </a:stretch>
        </p:blipFill>
        <p:spPr>
          <a:xfrm>
            <a:off x="838200" y="2089818"/>
            <a:ext cx="4563816" cy="4070860"/>
          </a:xfrm>
          <a:prstGeom prst="rect">
            <a:avLst/>
          </a:prstGeom>
        </p:spPr>
      </p:pic>
      <p:pic>
        <p:nvPicPr>
          <p:cNvPr id="4" name="Picture 3"/>
          <p:cNvPicPr>
            <a:picLocks noChangeAspect="1"/>
          </p:cNvPicPr>
          <p:nvPr/>
        </p:nvPicPr>
        <p:blipFill>
          <a:blip r:embed="rId6"/>
          <a:stretch>
            <a:fillRect/>
          </a:stretch>
        </p:blipFill>
        <p:spPr>
          <a:xfrm>
            <a:off x="6626418" y="2089818"/>
            <a:ext cx="4860303" cy="4309018"/>
          </a:xfrm>
          <a:prstGeom prst="rect">
            <a:avLst/>
          </a:prstGeom>
        </p:spPr>
      </p:pic>
      <p:sp>
        <p:nvSpPr>
          <p:cNvPr id="9" name="Oval 8"/>
          <p:cNvSpPr/>
          <p:nvPr/>
        </p:nvSpPr>
        <p:spPr>
          <a:xfrm>
            <a:off x="1888958" y="2731168"/>
            <a:ext cx="493295" cy="27672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7672137" y="2764395"/>
            <a:ext cx="493295" cy="27672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074695" y="3986884"/>
            <a:ext cx="493295" cy="27672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9813758" y="4125247"/>
            <a:ext cx="762000" cy="278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050632" y="5686926"/>
            <a:ext cx="493295" cy="27672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9813758" y="5883951"/>
            <a:ext cx="762000" cy="27672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a:endCxn id="9" idx="6"/>
          </p:cNvCxnSpPr>
          <p:nvPr/>
        </p:nvCxnSpPr>
        <p:spPr>
          <a:xfrm flipH="1" flipV="1">
            <a:off x="2382253" y="2869532"/>
            <a:ext cx="3404936" cy="1117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10" idx="3"/>
          </p:cNvCxnSpPr>
          <p:nvPr/>
        </p:nvCxnSpPr>
        <p:spPr>
          <a:xfrm flipV="1">
            <a:off x="5895474" y="3000596"/>
            <a:ext cx="1848904" cy="986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724236" y="3782662"/>
            <a:ext cx="2370222" cy="92333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HK" dirty="0"/>
              <a:t>No change because</a:t>
            </a:r>
          </a:p>
          <a:p>
            <a:r>
              <a:rPr lang="en-HK" dirty="0"/>
              <a:t>non-numeric values</a:t>
            </a:r>
          </a:p>
          <a:p>
            <a:r>
              <a:rPr lang="en-HK" dirty="0"/>
              <a:t>do not have mean.</a:t>
            </a:r>
            <a:endParaRPr lang="en-US" dirty="0"/>
          </a:p>
        </p:txBody>
      </p:sp>
    </p:spTree>
    <p:extLst>
      <p:ext uri="{BB962C8B-B14F-4D97-AF65-F5344CB8AC3E}">
        <p14:creationId xmlns:p14="http://schemas.microsoft.com/office/powerpoint/2010/main" val="1232210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HK" sz="4000" dirty="0"/>
              <a:t>Cleaning your data: Handling the missing values</a:t>
            </a:r>
            <a:endParaRPr lang="en-US" sz="4000" dirty="0"/>
          </a:p>
        </p:txBody>
      </p:sp>
      <p:pic>
        <p:nvPicPr>
          <p:cNvPr id="7" name="Picture 6"/>
          <p:cNvPicPr>
            <a:picLocks noChangeAspect="1"/>
          </p:cNvPicPr>
          <p:nvPr/>
        </p:nvPicPr>
        <p:blipFill>
          <a:blip r:embed="rId3"/>
          <a:stretch>
            <a:fillRect/>
          </a:stretch>
        </p:blipFill>
        <p:spPr>
          <a:xfrm>
            <a:off x="818413" y="1466819"/>
            <a:ext cx="5277587" cy="447737"/>
          </a:xfrm>
          <a:prstGeom prst="rect">
            <a:avLst/>
          </a:prstGeom>
        </p:spPr>
      </p:pic>
      <p:pic>
        <p:nvPicPr>
          <p:cNvPr id="4" name="Picture 3"/>
          <p:cNvPicPr>
            <a:picLocks noChangeAspect="1"/>
          </p:cNvPicPr>
          <p:nvPr/>
        </p:nvPicPr>
        <p:blipFill>
          <a:blip r:embed="rId4"/>
          <a:stretch>
            <a:fillRect/>
          </a:stretch>
        </p:blipFill>
        <p:spPr>
          <a:xfrm>
            <a:off x="838200" y="1867945"/>
            <a:ext cx="4860303" cy="4309018"/>
          </a:xfrm>
          <a:prstGeom prst="rect">
            <a:avLst/>
          </a:prstGeom>
        </p:spPr>
      </p:pic>
      <p:sp>
        <p:nvSpPr>
          <p:cNvPr id="10" name="Oval 9"/>
          <p:cNvSpPr/>
          <p:nvPr/>
        </p:nvSpPr>
        <p:spPr>
          <a:xfrm>
            <a:off x="1922820" y="2571889"/>
            <a:ext cx="493295" cy="27672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064441" y="3932741"/>
            <a:ext cx="762000" cy="278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064441" y="5691445"/>
            <a:ext cx="762000" cy="27672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5"/>
          <a:stretch>
            <a:fillRect/>
          </a:stretch>
        </p:blipFill>
        <p:spPr>
          <a:xfrm>
            <a:off x="6304547" y="1565989"/>
            <a:ext cx="5248001" cy="301956"/>
          </a:xfrm>
          <a:prstGeom prst="rect">
            <a:avLst/>
          </a:prstGeom>
        </p:spPr>
      </p:pic>
      <p:pic>
        <p:nvPicPr>
          <p:cNvPr id="16" name="Picture 15"/>
          <p:cNvPicPr>
            <a:picLocks noChangeAspect="1"/>
          </p:cNvPicPr>
          <p:nvPr/>
        </p:nvPicPr>
        <p:blipFill>
          <a:blip r:embed="rId6"/>
          <a:stretch>
            <a:fillRect/>
          </a:stretch>
        </p:blipFill>
        <p:spPr>
          <a:xfrm>
            <a:off x="6304547" y="1914556"/>
            <a:ext cx="4728411" cy="2213069"/>
          </a:xfrm>
          <a:prstGeom prst="rect">
            <a:avLst/>
          </a:prstGeom>
        </p:spPr>
      </p:pic>
      <p:cxnSp>
        <p:nvCxnSpPr>
          <p:cNvPr id="18" name="Straight Arrow Connector 17"/>
          <p:cNvCxnSpPr/>
          <p:nvPr/>
        </p:nvCxnSpPr>
        <p:spPr>
          <a:xfrm>
            <a:off x="5698503" y="2668142"/>
            <a:ext cx="5053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406861" y="5033082"/>
            <a:ext cx="4145687" cy="646331"/>
          </a:xfrm>
          <a:prstGeom prst="rect">
            <a:avLst/>
          </a:prstGeom>
        </p:spPr>
        <p:style>
          <a:lnRef idx="3">
            <a:schemeClr val="lt1"/>
          </a:lnRef>
          <a:fillRef idx="1">
            <a:schemeClr val="accent5"/>
          </a:fillRef>
          <a:effectRef idx="1">
            <a:schemeClr val="accent5"/>
          </a:effectRef>
          <a:fontRef idx="minor">
            <a:schemeClr val="lt1"/>
          </a:fontRef>
        </p:style>
        <p:txBody>
          <a:bodyPr wrap="none" rtlCol="0">
            <a:spAutoFit/>
          </a:bodyPr>
          <a:lstStyle/>
          <a:p>
            <a:r>
              <a:rPr lang="en-HK" dirty="0"/>
              <a:t>Delete the rows that cannot be handled in</a:t>
            </a:r>
          </a:p>
          <a:p>
            <a:r>
              <a:rPr lang="en-HK" dirty="0"/>
              <a:t>the previous step.</a:t>
            </a:r>
            <a:endParaRPr lang="en-US" dirty="0"/>
          </a:p>
        </p:txBody>
      </p:sp>
      <p:cxnSp>
        <p:nvCxnSpPr>
          <p:cNvPr id="21" name="Straight Arrow Connector 20"/>
          <p:cNvCxnSpPr>
            <a:stCxn id="19" idx="0"/>
          </p:cNvCxnSpPr>
          <p:nvPr/>
        </p:nvCxnSpPr>
        <p:spPr>
          <a:xfrm flipH="1" flipV="1">
            <a:off x="6906126" y="1690688"/>
            <a:ext cx="2573579" cy="33423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9322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HK" dirty="0"/>
              <a:t>Cleaning your data: detecting outliers</a:t>
            </a:r>
            <a:endParaRPr lang="en-US" sz="44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54083" y="1899793"/>
                <a:ext cx="10058400" cy="4023360"/>
              </a:xfrm>
            </p:spPr>
            <p:txBody>
              <a:bodyPr>
                <a:normAutofit fontScale="92500" lnSpcReduction="10000"/>
              </a:bodyPr>
              <a:lstStyle/>
              <a:p>
                <a:r>
                  <a:rPr lang="en-HK" dirty="0"/>
                  <a:t>Percentiles: For any 0 </a:t>
                </a:r>
                <a:r>
                  <a:rPr lang="en-HK" dirty="0">
                    <a:sym typeface="Symbol" panose="05050102010706020507" pitchFamily="18" charset="2"/>
                  </a:rPr>
                  <a:t>p100, the </a:t>
                </a:r>
                <a:r>
                  <a:rPr lang="en-HK" dirty="0" err="1">
                    <a:sym typeface="Symbol" panose="05050102010706020507" pitchFamily="18" charset="2"/>
                  </a:rPr>
                  <a:t>pth</a:t>
                </a:r>
                <a:r>
                  <a:rPr lang="en-HK" dirty="0">
                    <a:sym typeface="Symbol" panose="05050102010706020507" pitchFamily="18" charset="2"/>
                  </a:rPr>
                  <a:t>-percentile of a set S of values is the value </a:t>
                </a:r>
                <a14:m>
                  <m:oMath xmlns:m="http://schemas.openxmlformats.org/officeDocument/2006/math">
                    <m:sSub>
                      <m:sSubPr>
                        <m:ctrlPr>
                          <a:rPr lang="en-HK" b="0" i="1" smtClean="0">
                            <a:latin typeface="Cambria Math" panose="02040503050406030204" pitchFamily="18" charset="0"/>
                            <a:sym typeface="Symbol" panose="05050102010706020507" pitchFamily="18" charset="2"/>
                          </a:rPr>
                        </m:ctrlPr>
                      </m:sSubPr>
                      <m:e>
                        <m:r>
                          <a:rPr lang="en-HK" b="0" i="1" smtClean="0">
                            <a:latin typeface="Cambria Math" panose="02040503050406030204" pitchFamily="18" charset="0"/>
                            <a:sym typeface="Symbol" panose="05050102010706020507" pitchFamily="18" charset="2"/>
                          </a:rPr>
                          <m:t>𝑥</m:t>
                        </m:r>
                      </m:e>
                      <m:sub>
                        <m:r>
                          <a:rPr lang="en-HK" b="0" i="1" smtClean="0">
                            <a:latin typeface="Cambria Math" panose="02040503050406030204" pitchFamily="18" charset="0"/>
                            <a:sym typeface="Symbol" panose="05050102010706020507" pitchFamily="18" charset="2"/>
                          </a:rPr>
                          <m:t>𝑝</m:t>
                        </m:r>
                      </m:sub>
                    </m:sSub>
                  </m:oMath>
                </a14:m>
                <a:r>
                  <a:rPr lang="en-US" dirty="0"/>
                  <a:t> in S such that</a:t>
                </a:r>
              </a:p>
              <a:p>
                <a:pPr lvl="1"/>
                <a:r>
                  <a:rPr lang="en-HK" dirty="0"/>
                  <a:t>a fraction of p of the data values in S are smaller than or equal to </a:t>
                </a:r>
                <a14:m>
                  <m:oMath xmlns:m="http://schemas.openxmlformats.org/officeDocument/2006/math">
                    <m:sSub>
                      <m:sSubPr>
                        <m:ctrlPr>
                          <a:rPr lang="en-HK" i="1">
                            <a:latin typeface="Cambria Math" panose="02040503050406030204" pitchFamily="18" charset="0"/>
                            <a:sym typeface="Symbol" panose="05050102010706020507" pitchFamily="18" charset="2"/>
                          </a:rPr>
                        </m:ctrlPr>
                      </m:sSubPr>
                      <m:e>
                        <m:r>
                          <a:rPr lang="en-HK" i="1">
                            <a:latin typeface="Cambria Math" panose="02040503050406030204" pitchFamily="18" charset="0"/>
                            <a:sym typeface="Symbol" panose="05050102010706020507" pitchFamily="18" charset="2"/>
                          </a:rPr>
                          <m:t>𝑥</m:t>
                        </m:r>
                      </m:e>
                      <m:sub>
                        <m:r>
                          <a:rPr lang="en-HK" i="1">
                            <a:latin typeface="Cambria Math" panose="02040503050406030204" pitchFamily="18" charset="0"/>
                            <a:sym typeface="Symbol" panose="05050102010706020507" pitchFamily="18" charset="2"/>
                          </a:rPr>
                          <m:t>𝑝</m:t>
                        </m:r>
                      </m:sub>
                    </m:sSub>
                  </m:oMath>
                </a14:m>
                <a:r>
                  <a:rPr lang="en-US" dirty="0"/>
                  <a:t>, and</a:t>
                </a:r>
              </a:p>
              <a:p>
                <a:pPr lvl="1"/>
                <a:r>
                  <a:rPr lang="en-HK" dirty="0"/>
                  <a:t>the remaining fraction (1-p) is greater than </a:t>
                </a:r>
                <a14:m>
                  <m:oMath xmlns:m="http://schemas.openxmlformats.org/officeDocument/2006/math">
                    <m:sSub>
                      <m:sSubPr>
                        <m:ctrlPr>
                          <a:rPr lang="en-HK" i="1">
                            <a:latin typeface="Cambria Math" panose="02040503050406030204" pitchFamily="18" charset="0"/>
                            <a:sym typeface="Symbol" panose="05050102010706020507" pitchFamily="18" charset="2"/>
                          </a:rPr>
                        </m:ctrlPr>
                      </m:sSubPr>
                      <m:e>
                        <m:r>
                          <a:rPr lang="en-HK" i="1">
                            <a:latin typeface="Cambria Math" panose="02040503050406030204" pitchFamily="18" charset="0"/>
                            <a:sym typeface="Symbol" panose="05050102010706020507" pitchFamily="18" charset="2"/>
                          </a:rPr>
                          <m:t>𝑥</m:t>
                        </m:r>
                      </m:e>
                      <m:sub>
                        <m:r>
                          <a:rPr lang="en-HK" i="1">
                            <a:latin typeface="Cambria Math" panose="02040503050406030204" pitchFamily="18" charset="0"/>
                            <a:sym typeface="Symbol" panose="05050102010706020507" pitchFamily="18" charset="2"/>
                          </a:rPr>
                          <m:t>𝑝</m:t>
                        </m:r>
                      </m:sub>
                    </m:sSub>
                  </m:oMath>
                </a14:m>
                <a:r>
                  <a:rPr lang="en-US" dirty="0"/>
                  <a:t>.</a:t>
                </a:r>
              </a:p>
              <a:p>
                <a:pPr marL="0" indent="0">
                  <a:buNone/>
                </a:pPr>
                <a:r>
                  <a:rPr lang="en-HK" dirty="0"/>
                  <a:t>    For example, the median of S is the 50</a:t>
                </a:r>
                <a:r>
                  <a:rPr lang="en-HK" baseline="30000" dirty="0"/>
                  <a:t>th</a:t>
                </a:r>
                <a:r>
                  <a:rPr lang="en-HK" dirty="0"/>
                  <a:t> percentile of S.</a:t>
                </a:r>
              </a:p>
              <a:p>
                <a:r>
                  <a:rPr lang="en-HK" dirty="0"/>
                  <a:t>Quantiles: </a:t>
                </a:r>
              </a:p>
              <a:p>
                <a:pPr lvl="1"/>
                <a:r>
                  <a:rPr lang="en-HK" dirty="0"/>
                  <a:t>The first quantile of S (  </a:t>
                </a:r>
                <a14:m>
                  <m:oMath xmlns:m="http://schemas.openxmlformats.org/officeDocument/2006/math">
                    <m:sSub>
                      <m:sSubPr>
                        <m:ctrlPr>
                          <a:rPr lang="en-HK" i="1" smtClean="0">
                            <a:latin typeface="Cambria Math" panose="02040503050406030204" pitchFamily="18" charset="0"/>
                          </a:rPr>
                        </m:ctrlPr>
                      </m:sSubPr>
                      <m:e>
                        <m:r>
                          <a:rPr lang="en-HK" b="0" i="1" smtClean="0">
                            <a:latin typeface="Cambria Math" panose="02040503050406030204" pitchFamily="18" charset="0"/>
                          </a:rPr>
                          <m:t>𝑄</m:t>
                        </m:r>
                      </m:e>
                      <m:sub>
                        <m:r>
                          <a:rPr lang="en-HK" b="0" i="1" smtClean="0">
                            <a:latin typeface="Cambria Math" panose="02040503050406030204" pitchFamily="18" charset="0"/>
                          </a:rPr>
                          <m:t>1</m:t>
                        </m:r>
                      </m:sub>
                    </m:sSub>
                  </m:oMath>
                </a14:m>
                <a:r>
                  <a:rPr lang="en-HK" dirty="0"/>
                  <a:t> )= the 25</a:t>
                </a:r>
                <a:r>
                  <a:rPr lang="en-HK" baseline="30000" dirty="0"/>
                  <a:t>th</a:t>
                </a:r>
                <a:r>
                  <a:rPr lang="en-HK" dirty="0"/>
                  <a:t> percentile of S</a:t>
                </a:r>
              </a:p>
              <a:p>
                <a:pPr lvl="1"/>
                <a:r>
                  <a:rPr lang="en-HK" dirty="0"/>
                  <a:t>The second quantile of S ( </a:t>
                </a:r>
                <a14:m>
                  <m:oMath xmlns:m="http://schemas.openxmlformats.org/officeDocument/2006/math">
                    <m:sSub>
                      <m:sSubPr>
                        <m:ctrlPr>
                          <a:rPr lang="en-HK" i="1" smtClean="0">
                            <a:latin typeface="Cambria Math" panose="02040503050406030204" pitchFamily="18" charset="0"/>
                          </a:rPr>
                        </m:ctrlPr>
                      </m:sSubPr>
                      <m:e>
                        <m:r>
                          <a:rPr lang="en-HK" b="0" i="1" smtClean="0">
                            <a:latin typeface="Cambria Math" panose="02040503050406030204" pitchFamily="18" charset="0"/>
                          </a:rPr>
                          <m:t>𝑄</m:t>
                        </m:r>
                      </m:e>
                      <m:sub>
                        <m:r>
                          <a:rPr lang="en-HK" b="0" i="1" smtClean="0">
                            <a:latin typeface="Cambria Math" panose="02040503050406030204" pitchFamily="18" charset="0"/>
                          </a:rPr>
                          <m:t>2</m:t>
                        </m:r>
                      </m:sub>
                    </m:sSub>
                  </m:oMath>
                </a14:m>
                <a:r>
                  <a:rPr lang="en-HK" dirty="0"/>
                  <a:t> )= the median of S = the 50</a:t>
                </a:r>
                <a:r>
                  <a:rPr lang="en-HK" baseline="30000" dirty="0"/>
                  <a:t>th</a:t>
                </a:r>
                <a:r>
                  <a:rPr lang="en-HK" dirty="0"/>
                  <a:t> percentile of S</a:t>
                </a:r>
              </a:p>
              <a:p>
                <a:pPr lvl="1"/>
                <a:r>
                  <a:rPr lang="en-HK" dirty="0"/>
                  <a:t>The third quantile of S ( </a:t>
                </a:r>
                <a14:m>
                  <m:oMath xmlns:m="http://schemas.openxmlformats.org/officeDocument/2006/math">
                    <m:sSub>
                      <m:sSubPr>
                        <m:ctrlPr>
                          <a:rPr lang="en-HK" i="1" smtClean="0">
                            <a:latin typeface="Cambria Math" panose="02040503050406030204" pitchFamily="18" charset="0"/>
                          </a:rPr>
                        </m:ctrlPr>
                      </m:sSubPr>
                      <m:e>
                        <m:r>
                          <a:rPr lang="en-HK" b="0" i="1" smtClean="0">
                            <a:latin typeface="Cambria Math" panose="02040503050406030204" pitchFamily="18" charset="0"/>
                          </a:rPr>
                          <m:t>𝑄</m:t>
                        </m:r>
                      </m:e>
                      <m:sub>
                        <m:r>
                          <a:rPr lang="en-HK" b="0" i="1" smtClean="0">
                            <a:latin typeface="Cambria Math" panose="02040503050406030204" pitchFamily="18" charset="0"/>
                          </a:rPr>
                          <m:t>3</m:t>
                        </m:r>
                      </m:sub>
                    </m:sSub>
                  </m:oMath>
                </a14:m>
                <a:r>
                  <a:rPr lang="en-HK" dirty="0"/>
                  <a:t> )= the 75</a:t>
                </a:r>
                <a:r>
                  <a:rPr lang="en-HK" baseline="30000" dirty="0"/>
                  <a:t>th</a:t>
                </a:r>
                <a:r>
                  <a:rPr lang="en-HK" dirty="0"/>
                  <a:t> percentile of S</a:t>
                </a:r>
              </a:p>
              <a:p>
                <a:r>
                  <a:rPr lang="en-HK" dirty="0"/>
                  <a:t>5-number summary: </a:t>
                </a:r>
                <a:r>
                  <a:rPr lang="en-HK" dirty="0" err="1"/>
                  <a:t>x</a:t>
                </a:r>
                <a:r>
                  <a:rPr lang="en-HK" baseline="-25000" dirty="0" err="1"/>
                  <a:t>min</a:t>
                </a:r>
                <a:r>
                  <a:rPr lang="en-HK" dirty="0"/>
                  <a:t> , Q</a:t>
                </a:r>
                <a:r>
                  <a:rPr lang="en-HK" baseline="-25000" dirty="0"/>
                  <a:t>1</a:t>
                </a:r>
                <a:r>
                  <a:rPr lang="en-HK" dirty="0"/>
                  <a:t> , Q</a:t>
                </a:r>
                <a:r>
                  <a:rPr lang="en-HK" baseline="-25000" dirty="0"/>
                  <a:t>2</a:t>
                </a:r>
                <a:r>
                  <a:rPr lang="en-HK" dirty="0"/>
                  <a:t> , Q</a:t>
                </a:r>
                <a:r>
                  <a:rPr lang="en-HK" baseline="-25000" dirty="0"/>
                  <a:t>3</a:t>
                </a:r>
                <a:r>
                  <a:rPr lang="en-HK" dirty="0"/>
                  <a:t> , </a:t>
                </a:r>
                <a:r>
                  <a:rPr lang="en-HK" dirty="0" err="1"/>
                  <a:t>x</a:t>
                </a:r>
                <a:r>
                  <a:rPr lang="en-HK" baseline="-25000" dirty="0" err="1"/>
                  <a:t>max</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54083" y="1899793"/>
                <a:ext cx="10058400" cy="4023360"/>
              </a:xfrm>
              <a:blipFill>
                <a:blip r:embed="rId2"/>
                <a:stretch>
                  <a:fillRect l="-909" t="-363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81B3A8E7-0AD1-4B48-83E8-08BF0BD63A5E}" type="slidenum">
              <a:rPr lang="en-HK" smtClean="0"/>
              <a:t>19</a:t>
            </a:fld>
            <a:endParaRPr lang="en-HK"/>
          </a:p>
        </p:txBody>
      </p:sp>
      <p:grpSp>
        <p:nvGrpSpPr>
          <p:cNvPr id="5" name="Group 4"/>
          <p:cNvGrpSpPr/>
          <p:nvPr/>
        </p:nvGrpSpPr>
        <p:grpSpPr>
          <a:xfrm>
            <a:off x="10401242" y="2700767"/>
            <a:ext cx="1448248" cy="2509935"/>
            <a:chOff x="8988078" y="2789853"/>
            <a:chExt cx="1448248" cy="2509935"/>
          </a:xfrm>
        </p:grpSpPr>
        <p:cxnSp>
          <p:nvCxnSpPr>
            <p:cNvPr id="6" name="Straight Connector 5"/>
            <p:cNvCxnSpPr/>
            <p:nvPr/>
          </p:nvCxnSpPr>
          <p:spPr>
            <a:xfrm>
              <a:off x="9722498" y="2789853"/>
              <a:ext cx="55984" cy="25099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9591869" y="4096139"/>
              <a:ext cx="30858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9624187" y="4761723"/>
              <a:ext cx="30858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9568203" y="3411894"/>
              <a:ext cx="308589"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p:cNvSpPr txBox="1"/>
                <p:nvPr/>
              </p:nvSpPr>
              <p:spPr>
                <a:xfrm>
                  <a:off x="9900458" y="3227228"/>
                  <a:ext cx="48776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HK" i="1">
                                <a:latin typeface="Cambria Math" panose="02040503050406030204" pitchFamily="18" charset="0"/>
                              </a:rPr>
                            </m:ctrlPr>
                          </m:sSubPr>
                          <m:e>
                            <m:r>
                              <a:rPr lang="en-HK" i="1">
                                <a:latin typeface="Cambria Math" panose="02040503050406030204" pitchFamily="18" charset="0"/>
                              </a:rPr>
                              <m:t>𝑄</m:t>
                            </m:r>
                          </m:e>
                          <m:sub>
                            <m:r>
                              <a:rPr lang="en-HK" i="1">
                                <a:latin typeface="Cambria Math" panose="02040503050406030204" pitchFamily="18" charset="0"/>
                              </a:rPr>
                              <m:t>1</m:t>
                            </m:r>
                          </m:sub>
                        </m:sSub>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9900458" y="3227228"/>
                  <a:ext cx="487762" cy="369332"/>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9943242" y="3911473"/>
                  <a:ext cx="4930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HK" i="1" smtClean="0">
                                <a:latin typeface="Cambria Math" panose="02040503050406030204" pitchFamily="18" charset="0"/>
                              </a:rPr>
                            </m:ctrlPr>
                          </m:sSubPr>
                          <m:e>
                            <m:r>
                              <a:rPr lang="en-HK" i="1">
                                <a:latin typeface="Cambria Math" panose="02040503050406030204" pitchFamily="18" charset="0"/>
                              </a:rPr>
                              <m:t>𝑄</m:t>
                            </m:r>
                          </m:e>
                          <m:sub>
                            <m:r>
                              <a:rPr lang="en-HK" b="0" i="1" smtClean="0">
                                <a:latin typeface="Cambria Math" panose="02040503050406030204" pitchFamily="18" charset="0"/>
                              </a:rPr>
                              <m:t>2</m:t>
                            </m:r>
                          </m:sub>
                        </m:sSub>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9943242" y="3911473"/>
                  <a:ext cx="493084" cy="369332"/>
                </a:xfrm>
                <a:prstGeom prst="rect">
                  <a:avLst/>
                </a:prstGeom>
                <a:blipFill>
                  <a:blip r:embed="rId4"/>
                  <a:stretch>
                    <a:fillRect b="-98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9932776" y="4577057"/>
                  <a:ext cx="4930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HK" i="1" smtClean="0">
                                <a:latin typeface="Cambria Math" panose="02040503050406030204" pitchFamily="18" charset="0"/>
                              </a:rPr>
                            </m:ctrlPr>
                          </m:sSubPr>
                          <m:e>
                            <m:r>
                              <a:rPr lang="en-HK" i="1">
                                <a:latin typeface="Cambria Math" panose="02040503050406030204" pitchFamily="18" charset="0"/>
                              </a:rPr>
                              <m:t>𝑄</m:t>
                            </m:r>
                          </m:e>
                          <m:sub>
                            <m:r>
                              <a:rPr lang="en-HK" b="0" i="1" smtClean="0">
                                <a:latin typeface="Cambria Math" panose="02040503050406030204" pitchFamily="18" charset="0"/>
                              </a:rPr>
                              <m:t>3</m:t>
                            </m:r>
                          </m:sub>
                        </m:sSub>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9932776" y="4577057"/>
                  <a:ext cx="493084" cy="369332"/>
                </a:xfrm>
                <a:prstGeom prst="rect">
                  <a:avLst/>
                </a:prstGeom>
                <a:blipFill>
                  <a:blip r:embed="rId5"/>
                  <a:stretch>
                    <a:fillRect b="-9836"/>
                  </a:stretch>
                </a:blipFill>
              </p:spPr>
              <p:txBody>
                <a:bodyPr/>
                <a:lstStyle/>
                <a:p>
                  <a:r>
                    <a:rPr lang="en-US">
                      <a:noFill/>
                    </a:rPr>
                    <a:t> </a:t>
                  </a:r>
                </a:p>
              </p:txBody>
            </p:sp>
          </mc:Fallback>
        </mc:AlternateContent>
        <p:cxnSp>
          <p:nvCxnSpPr>
            <p:cNvPr id="20" name="Straight Arrow Connector 19"/>
            <p:cNvCxnSpPr/>
            <p:nvPr/>
          </p:nvCxnSpPr>
          <p:spPr>
            <a:xfrm>
              <a:off x="9358604" y="2789853"/>
              <a:ext cx="9331" cy="62204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320378" y="2937655"/>
              <a:ext cx="495649" cy="307777"/>
            </a:xfrm>
            <a:prstGeom prst="rect">
              <a:avLst/>
            </a:prstGeom>
            <a:noFill/>
          </p:spPr>
          <p:txBody>
            <a:bodyPr wrap="none" rtlCol="0">
              <a:spAutoFit/>
            </a:bodyPr>
            <a:lstStyle/>
            <a:p>
              <a:r>
                <a:rPr lang="en-HK" sz="1400" dirty="0"/>
                <a:t>25%</a:t>
              </a:r>
              <a:endParaRPr lang="en-US" sz="1400" dirty="0"/>
            </a:p>
          </p:txBody>
        </p:sp>
        <p:cxnSp>
          <p:nvCxnSpPr>
            <p:cNvPr id="23" name="Straight Arrow Connector 22"/>
            <p:cNvCxnSpPr/>
            <p:nvPr/>
          </p:nvCxnSpPr>
          <p:spPr>
            <a:xfrm>
              <a:off x="9187017" y="2789853"/>
              <a:ext cx="6827" cy="125496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9120808" y="3538572"/>
              <a:ext cx="495649" cy="307777"/>
            </a:xfrm>
            <a:prstGeom prst="rect">
              <a:avLst/>
            </a:prstGeom>
            <a:noFill/>
          </p:spPr>
          <p:txBody>
            <a:bodyPr wrap="none" rtlCol="0">
              <a:spAutoFit/>
            </a:bodyPr>
            <a:lstStyle/>
            <a:p>
              <a:r>
                <a:rPr lang="en-HK" sz="1400" dirty="0"/>
                <a:t>50%</a:t>
              </a:r>
              <a:endParaRPr lang="en-US" sz="1400" dirty="0"/>
            </a:p>
          </p:txBody>
        </p:sp>
        <p:cxnSp>
          <p:nvCxnSpPr>
            <p:cNvPr id="27" name="Straight Arrow Connector 26"/>
            <p:cNvCxnSpPr/>
            <p:nvPr/>
          </p:nvCxnSpPr>
          <p:spPr>
            <a:xfrm>
              <a:off x="8996927" y="2789853"/>
              <a:ext cx="25330" cy="197187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8988078" y="4297925"/>
              <a:ext cx="495649" cy="307777"/>
            </a:xfrm>
            <a:prstGeom prst="rect">
              <a:avLst/>
            </a:prstGeom>
            <a:noFill/>
          </p:spPr>
          <p:txBody>
            <a:bodyPr wrap="none" rtlCol="0">
              <a:spAutoFit/>
            </a:bodyPr>
            <a:lstStyle/>
            <a:p>
              <a:r>
                <a:rPr lang="en-HK" sz="1400" dirty="0"/>
                <a:t>75%</a:t>
              </a:r>
              <a:endParaRPr lang="en-US" sz="1400" dirty="0"/>
            </a:p>
          </p:txBody>
        </p:sp>
      </p:grpSp>
    </p:spTree>
    <p:extLst>
      <p:ext uri="{BB962C8B-B14F-4D97-AF65-F5344CB8AC3E}">
        <p14:creationId xmlns:p14="http://schemas.microsoft.com/office/powerpoint/2010/main" val="3782512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HK" dirty="0">
                <a:solidFill>
                  <a:prstClr val="black"/>
                </a:solidFill>
              </a:rPr>
              <a:t>Fraud detection and prevention</a:t>
            </a:r>
            <a:endParaRPr lang="en-US" dirty="0"/>
          </a:p>
        </p:txBody>
      </p:sp>
      <p:sp>
        <p:nvSpPr>
          <p:cNvPr id="8" name="Content Placeholder 7"/>
          <p:cNvSpPr>
            <a:spLocks noGrp="1"/>
          </p:cNvSpPr>
          <p:nvPr>
            <p:ph idx="1"/>
          </p:nvPr>
        </p:nvSpPr>
        <p:spPr/>
        <p:txBody>
          <a:bodyPr/>
          <a:lstStyle/>
          <a:p>
            <a:r>
              <a:rPr lang="en-US" dirty="0"/>
              <a:t>Areas where fraud detection and prevention are applied include insurance claims, money laundering, electronic payments, and bank transactions, both online and offline.</a:t>
            </a:r>
          </a:p>
          <a:p>
            <a:r>
              <a:rPr lang="en-US" dirty="0"/>
              <a:t>The challenge is to </a:t>
            </a:r>
            <a:r>
              <a:rPr lang="en-US" i="1" dirty="0"/>
              <a:t>quickly</a:t>
            </a:r>
            <a:r>
              <a:rPr lang="en-US" dirty="0"/>
              <a:t> identify and separate anomalous transactions from those that are legitimate, </a:t>
            </a:r>
            <a:r>
              <a:rPr lang="en-US" dirty="0">
                <a:solidFill>
                  <a:schemeClr val="accent1"/>
                </a:solidFill>
              </a:rPr>
              <a:t>without impacting on customer experience.</a:t>
            </a:r>
          </a:p>
          <a:p>
            <a:r>
              <a:rPr lang="en-HK" dirty="0"/>
              <a:t>Note that </a:t>
            </a:r>
            <a:r>
              <a:rPr lang="en-US" dirty="0"/>
              <a:t>companies are also suffering because of lost sales when genuine transactions are declined by fraud management systems. </a:t>
            </a:r>
          </a:p>
          <a:p>
            <a:pPr marL="0" indent="0">
              <a:buNone/>
            </a:pPr>
            <a:endParaRPr lang="en-US" dirty="0"/>
          </a:p>
        </p:txBody>
      </p:sp>
    </p:spTree>
    <p:extLst>
      <p:ext uri="{BB962C8B-B14F-4D97-AF65-F5344CB8AC3E}">
        <p14:creationId xmlns:p14="http://schemas.microsoft.com/office/powerpoint/2010/main" val="35310142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HK" dirty="0"/>
              <a:t>Cleaning your data: detecting outliers</a:t>
            </a:r>
            <a:endParaRPr lang="en-US" sz="44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54083" y="1899793"/>
                <a:ext cx="10058400" cy="4023360"/>
              </a:xfrm>
            </p:spPr>
            <p:txBody>
              <a:bodyPr>
                <a:normAutofit fontScale="92500" lnSpcReduction="10000"/>
              </a:bodyPr>
              <a:lstStyle/>
              <a:p>
                <a:r>
                  <a:rPr lang="en-HK" dirty="0"/>
                  <a:t>Percentiles: For any 0 </a:t>
                </a:r>
                <a:r>
                  <a:rPr lang="en-HK" dirty="0">
                    <a:sym typeface="Symbol" panose="05050102010706020507" pitchFamily="18" charset="2"/>
                  </a:rPr>
                  <a:t>p100, the </a:t>
                </a:r>
                <a:r>
                  <a:rPr lang="en-HK" dirty="0" err="1">
                    <a:sym typeface="Symbol" panose="05050102010706020507" pitchFamily="18" charset="2"/>
                  </a:rPr>
                  <a:t>pth</a:t>
                </a:r>
                <a:r>
                  <a:rPr lang="en-HK" dirty="0">
                    <a:sym typeface="Symbol" panose="05050102010706020507" pitchFamily="18" charset="2"/>
                  </a:rPr>
                  <a:t>-percentile of a set S of values is the value </a:t>
                </a:r>
                <a14:m>
                  <m:oMath xmlns:m="http://schemas.openxmlformats.org/officeDocument/2006/math">
                    <m:sSub>
                      <m:sSubPr>
                        <m:ctrlPr>
                          <a:rPr lang="en-HK" b="0" i="1" smtClean="0">
                            <a:latin typeface="Cambria Math" panose="02040503050406030204" pitchFamily="18" charset="0"/>
                            <a:sym typeface="Symbol" panose="05050102010706020507" pitchFamily="18" charset="2"/>
                          </a:rPr>
                        </m:ctrlPr>
                      </m:sSubPr>
                      <m:e>
                        <m:r>
                          <a:rPr lang="en-HK" b="0" i="1" smtClean="0">
                            <a:latin typeface="Cambria Math" panose="02040503050406030204" pitchFamily="18" charset="0"/>
                            <a:sym typeface="Symbol" panose="05050102010706020507" pitchFamily="18" charset="2"/>
                          </a:rPr>
                          <m:t>𝑥</m:t>
                        </m:r>
                      </m:e>
                      <m:sub>
                        <m:r>
                          <a:rPr lang="en-HK" b="0" i="1" smtClean="0">
                            <a:latin typeface="Cambria Math" panose="02040503050406030204" pitchFamily="18" charset="0"/>
                            <a:sym typeface="Symbol" panose="05050102010706020507" pitchFamily="18" charset="2"/>
                          </a:rPr>
                          <m:t>𝑝</m:t>
                        </m:r>
                      </m:sub>
                    </m:sSub>
                  </m:oMath>
                </a14:m>
                <a:r>
                  <a:rPr lang="en-US" dirty="0"/>
                  <a:t> in S such that</a:t>
                </a:r>
              </a:p>
              <a:p>
                <a:pPr lvl="1"/>
                <a:r>
                  <a:rPr lang="en-HK" dirty="0"/>
                  <a:t>a fraction of p of the data values in S are smaller than or equal to </a:t>
                </a:r>
                <a14:m>
                  <m:oMath xmlns:m="http://schemas.openxmlformats.org/officeDocument/2006/math">
                    <m:sSub>
                      <m:sSubPr>
                        <m:ctrlPr>
                          <a:rPr lang="en-HK" i="1">
                            <a:latin typeface="Cambria Math" panose="02040503050406030204" pitchFamily="18" charset="0"/>
                            <a:sym typeface="Symbol" panose="05050102010706020507" pitchFamily="18" charset="2"/>
                          </a:rPr>
                        </m:ctrlPr>
                      </m:sSubPr>
                      <m:e>
                        <m:r>
                          <a:rPr lang="en-HK" i="1">
                            <a:latin typeface="Cambria Math" panose="02040503050406030204" pitchFamily="18" charset="0"/>
                            <a:sym typeface="Symbol" panose="05050102010706020507" pitchFamily="18" charset="2"/>
                          </a:rPr>
                          <m:t>𝑥</m:t>
                        </m:r>
                      </m:e>
                      <m:sub>
                        <m:r>
                          <a:rPr lang="en-HK" i="1">
                            <a:latin typeface="Cambria Math" panose="02040503050406030204" pitchFamily="18" charset="0"/>
                            <a:sym typeface="Symbol" panose="05050102010706020507" pitchFamily="18" charset="2"/>
                          </a:rPr>
                          <m:t>𝑝</m:t>
                        </m:r>
                      </m:sub>
                    </m:sSub>
                  </m:oMath>
                </a14:m>
                <a:r>
                  <a:rPr lang="en-US" dirty="0"/>
                  <a:t>, and</a:t>
                </a:r>
              </a:p>
              <a:p>
                <a:pPr lvl="1"/>
                <a:r>
                  <a:rPr lang="en-HK" dirty="0"/>
                  <a:t>the remaining fraction (1-p) is greater than </a:t>
                </a:r>
                <a14:m>
                  <m:oMath xmlns:m="http://schemas.openxmlformats.org/officeDocument/2006/math">
                    <m:sSub>
                      <m:sSubPr>
                        <m:ctrlPr>
                          <a:rPr lang="en-HK" i="1">
                            <a:latin typeface="Cambria Math" panose="02040503050406030204" pitchFamily="18" charset="0"/>
                            <a:sym typeface="Symbol" panose="05050102010706020507" pitchFamily="18" charset="2"/>
                          </a:rPr>
                        </m:ctrlPr>
                      </m:sSubPr>
                      <m:e>
                        <m:r>
                          <a:rPr lang="en-HK" i="1">
                            <a:latin typeface="Cambria Math" panose="02040503050406030204" pitchFamily="18" charset="0"/>
                            <a:sym typeface="Symbol" panose="05050102010706020507" pitchFamily="18" charset="2"/>
                          </a:rPr>
                          <m:t>𝑥</m:t>
                        </m:r>
                      </m:e>
                      <m:sub>
                        <m:r>
                          <a:rPr lang="en-HK" i="1">
                            <a:latin typeface="Cambria Math" panose="02040503050406030204" pitchFamily="18" charset="0"/>
                            <a:sym typeface="Symbol" panose="05050102010706020507" pitchFamily="18" charset="2"/>
                          </a:rPr>
                          <m:t>𝑝</m:t>
                        </m:r>
                      </m:sub>
                    </m:sSub>
                  </m:oMath>
                </a14:m>
                <a:r>
                  <a:rPr lang="en-US" dirty="0"/>
                  <a:t>.</a:t>
                </a:r>
              </a:p>
              <a:p>
                <a:pPr marL="0" indent="0">
                  <a:buNone/>
                </a:pPr>
                <a:r>
                  <a:rPr lang="en-HK" dirty="0"/>
                  <a:t>    For example, the median of S is the 50</a:t>
                </a:r>
                <a:r>
                  <a:rPr lang="en-HK" baseline="30000" dirty="0"/>
                  <a:t>th</a:t>
                </a:r>
                <a:r>
                  <a:rPr lang="en-HK" dirty="0"/>
                  <a:t> percentile of S.</a:t>
                </a:r>
              </a:p>
              <a:p>
                <a:r>
                  <a:rPr lang="en-HK" dirty="0"/>
                  <a:t>Quantiles: </a:t>
                </a:r>
              </a:p>
              <a:p>
                <a:pPr lvl="1"/>
                <a:r>
                  <a:rPr lang="en-HK" dirty="0"/>
                  <a:t>The first quantile of S (  </a:t>
                </a:r>
                <a14:m>
                  <m:oMath xmlns:m="http://schemas.openxmlformats.org/officeDocument/2006/math">
                    <m:sSub>
                      <m:sSubPr>
                        <m:ctrlPr>
                          <a:rPr lang="en-HK" i="1" smtClean="0">
                            <a:latin typeface="Cambria Math" panose="02040503050406030204" pitchFamily="18" charset="0"/>
                          </a:rPr>
                        </m:ctrlPr>
                      </m:sSubPr>
                      <m:e>
                        <m:r>
                          <a:rPr lang="en-HK" b="0" i="1" smtClean="0">
                            <a:latin typeface="Cambria Math" panose="02040503050406030204" pitchFamily="18" charset="0"/>
                          </a:rPr>
                          <m:t>𝑄</m:t>
                        </m:r>
                      </m:e>
                      <m:sub>
                        <m:r>
                          <a:rPr lang="en-HK" b="0" i="1" smtClean="0">
                            <a:latin typeface="Cambria Math" panose="02040503050406030204" pitchFamily="18" charset="0"/>
                          </a:rPr>
                          <m:t>1</m:t>
                        </m:r>
                      </m:sub>
                    </m:sSub>
                  </m:oMath>
                </a14:m>
                <a:r>
                  <a:rPr lang="en-HK" dirty="0"/>
                  <a:t> )= the 25</a:t>
                </a:r>
                <a:r>
                  <a:rPr lang="en-HK" baseline="30000" dirty="0"/>
                  <a:t>th</a:t>
                </a:r>
                <a:r>
                  <a:rPr lang="en-HK" dirty="0"/>
                  <a:t> percentile of S</a:t>
                </a:r>
              </a:p>
              <a:p>
                <a:pPr lvl="1"/>
                <a:r>
                  <a:rPr lang="en-HK" dirty="0"/>
                  <a:t>The second quantile of S ( </a:t>
                </a:r>
                <a14:m>
                  <m:oMath xmlns:m="http://schemas.openxmlformats.org/officeDocument/2006/math">
                    <m:sSub>
                      <m:sSubPr>
                        <m:ctrlPr>
                          <a:rPr lang="en-HK" i="1" smtClean="0">
                            <a:latin typeface="Cambria Math" panose="02040503050406030204" pitchFamily="18" charset="0"/>
                          </a:rPr>
                        </m:ctrlPr>
                      </m:sSubPr>
                      <m:e>
                        <m:r>
                          <a:rPr lang="en-HK" b="0" i="1" smtClean="0">
                            <a:latin typeface="Cambria Math" panose="02040503050406030204" pitchFamily="18" charset="0"/>
                          </a:rPr>
                          <m:t>𝑄</m:t>
                        </m:r>
                      </m:e>
                      <m:sub>
                        <m:r>
                          <a:rPr lang="en-HK" b="0" i="1" smtClean="0">
                            <a:latin typeface="Cambria Math" panose="02040503050406030204" pitchFamily="18" charset="0"/>
                          </a:rPr>
                          <m:t>2</m:t>
                        </m:r>
                      </m:sub>
                    </m:sSub>
                  </m:oMath>
                </a14:m>
                <a:r>
                  <a:rPr lang="en-HK" dirty="0"/>
                  <a:t> )= the median of S = the 50</a:t>
                </a:r>
                <a:r>
                  <a:rPr lang="en-HK" baseline="30000" dirty="0"/>
                  <a:t>th</a:t>
                </a:r>
                <a:r>
                  <a:rPr lang="en-HK" dirty="0"/>
                  <a:t> percentile of S</a:t>
                </a:r>
              </a:p>
              <a:p>
                <a:pPr lvl="1"/>
                <a:r>
                  <a:rPr lang="en-HK" dirty="0"/>
                  <a:t>The third quantile of S ( </a:t>
                </a:r>
                <a14:m>
                  <m:oMath xmlns:m="http://schemas.openxmlformats.org/officeDocument/2006/math">
                    <m:sSub>
                      <m:sSubPr>
                        <m:ctrlPr>
                          <a:rPr lang="en-HK" i="1" smtClean="0">
                            <a:latin typeface="Cambria Math" panose="02040503050406030204" pitchFamily="18" charset="0"/>
                          </a:rPr>
                        </m:ctrlPr>
                      </m:sSubPr>
                      <m:e>
                        <m:r>
                          <a:rPr lang="en-HK" b="0" i="1" smtClean="0">
                            <a:latin typeface="Cambria Math" panose="02040503050406030204" pitchFamily="18" charset="0"/>
                          </a:rPr>
                          <m:t>𝑄</m:t>
                        </m:r>
                      </m:e>
                      <m:sub>
                        <m:r>
                          <a:rPr lang="en-HK" b="0" i="1" smtClean="0">
                            <a:latin typeface="Cambria Math" panose="02040503050406030204" pitchFamily="18" charset="0"/>
                          </a:rPr>
                          <m:t>3</m:t>
                        </m:r>
                      </m:sub>
                    </m:sSub>
                  </m:oMath>
                </a14:m>
                <a:r>
                  <a:rPr lang="en-HK" dirty="0"/>
                  <a:t> )= the 75</a:t>
                </a:r>
                <a:r>
                  <a:rPr lang="en-HK" baseline="30000" dirty="0"/>
                  <a:t>th</a:t>
                </a:r>
                <a:r>
                  <a:rPr lang="en-HK" dirty="0"/>
                  <a:t> percentile of S</a:t>
                </a:r>
              </a:p>
              <a:p>
                <a:r>
                  <a:rPr lang="en-HK" dirty="0"/>
                  <a:t>5-number summary: </a:t>
                </a:r>
                <a:r>
                  <a:rPr lang="en-HK" dirty="0" err="1"/>
                  <a:t>x</a:t>
                </a:r>
                <a:r>
                  <a:rPr lang="en-HK" baseline="-25000" dirty="0" err="1"/>
                  <a:t>min</a:t>
                </a:r>
                <a:r>
                  <a:rPr lang="en-HK" dirty="0"/>
                  <a:t> , Q</a:t>
                </a:r>
                <a:r>
                  <a:rPr lang="en-HK" baseline="-25000" dirty="0"/>
                  <a:t>1</a:t>
                </a:r>
                <a:r>
                  <a:rPr lang="en-HK" dirty="0"/>
                  <a:t> , Q</a:t>
                </a:r>
                <a:r>
                  <a:rPr lang="en-HK" baseline="-25000" dirty="0"/>
                  <a:t>2</a:t>
                </a:r>
                <a:r>
                  <a:rPr lang="en-HK" dirty="0"/>
                  <a:t> , Q</a:t>
                </a:r>
                <a:r>
                  <a:rPr lang="en-HK" baseline="-25000" dirty="0"/>
                  <a:t>3</a:t>
                </a:r>
                <a:r>
                  <a:rPr lang="en-HK" dirty="0"/>
                  <a:t> , </a:t>
                </a:r>
                <a:r>
                  <a:rPr lang="en-HK" dirty="0" err="1"/>
                  <a:t>x</a:t>
                </a:r>
                <a:r>
                  <a:rPr lang="en-HK" baseline="-25000" dirty="0" err="1"/>
                  <a:t>max</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54083" y="1899793"/>
                <a:ext cx="10058400" cy="4023360"/>
              </a:xfrm>
              <a:blipFill>
                <a:blip r:embed="rId2"/>
                <a:stretch>
                  <a:fillRect l="-909" t="-363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81B3A8E7-0AD1-4B48-83E8-08BF0BD63A5E}" type="slidenum">
              <a:rPr lang="en-HK" smtClean="0"/>
              <a:t>20</a:t>
            </a:fld>
            <a:endParaRPr lang="en-HK"/>
          </a:p>
        </p:txBody>
      </p:sp>
      <p:grpSp>
        <p:nvGrpSpPr>
          <p:cNvPr id="8" name="Group 7"/>
          <p:cNvGrpSpPr/>
          <p:nvPr/>
        </p:nvGrpSpPr>
        <p:grpSpPr>
          <a:xfrm>
            <a:off x="10401242" y="2700767"/>
            <a:ext cx="1448248" cy="2509935"/>
            <a:chOff x="8988078" y="2789853"/>
            <a:chExt cx="1448248" cy="2509935"/>
          </a:xfrm>
        </p:grpSpPr>
        <p:cxnSp>
          <p:nvCxnSpPr>
            <p:cNvPr id="9" name="Straight Connector 8"/>
            <p:cNvCxnSpPr/>
            <p:nvPr/>
          </p:nvCxnSpPr>
          <p:spPr>
            <a:xfrm>
              <a:off x="9722498" y="2789853"/>
              <a:ext cx="55984" cy="25099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9591869" y="4096139"/>
              <a:ext cx="30858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9624187" y="4761723"/>
              <a:ext cx="30858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9568203" y="3411894"/>
              <a:ext cx="308589"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p:cNvSpPr txBox="1"/>
                <p:nvPr/>
              </p:nvSpPr>
              <p:spPr>
                <a:xfrm>
                  <a:off x="9900458" y="3227228"/>
                  <a:ext cx="48776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HK" i="1">
                                <a:latin typeface="Cambria Math" panose="02040503050406030204" pitchFamily="18" charset="0"/>
                              </a:rPr>
                            </m:ctrlPr>
                          </m:sSubPr>
                          <m:e>
                            <m:r>
                              <a:rPr lang="en-HK" i="1">
                                <a:latin typeface="Cambria Math" panose="02040503050406030204" pitchFamily="18" charset="0"/>
                              </a:rPr>
                              <m:t>𝑄</m:t>
                            </m:r>
                          </m:e>
                          <m:sub>
                            <m:r>
                              <a:rPr lang="en-HK" i="1">
                                <a:latin typeface="Cambria Math" panose="02040503050406030204" pitchFamily="18" charset="0"/>
                              </a:rPr>
                              <m:t>1</m:t>
                            </m:r>
                          </m:sub>
                        </m:sSub>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9900458" y="3227228"/>
                  <a:ext cx="487762" cy="369332"/>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9943242" y="3911473"/>
                  <a:ext cx="4930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HK" i="1" smtClean="0">
                                <a:latin typeface="Cambria Math" panose="02040503050406030204" pitchFamily="18" charset="0"/>
                              </a:rPr>
                            </m:ctrlPr>
                          </m:sSubPr>
                          <m:e>
                            <m:r>
                              <a:rPr lang="en-HK" i="1">
                                <a:latin typeface="Cambria Math" panose="02040503050406030204" pitchFamily="18" charset="0"/>
                              </a:rPr>
                              <m:t>𝑄</m:t>
                            </m:r>
                          </m:e>
                          <m:sub>
                            <m:r>
                              <a:rPr lang="en-HK" b="0" i="1" smtClean="0">
                                <a:latin typeface="Cambria Math" panose="02040503050406030204" pitchFamily="18" charset="0"/>
                              </a:rPr>
                              <m:t>2</m:t>
                            </m:r>
                          </m:sub>
                        </m:sSub>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9943242" y="3911473"/>
                  <a:ext cx="493084" cy="369332"/>
                </a:xfrm>
                <a:prstGeom prst="rect">
                  <a:avLst/>
                </a:prstGeom>
                <a:blipFill>
                  <a:blip r:embed="rId4"/>
                  <a:stretch>
                    <a:fillRect b="-98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9932776" y="4577057"/>
                  <a:ext cx="4930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HK" i="1" smtClean="0">
                                <a:latin typeface="Cambria Math" panose="02040503050406030204" pitchFamily="18" charset="0"/>
                              </a:rPr>
                            </m:ctrlPr>
                          </m:sSubPr>
                          <m:e>
                            <m:r>
                              <a:rPr lang="en-HK" i="1">
                                <a:latin typeface="Cambria Math" panose="02040503050406030204" pitchFamily="18" charset="0"/>
                              </a:rPr>
                              <m:t>𝑄</m:t>
                            </m:r>
                          </m:e>
                          <m:sub>
                            <m:r>
                              <a:rPr lang="en-HK" b="0" i="1" smtClean="0">
                                <a:latin typeface="Cambria Math" panose="02040503050406030204" pitchFamily="18" charset="0"/>
                              </a:rPr>
                              <m:t>3</m:t>
                            </m:r>
                          </m:sub>
                        </m:sSub>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9932776" y="4577057"/>
                  <a:ext cx="493084" cy="369332"/>
                </a:xfrm>
                <a:prstGeom prst="rect">
                  <a:avLst/>
                </a:prstGeom>
                <a:blipFill>
                  <a:blip r:embed="rId5"/>
                  <a:stretch>
                    <a:fillRect b="-9836"/>
                  </a:stretch>
                </a:blipFill>
              </p:spPr>
              <p:txBody>
                <a:bodyPr/>
                <a:lstStyle/>
                <a:p>
                  <a:r>
                    <a:rPr lang="en-US">
                      <a:noFill/>
                    </a:rPr>
                    <a:t> </a:t>
                  </a:r>
                </a:p>
              </p:txBody>
            </p:sp>
          </mc:Fallback>
        </mc:AlternateContent>
        <p:cxnSp>
          <p:nvCxnSpPr>
            <p:cNvPr id="16" name="Straight Arrow Connector 15"/>
            <p:cNvCxnSpPr/>
            <p:nvPr/>
          </p:nvCxnSpPr>
          <p:spPr>
            <a:xfrm>
              <a:off x="9358604" y="2789853"/>
              <a:ext cx="9331" cy="62204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9320378" y="2937655"/>
              <a:ext cx="495649" cy="307777"/>
            </a:xfrm>
            <a:prstGeom prst="rect">
              <a:avLst/>
            </a:prstGeom>
            <a:noFill/>
          </p:spPr>
          <p:txBody>
            <a:bodyPr wrap="none" rtlCol="0">
              <a:spAutoFit/>
            </a:bodyPr>
            <a:lstStyle/>
            <a:p>
              <a:r>
                <a:rPr lang="en-HK" sz="1400" dirty="0"/>
                <a:t>25%</a:t>
              </a:r>
              <a:endParaRPr lang="en-US" sz="1400" dirty="0"/>
            </a:p>
          </p:txBody>
        </p:sp>
        <p:cxnSp>
          <p:nvCxnSpPr>
            <p:cNvPr id="18" name="Straight Arrow Connector 17"/>
            <p:cNvCxnSpPr/>
            <p:nvPr/>
          </p:nvCxnSpPr>
          <p:spPr>
            <a:xfrm>
              <a:off x="9187017" y="2789853"/>
              <a:ext cx="6827" cy="125496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9120808" y="3538572"/>
              <a:ext cx="495649" cy="307777"/>
            </a:xfrm>
            <a:prstGeom prst="rect">
              <a:avLst/>
            </a:prstGeom>
            <a:noFill/>
          </p:spPr>
          <p:txBody>
            <a:bodyPr wrap="none" rtlCol="0">
              <a:spAutoFit/>
            </a:bodyPr>
            <a:lstStyle/>
            <a:p>
              <a:r>
                <a:rPr lang="en-HK" sz="1400" dirty="0"/>
                <a:t>50%</a:t>
              </a:r>
              <a:endParaRPr lang="en-US" sz="1400" dirty="0"/>
            </a:p>
          </p:txBody>
        </p:sp>
        <p:cxnSp>
          <p:nvCxnSpPr>
            <p:cNvPr id="20" name="Straight Arrow Connector 19"/>
            <p:cNvCxnSpPr/>
            <p:nvPr/>
          </p:nvCxnSpPr>
          <p:spPr>
            <a:xfrm>
              <a:off x="8996927" y="2789853"/>
              <a:ext cx="25330" cy="197187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988078" y="4297925"/>
              <a:ext cx="495649" cy="307777"/>
            </a:xfrm>
            <a:prstGeom prst="rect">
              <a:avLst/>
            </a:prstGeom>
            <a:noFill/>
          </p:spPr>
          <p:txBody>
            <a:bodyPr wrap="none" rtlCol="0">
              <a:spAutoFit/>
            </a:bodyPr>
            <a:lstStyle/>
            <a:p>
              <a:r>
                <a:rPr lang="en-HK" sz="1400" dirty="0"/>
                <a:t>75%</a:t>
              </a:r>
              <a:endParaRPr lang="en-US" sz="1400" dirty="0"/>
            </a:p>
          </p:txBody>
        </p:sp>
      </p:grpSp>
      <p:pic>
        <p:nvPicPr>
          <p:cNvPr id="22" name="Picture 21"/>
          <p:cNvPicPr>
            <a:picLocks noChangeAspect="1"/>
          </p:cNvPicPr>
          <p:nvPr/>
        </p:nvPicPr>
        <p:blipFill>
          <a:blip r:embed="rId6"/>
          <a:stretch>
            <a:fillRect/>
          </a:stretch>
        </p:blipFill>
        <p:spPr>
          <a:xfrm>
            <a:off x="838200" y="1899793"/>
            <a:ext cx="7048253" cy="2497998"/>
          </a:xfrm>
          <a:prstGeom prst="rect">
            <a:avLst/>
          </a:prstGeom>
        </p:spPr>
      </p:pic>
    </p:spTree>
    <p:extLst>
      <p:ext uri="{BB962C8B-B14F-4D97-AF65-F5344CB8AC3E}">
        <p14:creationId xmlns:p14="http://schemas.microsoft.com/office/powerpoint/2010/main" val="5867261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HK" dirty="0"/>
              <a:t>Cleaning your data: detecting outliers</a:t>
            </a:r>
            <a:endParaRPr lang="en-US" sz="44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54083" y="1899793"/>
                <a:ext cx="10058400" cy="4023360"/>
              </a:xfrm>
            </p:spPr>
            <p:txBody>
              <a:bodyPr>
                <a:normAutofit fontScale="92500" lnSpcReduction="10000"/>
              </a:bodyPr>
              <a:lstStyle/>
              <a:p>
                <a:r>
                  <a:rPr lang="en-HK" dirty="0"/>
                  <a:t>Percentiles: For any 0 </a:t>
                </a:r>
                <a:r>
                  <a:rPr lang="en-HK" dirty="0">
                    <a:sym typeface="Symbol" panose="05050102010706020507" pitchFamily="18" charset="2"/>
                  </a:rPr>
                  <a:t>p100, the </a:t>
                </a:r>
                <a:r>
                  <a:rPr lang="en-HK" dirty="0" err="1">
                    <a:sym typeface="Symbol" panose="05050102010706020507" pitchFamily="18" charset="2"/>
                  </a:rPr>
                  <a:t>pth</a:t>
                </a:r>
                <a:r>
                  <a:rPr lang="en-HK" dirty="0">
                    <a:sym typeface="Symbol" panose="05050102010706020507" pitchFamily="18" charset="2"/>
                  </a:rPr>
                  <a:t>-percentile of a set S of values is the value </a:t>
                </a:r>
                <a14:m>
                  <m:oMath xmlns:m="http://schemas.openxmlformats.org/officeDocument/2006/math">
                    <m:sSub>
                      <m:sSubPr>
                        <m:ctrlPr>
                          <a:rPr lang="en-HK" b="0" i="1" smtClean="0">
                            <a:latin typeface="Cambria Math" panose="02040503050406030204" pitchFamily="18" charset="0"/>
                            <a:sym typeface="Symbol" panose="05050102010706020507" pitchFamily="18" charset="2"/>
                          </a:rPr>
                        </m:ctrlPr>
                      </m:sSubPr>
                      <m:e>
                        <m:r>
                          <a:rPr lang="en-HK" b="0" i="1" smtClean="0">
                            <a:latin typeface="Cambria Math" panose="02040503050406030204" pitchFamily="18" charset="0"/>
                            <a:sym typeface="Symbol" panose="05050102010706020507" pitchFamily="18" charset="2"/>
                          </a:rPr>
                          <m:t>𝑥</m:t>
                        </m:r>
                      </m:e>
                      <m:sub>
                        <m:r>
                          <a:rPr lang="en-HK" b="0" i="1" smtClean="0">
                            <a:latin typeface="Cambria Math" panose="02040503050406030204" pitchFamily="18" charset="0"/>
                            <a:sym typeface="Symbol" panose="05050102010706020507" pitchFamily="18" charset="2"/>
                          </a:rPr>
                          <m:t>𝑝</m:t>
                        </m:r>
                      </m:sub>
                    </m:sSub>
                  </m:oMath>
                </a14:m>
                <a:r>
                  <a:rPr lang="en-US" dirty="0"/>
                  <a:t> in S such that</a:t>
                </a:r>
              </a:p>
              <a:p>
                <a:pPr lvl="1"/>
                <a:r>
                  <a:rPr lang="en-HK" dirty="0"/>
                  <a:t>a fraction of p of the data values in S are smaller than or equal to </a:t>
                </a:r>
                <a14:m>
                  <m:oMath xmlns:m="http://schemas.openxmlformats.org/officeDocument/2006/math">
                    <m:sSub>
                      <m:sSubPr>
                        <m:ctrlPr>
                          <a:rPr lang="en-HK" i="1">
                            <a:latin typeface="Cambria Math" panose="02040503050406030204" pitchFamily="18" charset="0"/>
                            <a:sym typeface="Symbol" panose="05050102010706020507" pitchFamily="18" charset="2"/>
                          </a:rPr>
                        </m:ctrlPr>
                      </m:sSubPr>
                      <m:e>
                        <m:r>
                          <a:rPr lang="en-HK" i="1">
                            <a:latin typeface="Cambria Math" panose="02040503050406030204" pitchFamily="18" charset="0"/>
                            <a:sym typeface="Symbol" panose="05050102010706020507" pitchFamily="18" charset="2"/>
                          </a:rPr>
                          <m:t>𝑥</m:t>
                        </m:r>
                      </m:e>
                      <m:sub>
                        <m:r>
                          <a:rPr lang="en-HK" i="1">
                            <a:latin typeface="Cambria Math" panose="02040503050406030204" pitchFamily="18" charset="0"/>
                            <a:sym typeface="Symbol" panose="05050102010706020507" pitchFamily="18" charset="2"/>
                          </a:rPr>
                          <m:t>𝑝</m:t>
                        </m:r>
                      </m:sub>
                    </m:sSub>
                  </m:oMath>
                </a14:m>
                <a:r>
                  <a:rPr lang="en-US" dirty="0"/>
                  <a:t>, and</a:t>
                </a:r>
              </a:p>
              <a:p>
                <a:pPr lvl="1"/>
                <a:r>
                  <a:rPr lang="en-HK" dirty="0"/>
                  <a:t>the remaining fraction (1-p) is greater than </a:t>
                </a:r>
                <a14:m>
                  <m:oMath xmlns:m="http://schemas.openxmlformats.org/officeDocument/2006/math">
                    <m:sSub>
                      <m:sSubPr>
                        <m:ctrlPr>
                          <a:rPr lang="en-HK" i="1">
                            <a:latin typeface="Cambria Math" panose="02040503050406030204" pitchFamily="18" charset="0"/>
                            <a:sym typeface="Symbol" panose="05050102010706020507" pitchFamily="18" charset="2"/>
                          </a:rPr>
                        </m:ctrlPr>
                      </m:sSubPr>
                      <m:e>
                        <m:r>
                          <a:rPr lang="en-HK" i="1">
                            <a:latin typeface="Cambria Math" panose="02040503050406030204" pitchFamily="18" charset="0"/>
                            <a:sym typeface="Symbol" panose="05050102010706020507" pitchFamily="18" charset="2"/>
                          </a:rPr>
                          <m:t>𝑥</m:t>
                        </m:r>
                      </m:e>
                      <m:sub>
                        <m:r>
                          <a:rPr lang="en-HK" i="1">
                            <a:latin typeface="Cambria Math" panose="02040503050406030204" pitchFamily="18" charset="0"/>
                            <a:sym typeface="Symbol" panose="05050102010706020507" pitchFamily="18" charset="2"/>
                          </a:rPr>
                          <m:t>𝑝</m:t>
                        </m:r>
                      </m:sub>
                    </m:sSub>
                  </m:oMath>
                </a14:m>
                <a:r>
                  <a:rPr lang="en-US" dirty="0"/>
                  <a:t>.</a:t>
                </a:r>
              </a:p>
              <a:p>
                <a:pPr marL="0" indent="0">
                  <a:buNone/>
                </a:pPr>
                <a:r>
                  <a:rPr lang="en-HK" dirty="0"/>
                  <a:t>    For example, the median of S is the 50</a:t>
                </a:r>
                <a:r>
                  <a:rPr lang="en-HK" baseline="30000" dirty="0"/>
                  <a:t>th</a:t>
                </a:r>
                <a:r>
                  <a:rPr lang="en-HK" dirty="0"/>
                  <a:t> percentile of S.</a:t>
                </a:r>
              </a:p>
              <a:p>
                <a:r>
                  <a:rPr lang="en-HK" dirty="0"/>
                  <a:t>Quantiles: </a:t>
                </a:r>
              </a:p>
              <a:p>
                <a:pPr lvl="1"/>
                <a:r>
                  <a:rPr lang="en-HK" dirty="0"/>
                  <a:t>The first quantile of S (  </a:t>
                </a:r>
                <a14:m>
                  <m:oMath xmlns:m="http://schemas.openxmlformats.org/officeDocument/2006/math">
                    <m:sSub>
                      <m:sSubPr>
                        <m:ctrlPr>
                          <a:rPr lang="en-HK" i="1" smtClean="0">
                            <a:latin typeface="Cambria Math" panose="02040503050406030204" pitchFamily="18" charset="0"/>
                          </a:rPr>
                        </m:ctrlPr>
                      </m:sSubPr>
                      <m:e>
                        <m:r>
                          <a:rPr lang="en-HK" b="0" i="1" smtClean="0">
                            <a:latin typeface="Cambria Math" panose="02040503050406030204" pitchFamily="18" charset="0"/>
                          </a:rPr>
                          <m:t>𝑄</m:t>
                        </m:r>
                      </m:e>
                      <m:sub>
                        <m:r>
                          <a:rPr lang="en-HK" b="0" i="1" smtClean="0">
                            <a:latin typeface="Cambria Math" panose="02040503050406030204" pitchFamily="18" charset="0"/>
                          </a:rPr>
                          <m:t>1</m:t>
                        </m:r>
                      </m:sub>
                    </m:sSub>
                  </m:oMath>
                </a14:m>
                <a:r>
                  <a:rPr lang="en-HK" dirty="0"/>
                  <a:t> )= the 25</a:t>
                </a:r>
                <a:r>
                  <a:rPr lang="en-HK" baseline="30000" dirty="0"/>
                  <a:t>th</a:t>
                </a:r>
                <a:r>
                  <a:rPr lang="en-HK" dirty="0"/>
                  <a:t> percentile of S</a:t>
                </a:r>
              </a:p>
              <a:p>
                <a:pPr lvl="1"/>
                <a:r>
                  <a:rPr lang="en-HK" dirty="0"/>
                  <a:t>The second quantile of S ( </a:t>
                </a:r>
                <a14:m>
                  <m:oMath xmlns:m="http://schemas.openxmlformats.org/officeDocument/2006/math">
                    <m:sSub>
                      <m:sSubPr>
                        <m:ctrlPr>
                          <a:rPr lang="en-HK" i="1" smtClean="0">
                            <a:latin typeface="Cambria Math" panose="02040503050406030204" pitchFamily="18" charset="0"/>
                          </a:rPr>
                        </m:ctrlPr>
                      </m:sSubPr>
                      <m:e>
                        <m:r>
                          <a:rPr lang="en-HK" b="0" i="1" smtClean="0">
                            <a:latin typeface="Cambria Math" panose="02040503050406030204" pitchFamily="18" charset="0"/>
                          </a:rPr>
                          <m:t>𝑄</m:t>
                        </m:r>
                      </m:e>
                      <m:sub>
                        <m:r>
                          <a:rPr lang="en-HK" b="0" i="1" smtClean="0">
                            <a:latin typeface="Cambria Math" panose="02040503050406030204" pitchFamily="18" charset="0"/>
                          </a:rPr>
                          <m:t>2</m:t>
                        </m:r>
                      </m:sub>
                    </m:sSub>
                  </m:oMath>
                </a14:m>
                <a:r>
                  <a:rPr lang="en-HK" dirty="0"/>
                  <a:t> )= the median of S = the 50</a:t>
                </a:r>
                <a:r>
                  <a:rPr lang="en-HK" baseline="30000" dirty="0"/>
                  <a:t>th</a:t>
                </a:r>
                <a:r>
                  <a:rPr lang="en-HK" dirty="0"/>
                  <a:t> percentile of S</a:t>
                </a:r>
              </a:p>
              <a:p>
                <a:pPr lvl="1"/>
                <a:r>
                  <a:rPr lang="en-HK" dirty="0"/>
                  <a:t>The third quantile of S ( </a:t>
                </a:r>
                <a14:m>
                  <m:oMath xmlns:m="http://schemas.openxmlformats.org/officeDocument/2006/math">
                    <m:sSub>
                      <m:sSubPr>
                        <m:ctrlPr>
                          <a:rPr lang="en-HK" i="1" smtClean="0">
                            <a:latin typeface="Cambria Math" panose="02040503050406030204" pitchFamily="18" charset="0"/>
                          </a:rPr>
                        </m:ctrlPr>
                      </m:sSubPr>
                      <m:e>
                        <m:r>
                          <a:rPr lang="en-HK" b="0" i="1" smtClean="0">
                            <a:latin typeface="Cambria Math" panose="02040503050406030204" pitchFamily="18" charset="0"/>
                          </a:rPr>
                          <m:t>𝑄</m:t>
                        </m:r>
                      </m:e>
                      <m:sub>
                        <m:r>
                          <a:rPr lang="en-HK" b="0" i="1" smtClean="0">
                            <a:latin typeface="Cambria Math" panose="02040503050406030204" pitchFamily="18" charset="0"/>
                          </a:rPr>
                          <m:t>3</m:t>
                        </m:r>
                      </m:sub>
                    </m:sSub>
                  </m:oMath>
                </a14:m>
                <a:r>
                  <a:rPr lang="en-HK" dirty="0"/>
                  <a:t> )= the 75</a:t>
                </a:r>
                <a:r>
                  <a:rPr lang="en-HK" baseline="30000" dirty="0"/>
                  <a:t>th</a:t>
                </a:r>
                <a:r>
                  <a:rPr lang="en-HK" dirty="0"/>
                  <a:t> percentile of S</a:t>
                </a:r>
              </a:p>
              <a:p>
                <a:r>
                  <a:rPr lang="en-HK" dirty="0"/>
                  <a:t>5-number summary: </a:t>
                </a:r>
                <a:r>
                  <a:rPr lang="en-HK" dirty="0" err="1"/>
                  <a:t>x</a:t>
                </a:r>
                <a:r>
                  <a:rPr lang="en-HK" baseline="-25000" dirty="0" err="1"/>
                  <a:t>min</a:t>
                </a:r>
                <a:r>
                  <a:rPr lang="en-HK" dirty="0"/>
                  <a:t> , Q</a:t>
                </a:r>
                <a:r>
                  <a:rPr lang="en-HK" baseline="-25000" dirty="0"/>
                  <a:t>1</a:t>
                </a:r>
                <a:r>
                  <a:rPr lang="en-HK" dirty="0"/>
                  <a:t> , Q</a:t>
                </a:r>
                <a:r>
                  <a:rPr lang="en-HK" baseline="-25000" dirty="0"/>
                  <a:t>2</a:t>
                </a:r>
                <a:r>
                  <a:rPr lang="en-HK" dirty="0"/>
                  <a:t> , Q</a:t>
                </a:r>
                <a:r>
                  <a:rPr lang="en-HK" baseline="-25000" dirty="0"/>
                  <a:t>3</a:t>
                </a:r>
                <a:r>
                  <a:rPr lang="en-HK" dirty="0"/>
                  <a:t> , </a:t>
                </a:r>
                <a:r>
                  <a:rPr lang="en-HK" dirty="0" err="1"/>
                  <a:t>x</a:t>
                </a:r>
                <a:r>
                  <a:rPr lang="en-HK" baseline="-25000" dirty="0" err="1"/>
                  <a:t>max</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54083" y="1899793"/>
                <a:ext cx="10058400" cy="4023360"/>
              </a:xfrm>
              <a:blipFill>
                <a:blip r:embed="rId2"/>
                <a:stretch>
                  <a:fillRect l="-909" t="-363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81B3A8E7-0AD1-4B48-83E8-08BF0BD63A5E}" type="slidenum">
              <a:rPr lang="en-HK" smtClean="0"/>
              <a:t>21</a:t>
            </a:fld>
            <a:endParaRPr lang="en-HK"/>
          </a:p>
        </p:txBody>
      </p:sp>
      <p:pic>
        <p:nvPicPr>
          <p:cNvPr id="15" name="Picture 14"/>
          <p:cNvPicPr>
            <a:picLocks noChangeAspect="1"/>
          </p:cNvPicPr>
          <p:nvPr/>
        </p:nvPicPr>
        <p:blipFill>
          <a:blip r:embed="rId3"/>
          <a:stretch>
            <a:fillRect/>
          </a:stretch>
        </p:blipFill>
        <p:spPr>
          <a:xfrm>
            <a:off x="838200" y="1899793"/>
            <a:ext cx="7048253" cy="2497998"/>
          </a:xfrm>
          <a:prstGeom prst="rect">
            <a:avLst/>
          </a:prstGeom>
        </p:spPr>
      </p:pic>
      <p:pic>
        <p:nvPicPr>
          <p:cNvPr id="7" name="Picture 6"/>
          <p:cNvPicPr>
            <a:picLocks noChangeAspect="1"/>
          </p:cNvPicPr>
          <p:nvPr/>
        </p:nvPicPr>
        <p:blipFill>
          <a:blip r:embed="rId4"/>
          <a:stretch>
            <a:fillRect/>
          </a:stretch>
        </p:blipFill>
        <p:spPr>
          <a:xfrm>
            <a:off x="7357300" y="2001330"/>
            <a:ext cx="4171066" cy="3314449"/>
          </a:xfrm>
          <a:prstGeom prst="rect">
            <a:avLst/>
          </a:prstGeom>
        </p:spPr>
      </p:pic>
      <p:sp>
        <p:nvSpPr>
          <p:cNvPr id="5" name="Oval 4"/>
          <p:cNvSpPr/>
          <p:nvPr/>
        </p:nvSpPr>
        <p:spPr>
          <a:xfrm>
            <a:off x="7254685" y="1887113"/>
            <a:ext cx="1579419" cy="550506"/>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69024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HK" dirty="0"/>
              <a:t>Cleaning your data: detecting outliers</a:t>
            </a:r>
            <a:endParaRPr lang="en-US" sz="44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54083" y="1899793"/>
                <a:ext cx="10058400" cy="4023360"/>
              </a:xfrm>
            </p:spPr>
            <p:txBody>
              <a:bodyPr>
                <a:normAutofit fontScale="92500" lnSpcReduction="10000"/>
              </a:bodyPr>
              <a:lstStyle/>
              <a:p>
                <a:r>
                  <a:rPr lang="en-HK" dirty="0"/>
                  <a:t>Percentiles: For any 0 </a:t>
                </a:r>
                <a:r>
                  <a:rPr lang="en-HK" dirty="0">
                    <a:sym typeface="Symbol" panose="05050102010706020507" pitchFamily="18" charset="2"/>
                  </a:rPr>
                  <a:t>p100, the </a:t>
                </a:r>
                <a:r>
                  <a:rPr lang="en-HK" dirty="0" err="1">
                    <a:sym typeface="Symbol" panose="05050102010706020507" pitchFamily="18" charset="2"/>
                  </a:rPr>
                  <a:t>pth</a:t>
                </a:r>
                <a:r>
                  <a:rPr lang="en-HK" dirty="0">
                    <a:sym typeface="Symbol" panose="05050102010706020507" pitchFamily="18" charset="2"/>
                  </a:rPr>
                  <a:t>-percentile of a set S of values is the value </a:t>
                </a:r>
                <a14:m>
                  <m:oMath xmlns:m="http://schemas.openxmlformats.org/officeDocument/2006/math">
                    <m:sSub>
                      <m:sSubPr>
                        <m:ctrlPr>
                          <a:rPr lang="en-HK" b="0" i="1" smtClean="0">
                            <a:latin typeface="Cambria Math" panose="02040503050406030204" pitchFamily="18" charset="0"/>
                            <a:sym typeface="Symbol" panose="05050102010706020507" pitchFamily="18" charset="2"/>
                          </a:rPr>
                        </m:ctrlPr>
                      </m:sSubPr>
                      <m:e>
                        <m:r>
                          <a:rPr lang="en-HK" b="0" i="1" smtClean="0">
                            <a:latin typeface="Cambria Math" panose="02040503050406030204" pitchFamily="18" charset="0"/>
                            <a:sym typeface="Symbol" panose="05050102010706020507" pitchFamily="18" charset="2"/>
                          </a:rPr>
                          <m:t>𝑥</m:t>
                        </m:r>
                      </m:e>
                      <m:sub>
                        <m:r>
                          <a:rPr lang="en-HK" b="0" i="1" smtClean="0">
                            <a:latin typeface="Cambria Math" panose="02040503050406030204" pitchFamily="18" charset="0"/>
                            <a:sym typeface="Symbol" panose="05050102010706020507" pitchFamily="18" charset="2"/>
                          </a:rPr>
                          <m:t>𝑝</m:t>
                        </m:r>
                      </m:sub>
                    </m:sSub>
                  </m:oMath>
                </a14:m>
                <a:r>
                  <a:rPr lang="en-US" dirty="0"/>
                  <a:t> in S such that</a:t>
                </a:r>
              </a:p>
              <a:p>
                <a:pPr lvl="1"/>
                <a:r>
                  <a:rPr lang="en-HK" dirty="0"/>
                  <a:t>a fraction of p of the data values in S are smaller than or equal to </a:t>
                </a:r>
                <a14:m>
                  <m:oMath xmlns:m="http://schemas.openxmlformats.org/officeDocument/2006/math">
                    <m:sSub>
                      <m:sSubPr>
                        <m:ctrlPr>
                          <a:rPr lang="en-HK" i="1">
                            <a:latin typeface="Cambria Math" panose="02040503050406030204" pitchFamily="18" charset="0"/>
                            <a:sym typeface="Symbol" panose="05050102010706020507" pitchFamily="18" charset="2"/>
                          </a:rPr>
                        </m:ctrlPr>
                      </m:sSubPr>
                      <m:e>
                        <m:r>
                          <a:rPr lang="en-HK" i="1">
                            <a:latin typeface="Cambria Math" panose="02040503050406030204" pitchFamily="18" charset="0"/>
                            <a:sym typeface="Symbol" panose="05050102010706020507" pitchFamily="18" charset="2"/>
                          </a:rPr>
                          <m:t>𝑥</m:t>
                        </m:r>
                      </m:e>
                      <m:sub>
                        <m:r>
                          <a:rPr lang="en-HK" i="1">
                            <a:latin typeface="Cambria Math" panose="02040503050406030204" pitchFamily="18" charset="0"/>
                            <a:sym typeface="Symbol" panose="05050102010706020507" pitchFamily="18" charset="2"/>
                          </a:rPr>
                          <m:t>𝑝</m:t>
                        </m:r>
                      </m:sub>
                    </m:sSub>
                  </m:oMath>
                </a14:m>
                <a:r>
                  <a:rPr lang="en-US" dirty="0"/>
                  <a:t>, and</a:t>
                </a:r>
              </a:p>
              <a:p>
                <a:pPr lvl="1"/>
                <a:r>
                  <a:rPr lang="en-HK" dirty="0"/>
                  <a:t>the remaining fraction (1-p) is greater than </a:t>
                </a:r>
                <a14:m>
                  <m:oMath xmlns:m="http://schemas.openxmlformats.org/officeDocument/2006/math">
                    <m:sSub>
                      <m:sSubPr>
                        <m:ctrlPr>
                          <a:rPr lang="en-HK" i="1">
                            <a:latin typeface="Cambria Math" panose="02040503050406030204" pitchFamily="18" charset="0"/>
                            <a:sym typeface="Symbol" panose="05050102010706020507" pitchFamily="18" charset="2"/>
                          </a:rPr>
                        </m:ctrlPr>
                      </m:sSubPr>
                      <m:e>
                        <m:r>
                          <a:rPr lang="en-HK" i="1">
                            <a:latin typeface="Cambria Math" panose="02040503050406030204" pitchFamily="18" charset="0"/>
                            <a:sym typeface="Symbol" panose="05050102010706020507" pitchFamily="18" charset="2"/>
                          </a:rPr>
                          <m:t>𝑥</m:t>
                        </m:r>
                      </m:e>
                      <m:sub>
                        <m:r>
                          <a:rPr lang="en-HK" i="1">
                            <a:latin typeface="Cambria Math" panose="02040503050406030204" pitchFamily="18" charset="0"/>
                            <a:sym typeface="Symbol" panose="05050102010706020507" pitchFamily="18" charset="2"/>
                          </a:rPr>
                          <m:t>𝑝</m:t>
                        </m:r>
                      </m:sub>
                    </m:sSub>
                  </m:oMath>
                </a14:m>
                <a:r>
                  <a:rPr lang="en-US" dirty="0"/>
                  <a:t>.</a:t>
                </a:r>
              </a:p>
              <a:p>
                <a:pPr marL="0" indent="0">
                  <a:buNone/>
                </a:pPr>
                <a:r>
                  <a:rPr lang="en-HK" dirty="0"/>
                  <a:t>    For example, the median of S is the 50</a:t>
                </a:r>
                <a:r>
                  <a:rPr lang="en-HK" baseline="30000" dirty="0"/>
                  <a:t>th</a:t>
                </a:r>
                <a:r>
                  <a:rPr lang="en-HK" dirty="0"/>
                  <a:t> percentile of S.</a:t>
                </a:r>
              </a:p>
              <a:p>
                <a:r>
                  <a:rPr lang="en-HK" dirty="0"/>
                  <a:t>Quantiles: </a:t>
                </a:r>
              </a:p>
              <a:p>
                <a:pPr lvl="1"/>
                <a:r>
                  <a:rPr lang="en-HK" dirty="0"/>
                  <a:t>The first quantile of S (  </a:t>
                </a:r>
                <a14:m>
                  <m:oMath xmlns:m="http://schemas.openxmlformats.org/officeDocument/2006/math">
                    <m:sSub>
                      <m:sSubPr>
                        <m:ctrlPr>
                          <a:rPr lang="en-HK" i="1" smtClean="0">
                            <a:latin typeface="Cambria Math" panose="02040503050406030204" pitchFamily="18" charset="0"/>
                          </a:rPr>
                        </m:ctrlPr>
                      </m:sSubPr>
                      <m:e>
                        <m:r>
                          <a:rPr lang="en-HK" b="0" i="1" smtClean="0">
                            <a:latin typeface="Cambria Math" panose="02040503050406030204" pitchFamily="18" charset="0"/>
                          </a:rPr>
                          <m:t>𝑄</m:t>
                        </m:r>
                      </m:e>
                      <m:sub>
                        <m:r>
                          <a:rPr lang="en-HK" b="0" i="1" smtClean="0">
                            <a:latin typeface="Cambria Math" panose="02040503050406030204" pitchFamily="18" charset="0"/>
                          </a:rPr>
                          <m:t>1</m:t>
                        </m:r>
                      </m:sub>
                    </m:sSub>
                  </m:oMath>
                </a14:m>
                <a:r>
                  <a:rPr lang="en-HK" dirty="0"/>
                  <a:t> )= the 25</a:t>
                </a:r>
                <a:r>
                  <a:rPr lang="en-HK" baseline="30000" dirty="0"/>
                  <a:t>th</a:t>
                </a:r>
                <a:r>
                  <a:rPr lang="en-HK" dirty="0"/>
                  <a:t> percentile of S</a:t>
                </a:r>
              </a:p>
              <a:p>
                <a:pPr lvl="1"/>
                <a:r>
                  <a:rPr lang="en-HK" dirty="0"/>
                  <a:t>The second quantile of S ( </a:t>
                </a:r>
                <a14:m>
                  <m:oMath xmlns:m="http://schemas.openxmlformats.org/officeDocument/2006/math">
                    <m:sSub>
                      <m:sSubPr>
                        <m:ctrlPr>
                          <a:rPr lang="en-HK" i="1" smtClean="0">
                            <a:latin typeface="Cambria Math" panose="02040503050406030204" pitchFamily="18" charset="0"/>
                          </a:rPr>
                        </m:ctrlPr>
                      </m:sSubPr>
                      <m:e>
                        <m:r>
                          <a:rPr lang="en-HK" b="0" i="1" smtClean="0">
                            <a:latin typeface="Cambria Math" panose="02040503050406030204" pitchFamily="18" charset="0"/>
                          </a:rPr>
                          <m:t>𝑄</m:t>
                        </m:r>
                      </m:e>
                      <m:sub>
                        <m:r>
                          <a:rPr lang="en-HK" b="0" i="1" smtClean="0">
                            <a:latin typeface="Cambria Math" panose="02040503050406030204" pitchFamily="18" charset="0"/>
                          </a:rPr>
                          <m:t>2</m:t>
                        </m:r>
                      </m:sub>
                    </m:sSub>
                  </m:oMath>
                </a14:m>
                <a:r>
                  <a:rPr lang="en-HK" dirty="0"/>
                  <a:t> )= the median of S = the 50</a:t>
                </a:r>
                <a:r>
                  <a:rPr lang="en-HK" baseline="30000" dirty="0"/>
                  <a:t>th</a:t>
                </a:r>
                <a:r>
                  <a:rPr lang="en-HK" dirty="0"/>
                  <a:t> percentile of S</a:t>
                </a:r>
              </a:p>
              <a:p>
                <a:pPr lvl="1"/>
                <a:r>
                  <a:rPr lang="en-HK" dirty="0"/>
                  <a:t>The third quantile of S ( </a:t>
                </a:r>
                <a14:m>
                  <m:oMath xmlns:m="http://schemas.openxmlformats.org/officeDocument/2006/math">
                    <m:sSub>
                      <m:sSubPr>
                        <m:ctrlPr>
                          <a:rPr lang="en-HK" i="1" smtClean="0">
                            <a:latin typeface="Cambria Math" panose="02040503050406030204" pitchFamily="18" charset="0"/>
                          </a:rPr>
                        </m:ctrlPr>
                      </m:sSubPr>
                      <m:e>
                        <m:r>
                          <a:rPr lang="en-HK" b="0" i="1" smtClean="0">
                            <a:latin typeface="Cambria Math" panose="02040503050406030204" pitchFamily="18" charset="0"/>
                          </a:rPr>
                          <m:t>𝑄</m:t>
                        </m:r>
                      </m:e>
                      <m:sub>
                        <m:r>
                          <a:rPr lang="en-HK" b="0" i="1" smtClean="0">
                            <a:latin typeface="Cambria Math" panose="02040503050406030204" pitchFamily="18" charset="0"/>
                          </a:rPr>
                          <m:t>3</m:t>
                        </m:r>
                      </m:sub>
                    </m:sSub>
                  </m:oMath>
                </a14:m>
                <a:r>
                  <a:rPr lang="en-HK" dirty="0"/>
                  <a:t> )= the 75</a:t>
                </a:r>
                <a:r>
                  <a:rPr lang="en-HK" baseline="30000" dirty="0"/>
                  <a:t>th</a:t>
                </a:r>
                <a:r>
                  <a:rPr lang="en-HK" dirty="0"/>
                  <a:t> percentile of S</a:t>
                </a:r>
              </a:p>
              <a:p>
                <a:r>
                  <a:rPr lang="en-HK" dirty="0"/>
                  <a:t>5-number summary: </a:t>
                </a:r>
                <a:r>
                  <a:rPr lang="en-HK" dirty="0" err="1"/>
                  <a:t>x</a:t>
                </a:r>
                <a:r>
                  <a:rPr lang="en-HK" baseline="-25000" dirty="0" err="1"/>
                  <a:t>min</a:t>
                </a:r>
                <a:r>
                  <a:rPr lang="en-HK" dirty="0"/>
                  <a:t> , Q</a:t>
                </a:r>
                <a:r>
                  <a:rPr lang="en-HK" baseline="-25000" dirty="0"/>
                  <a:t>1</a:t>
                </a:r>
                <a:r>
                  <a:rPr lang="en-HK" dirty="0"/>
                  <a:t> , Q</a:t>
                </a:r>
                <a:r>
                  <a:rPr lang="en-HK" baseline="-25000" dirty="0"/>
                  <a:t>2</a:t>
                </a:r>
                <a:r>
                  <a:rPr lang="en-HK" dirty="0"/>
                  <a:t> , Q</a:t>
                </a:r>
                <a:r>
                  <a:rPr lang="en-HK" baseline="-25000" dirty="0"/>
                  <a:t>3</a:t>
                </a:r>
                <a:r>
                  <a:rPr lang="en-HK" dirty="0"/>
                  <a:t> , </a:t>
                </a:r>
                <a:r>
                  <a:rPr lang="en-HK" dirty="0" err="1"/>
                  <a:t>x</a:t>
                </a:r>
                <a:r>
                  <a:rPr lang="en-HK" baseline="-25000" dirty="0" err="1"/>
                  <a:t>max</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54083" y="1899793"/>
                <a:ext cx="10058400" cy="4023360"/>
              </a:xfrm>
              <a:blipFill>
                <a:blip r:embed="rId2"/>
                <a:stretch>
                  <a:fillRect l="-909" t="-363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81B3A8E7-0AD1-4B48-83E8-08BF0BD63A5E}" type="slidenum">
              <a:rPr lang="en-HK" smtClean="0"/>
              <a:t>22</a:t>
            </a:fld>
            <a:endParaRPr lang="en-HK"/>
          </a:p>
        </p:txBody>
      </p:sp>
      <p:pic>
        <p:nvPicPr>
          <p:cNvPr id="15" name="Picture 14"/>
          <p:cNvPicPr>
            <a:picLocks noChangeAspect="1"/>
          </p:cNvPicPr>
          <p:nvPr/>
        </p:nvPicPr>
        <p:blipFill>
          <a:blip r:embed="rId3"/>
          <a:stretch>
            <a:fillRect/>
          </a:stretch>
        </p:blipFill>
        <p:spPr>
          <a:xfrm>
            <a:off x="838200" y="1899793"/>
            <a:ext cx="7048253" cy="2497998"/>
          </a:xfrm>
          <a:prstGeom prst="rect">
            <a:avLst/>
          </a:prstGeom>
        </p:spPr>
      </p:pic>
      <p:pic>
        <p:nvPicPr>
          <p:cNvPr id="7" name="Picture 6"/>
          <p:cNvPicPr>
            <a:picLocks noChangeAspect="1"/>
          </p:cNvPicPr>
          <p:nvPr/>
        </p:nvPicPr>
        <p:blipFill>
          <a:blip r:embed="rId4"/>
          <a:stretch>
            <a:fillRect/>
          </a:stretch>
        </p:blipFill>
        <p:spPr>
          <a:xfrm>
            <a:off x="7357300" y="2001330"/>
            <a:ext cx="4171066" cy="3314449"/>
          </a:xfrm>
          <a:prstGeom prst="rect">
            <a:avLst/>
          </a:prstGeom>
        </p:spPr>
      </p:pic>
      <p:sp>
        <p:nvSpPr>
          <p:cNvPr id="5" name="Oval 4"/>
          <p:cNvSpPr/>
          <p:nvPr/>
        </p:nvSpPr>
        <p:spPr>
          <a:xfrm>
            <a:off x="7254685" y="1887113"/>
            <a:ext cx="1579419" cy="550506"/>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5"/>
          <a:stretch>
            <a:fillRect/>
          </a:stretch>
        </p:blipFill>
        <p:spPr>
          <a:xfrm>
            <a:off x="7056829" y="1859623"/>
            <a:ext cx="4258269" cy="3419952"/>
          </a:xfrm>
          <a:prstGeom prst="rect">
            <a:avLst/>
          </a:prstGeom>
        </p:spPr>
      </p:pic>
      <p:sp>
        <p:nvSpPr>
          <p:cNvPr id="6" name="TextBox 5"/>
          <p:cNvSpPr txBox="1"/>
          <p:nvPr/>
        </p:nvSpPr>
        <p:spPr>
          <a:xfrm>
            <a:off x="8055652" y="5338295"/>
            <a:ext cx="2425792"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HK" dirty="0"/>
              <a:t>For more “normal” data</a:t>
            </a:r>
            <a:endParaRPr lang="en-US" dirty="0"/>
          </a:p>
        </p:txBody>
      </p:sp>
      <p:grpSp>
        <p:nvGrpSpPr>
          <p:cNvPr id="17" name="Group 16"/>
          <p:cNvGrpSpPr/>
          <p:nvPr/>
        </p:nvGrpSpPr>
        <p:grpSpPr>
          <a:xfrm>
            <a:off x="5768534" y="2758332"/>
            <a:ext cx="3207882" cy="3697128"/>
            <a:chOff x="6660513" y="2410691"/>
            <a:chExt cx="3207882" cy="3697128"/>
          </a:xfrm>
        </p:grpSpPr>
        <p:cxnSp>
          <p:nvCxnSpPr>
            <p:cNvPr id="18" name="Straight Arrow Connector 17"/>
            <p:cNvCxnSpPr/>
            <p:nvPr/>
          </p:nvCxnSpPr>
          <p:spPr>
            <a:xfrm flipV="1">
              <a:off x="7255823" y="4298868"/>
              <a:ext cx="2303813" cy="16242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7208322" y="2410691"/>
              <a:ext cx="2660073" cy="3512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7255823" y="4476997"/>
              <a:ext cx="2588821" cy="1446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7255823" y="3764478"/>
              <a:ext cx="2422567" cy="2158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660513" y="5738487"/>
              <a:ext cx="2449260"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HK" dirty="0"/>
                <a:t>The 5-number summary</a:t>
              </a:r>
              <a:endParaRPr lang="en-US" dirty="0"/>
            </a:p>
          </p:txBody>
        </p:sp>
      </p:grpSp>
      <p:cxnSp>
        <p:nvCxnSpPr>
          <p:cNvPr id="23" name="Straight Arrow Connector 22"/>
          <p:cNvCxnSpPr/>
          <p:nvPr/>
        </p:nvCxnSpPr>
        <p:spPr>
          <a:xfrm flipV="1">
            <a:off x="6640906" y="4397791"/>
            <a:ext cx="2069957" cy="17344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37340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HK" dirty="0"/>
              <a:t>Cleaning your data: detecting outliers</a:t>
            </a:r>
            <a:endParaRPr lang="en-US" sz="44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54083" y="1899793"/>
                <a:ext cx="10058400" cy="4023360"/>
              </a:xfrm>
            </p:spPr>
            <p:txBody>
              <a:bodyPr>
                <a:normAutofit fontScale="92500" lnSpcReduction="10000"/>
              </a:bodyPr>
              <a:lstStyle/>
              <a:p>
                <a:r>
                  <a:rPr lang="en-HK" dirty="0"/>
                  <a:t>Percentiles: For any 0 </a:t>
                </a:r>
                <a:r>
                  <a:rPr lang="en-HK" dirty="0">
                    <a:sym typeface="Symbol" panose="05050102010706020507" pitchFamily="18" charset="2"/>
                  </a:rPr>
                  <a:t>p100, the </a:t>
                </a:r>
                <a:r>
                  <a:rPr lang="en-HK" dirty="0" err="1">
                    <a:sym typeface="Symbol" panose="05050102010706020507" pitchFamily="18" charset="2"/>
                  </a:rPr>
                  <a:t>pth</a:t>
                </a:r>
                <a:r>
                  <a:rPr lang="en-HK" dirty="0">
                    <a:sym typeface="Symbol" panose="05050102010706020507" pitchFamily="18" charset="2"/>
                  </a:rPr>
                  <a:t>-percentile of a set S of values is the value </a:t>
                </a:r>
                <a14:m>
                  <m:oMath xmlns:m="http://schemas.openxmlformats.org/officeDocument/2006/math">
                    <m:sSub>
                      <m:sSubPr>
                        <m:ctrlPr>
                          <a:rPr lang="en-HK" b="0" i="1" smtClean="0">
                            <a:latin typeface="Cambria Math" panose="02040503050406030204" pitchFamily="18" charset="0"/>
                            <a:sym typeface="Symbol" panose="05050102010706020507" pitchFamily="18" charset="2"/>
                          </a:rPr>
                        </m:ctrlPr>
                      </m:sSubPr>
                      <m:e>
                        <m:r>
                          <a:rPr lang="en-HK" b="0" i="1" smtClean="0">
                            <a:latin typeface="Cambria Math" panose="02040503050406030204" pitchFamily="18" charset="0"/>
                            <a:sym typeface="Symbol" panose="05050102010706020507" pitchFamily="18" charset="2"/>
                          </a:rPr>
                          <m:t>𝑥</m:t>
                        </m:r>
                      </m:e>
                      <m:sub>
                        <m:r>
                          <a:rPr lang="en-HK" b="0" i="1" smtClean="0">
                            <a:latin typeface="Cambria Math" panose="02040503050406030204" pitchFamily="18" charset="0"/>
                            <a:sym typeface="Symbol" panose="05050102010706020507" pitchFamily="18" charset="2"/>
                          </a:rPr>
                          <m:t>𝑝</m:t>
                        </m:r>
                      </m:sub>
                    </m:sSub>
                  </m:oMath>
                </a14:m>
                <a:r>
                  <a:rPr lang="en-US" dirty="0"/>
                  <a:t> in S such that</a:t>
                </a:r>
              </a:p>
              <a:p>
                <a:pPr lvl="1"/>
                <a:r>
                  <a:rPr lang="en-HK" dirty="0"/>
                  <a:t>a fraction of p of the data values in S are smaller than or equal to </a:t>
                </a:r>
                <a14:m>
                  <m:oMath xmlns:m="http://schemas.openxmlformats.org/officeDocument/2006/math">
                    <m:sSub>
                      <m:sSubPr>
                        <m:ctrlPr>
                          <a:rPr lang="en-HK" i="1">
                            <a:latin typeface="Cambria Math" panose="02040503050406030204" pitchFamily="18" charset="0"/>
                            <a:sym typeface="Symbol" panose="05050102010706020507" pitchFamily="18" charset="2"/>
                          </a:rPr>
                        </m:ctrlPr>
                      </m:sSubPr>
                      <m:e>
                        <m:r>
                          <a:rPr lang="en-HK" i="1">
                            <a:latin typeface="Cambria Math" panose="02040503050406030204" pitchFamily="18" charset="0"/>
                            <a:sym typeface="Symbol" panose="05050102010706020507" pitchFamily="18" charset="2"/>
                          </a:rPr>
                          <m:t>𝑥</m:t>
                        </m:r>
                      </m:e>
                      <m:sub>
                        <m:r>
                          <a:rPr lang="en-HK" i="1">
                            <a:latin typeface="Cambria Math" panose="02040503050406030204" pitchFamily="18" charset="0"/>
                            <a:sym typeface="Symbol" panose="05050102010706020507" pitchFamily="18" charset="2"/>
                          </a:rPr>
                          <m:t>𝑝</m:t>
                        </m:r>
                      </m:sub>
                    </m:sSub>
                  </m:oMath>
                </a14:m>
                <a:r>
                  <a:rPr lang="en-US" dirty="0"/>
                  <a:t>, and</a:t>
                </a:r>
              </a:p>
              <a:p>
                <a:pPr lvl="1"/>
                <a:r>
                  <a:rPr lang="en-HK" dirty="0"/>
                  <a:t>the remaining fraction (1-p) is greater than </a:t>
                </a:r>
                <a14:m>
                  <m:oMath xmlns:m="http://schemas.openxmlformats.org/officeDocument/2006/math">
                    <m:sSub>
                      <m:sSubPr>
                        <m:ctrlPr>
                          <a:rPr lang="en-HK" i="1">
                            <a:latin typeface="Cambria Math" panose="02040503050406030204" pitchFamily="18" charset="0"/>
                            <a:sym typeface="Symbol" panose="05050102010706020507" pitchFamily="18" charset="2"/>
                          </a:rPr>
                        </m:ctrlPr>
                      </m:sSubPr>
                      <m:e>
                        <m:r>
                          <a:rPr lang="en-HK" i="1">
                            <a:latin typeface="Cambria Math" panose="02040503050406030204" pitchFamily="18" charset="0"/>
                            <a:sym typeface="Symbol" panose="05050102010706020507" pitchFamily="18" charset="2"/>
                          </a:rPr>
                          <m:t>𝑥</m:t>
                        </m:r>
                      </m:e>
                      <m:sub>
                        <m:r>
                          <a:rPr lang="en-HK" i="1">
                            <a:latin typeface="Cambria Math" panose="02040503050406030204" pitchFamily="18" charset="0"/>
                            <a:sym typeface="Symbol" panose="05050102010706020507" pitchFamily="18" charset="2"/>
                          </a:rPr>
                          <m:t>𝑝</m:t>
                        </m:r>
                      </m:sub>
                    </m:sSub>
                  </m:oMath>
                </a14:m>
                <a:r>
                  <a:rPr lang="en-US" dirty="0"/>
                  <a:t>.</a:t>
                </a:r>
              </a:p>
              <a:p>
                <a:pPr marL="0" indent="0">
                  <a:buNone/>
                </a:pPr>
                <a:r>
                  <a:rPr lang="en-HK" dirty="0"/>
                  <a:t>    For example, the median of S is the 50</a:t>
                </a:r>
                <a:r>
                  <a:rPr lang="en-HK" baseline="30000" dirty="0"/>
                  <a:t>th</a:t>
                </a:r>
                <a:r>
                  <a:rPr lang="en-HK" dirty="0"/>
                  <a:t> percentile of S.</a:t>
                </a:r>
              </a:p>
              <a:p>
                <a:r>
                  <a:rPr lang="en-HK" dirty="0"/>
                  <a:t>Quantiles: </a:t>
                </a:r>
              </a:p>
              <a:p>
                <a:pPr lvl="1"/>
                <a:r>
                  <a:rPr lang="en-HK" dirty="0"/>
                  <a:t>The first quantile of S (  </a:t>
                </a:r>
                <a14:m>
                  <m:oMath xmlns:m="http://schemas.openxmlformats.org/officeDocument/2006/math">
                    <m:sSub>
                      <m:sSubPr>
                        <m:ctrlPr>
                          <a:rPr lang="en-HK" i="1" smtClean="0">
                            <a:latin typeface="Cambria Math" panose="02040503050406030204" pitchFamily="18" charset="0"/>
                          </a:rPr>
                        </m:ctrlPr>
                      </m:sSubPr>
                      <m:e>
                        <m:r>
                          <a:rPr lang="en-HK" b="0" i="1" smtClean="0">
                            <a:latin typeface="Cambria Math" panose="02040503050406030204" pitchFamily="18" charset="0"/>
                          </a:rPr>
                          <m:t>𝑄</m:t>
                        </m:r>
                      </m:e>
                      <m:sub>
                        <m:r>
                          <a:rPr lang="en-HK" b="0" i="1" smtClean="0">
                            <a:latin typeface="Cambria Math" panose="02040503050406030204" pitchFamily="18" charset="0"/>
                          </a:rPr>
                          <m:t>1</m:t>
                        </m:r>
                      </m:sub>
                    </m:sSub>
                  </m:oMath>
                </a14:m>
                <a:r>
                  <a:rPr lang="en-HK" dirty="0"/>
                  <a:t> )= the 25</a:t>
                </a:r>
                <a:r>
                  <a:rPr lang="en-HK" baseline="30000" dirty="0"/>
                  <a:t>th</a:t>
                </a:r>
                <a:r>
                  <a:rPr lang="en-HK" dirty="0"/>
                  <a:t> percentile of S</a:t>
                </a:r>
              </a:p>
              <a:p>
                <a:pPr lvl="1"/>
                <a:r>
                  <a:rPr lang="en-HK" dirty="0"/>
                  <a:t>The second quantile of S ( </a:t>
                </a:r>
                <a14:m>
                  <m:oMath xmlns:m="http://schemas.openxmlformats.org/officeDocument/2006/math">
                    <m:sSub>
                      <m:sSubPr>
                        <m:ctrlPr>
                          <a:rPr lang="en-HK" i="1" smtClean="0">
                            <a:latin typeface="Cambria Math" panose="02040503050406030204" pitchFamily="18" charset="0"/>
                          </a:rPr>
                        </m:ctrlPr>
                      </m:sSubPr>
                      <m:e>
                        <m:r>
                          <a:rPr lang="en-HK" b="0" i="1" smtClean="0">
                            <a:latin typeface="Cambria Math" panose="02040503050406030204" pitchFamily="18" charset="0"/>
                          </a:rPr>
                          <m:t>𝑄</m:t>
                        </m:r>
                      </m:e>
                      <m:sub>
                        <m:r>
                          <a:rPr lang="en-HK" b="0" i="1" smtClean="0">
                            <a:latin typeface="Cambria Math" panose="02040503050406030204" pitchFamily="18" charset="0"/>
                          </a:rPr>
                          <m:t>2</m:t>
                        </m:r>
                      </m:sub>
                    </m:sSub>
                  </m:oMath>
                </a14:m>
                <a:r>
                  <a:rPr lang="en-HK" dirty="0"/>
                  <a:t> )= the median of S = the 50</a:t>
                </a:r>
                <a:r>
                  <a:rPr lang="en-HK" baseline="30000" dirty="0"/>
                  <a:t>th</a:t>
                </a:r>
                <a:r>
                  <a:rPr lang="en-HK" dirty="0"/>
                  <a:t> percentile of S</a:t>
                </a:r>
              </a:p>
              <a:p>
                <a:pPr lvl="1"/>
                <a:r>
                  <a:rPr lang="en-HK" dirty="0"/>
                  <a:t>The third quantile of S ( </a:t>
                </a:r>
                <a14:m>
                  <m:oMath xmlns:m="http://schemas.openxmlformats.org/officeDocument/2006/math">
                    <m:sSub>
                      <m:sSubPr>
                        <m:ctrlPr>
                          <a:rPr lang="en-HK" i="1" smtClean="0">
                            <a:latin typeface="Cambria Math" panose="02040503050406030204" pitchFamily="18" charset="0"/>
                          </a:rPr>
                        </m:ctrlPr>
                      </m:sSubPr>
                      <m:e>
                        <m:r>
                          <a:rPr lang="en-HK" b="0" i="1" smtClean="0">
                            <a:latin typeface="Cambria Math" panose="02040503050406030204" pitchFamily="18" charset="0"/>
                          </a:rPr>
                          <m:t>𝑄</m:t>
                        </m:r>
                      </m:e>
                      <m:sub>
                        <m:r>
                          <a:rPr lang="en-HK" b="0" i="1" smtClean="0">
                            <a:latin typeface="Cambria Math" panose="02040503050406030204" pitchFamily="18" charset="0"/>
                          </a:rPr>
                          <m:t>3</m:t>
                        </m:r>
                      </m:sub>
                    </m:sSub>
                  </m:oMath>
                </a14:m>
                <a:r>
                  <a:rPr lang="en-HK" dirty="0"/>
                  <a:t> )= the 75</a:t>
                </a:r>
                <a:r>
                  <a:rPr lang="en-HK" baseline="30000" dirty="0"/>
                  <a:t>th</a:t>
                </a:r>
                <a:r>
                  <a:rPr lang="en-HK" dirty="0"/>
                  <a:t> percentile of S</a:t>
                </a:r>
              </a:p>
              <a:p>
                <a:r>
                  <a:rPr lang="en-HK" dirty="0"/>
                  <a:t>5-number summary: </a:t>
                </a:r>
                <a:r>
                  <a:rPr lang="en-HK" dirty="0" err="1"/>
                  <a:t>x</a:t>
                </a:r>
                <a:r>
                  <a:rPr lang="en-HK" baseline="-25000" dirty="0" err="1"/>
                  <a:t>min</a:t>
                </a:r>
                <a:r>
                  <a:rPr lang="en-HK" dirty="0"/>
                  <a:t> , Q</a:t>
                </a:r>
                <a:r>
                  <a:rPr lang="en-HK" baseline="-25000" dirty="0"/>
                  <a:t>1</a:t>
                </a:r>
                <a:r>
                  <a:rPr lang="en-HK" dirty="0"/>
                  <a:t> , Q</a:t>
                </a:r>
                <a:r>
                  <a:rPr lang="en-HK" baseline="-25000" dirty="0"/>
                  <a:t>2</a:t>
                </a:r>
                <a:r>
                  <a:rPr lang="en-HK" dirty="0"/>
                  <a:t> , Q</a:t>
                </a:r>
                <a:r>
                  <a:rPr lang="en-HK" baseline="-25000" dirty="0"/>
                  <a:t>3</a:t>
                </a:r>
                <a:r>
                  <a:rPr lang="en-HK" dirty="0"/>
                  <a:t> , </a:t>
                </a:r>
                <a:r>
                  <a:rPr lang="en-HK" dirty="0" err="1"/>
                  <a:t>x</a:t>
                </a:r>
                <a:r>
                  <a:rPr lang="en-HK" baseline="-25000" dirty="0" err="1"/>
                  <a:t>max</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54083" y="1899793"/>
                <a:ext cx="10058400" cy="4023360"/>
              </a:xfrm>
              <a:blipFill>
                <a:blip r:embed="rId2"/>
                <a:stretch>
                  <a:fillRect l="-909" t="-363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81B3A8E7-0AD1-4B48-83E8-08BF0BD63A5E}" type="slidenum">
              <a:rPr lang="en-HK" smtClean="0"/>
              <a:t>23</a:t>
            </a:fld>
            <a:endParaRPr lang="en-HK"/>
          </a:p>
        </p:txBody>
      </p:sp>
      <p:pic>
        <p:nvPicPr>
          <p:cNvPr id="8" name="Picture 7"/>
          <p:cNvPicPr>
            <a:picLocks noChangeAspect="1"/>
          </p:cNvPicPr>
          <p:nvPr/>
        </p:nvPicPr>
        <p:blipFill>
          <a:blip r:embed="rId3"/>
          <a:stretch>
            <a:fillRect/>
          </a:stretch>
        </p:blipFill>
        <p:spPr>
          <a:xfrm>
            <a:off x="838200" y="2252370"/>
            <a:ext cx="7553599" cy="2353260"/>
          </a:xfrm>
          <a:prstGeom prst="rect">
            <a:avLst/>
          </a:prstGeom>
        </p:spPr>
      </p:pic>
      <p:pic>
        <p:nvPicPr>
          <p:cNvPr id="6" name="Picture 5"/>
          <p:cNvPicPr>
            <a:picLocks noChangeAspect="1"/>
          </p:cNvPicPr>
          <p:nvPr/>
        </p:nvPicPr>
        <p:blipFill>
          <a:blip r:embed="rId4"/>
          <a:stretch>
            <a:fillRect/>
          </a:stretch>
        </p:blipFill>
        <p:spPr>
          <a:xfrm>
            <a:off x="7933731" y="1522784"/>
            <a:ext cx="4258269" cy="3419952"/>
          </a:xfrm>
          <a:prstGeom prst="rect">
            <a:avLst/>
          </a:prstGeom>
        </p:spPr>
      </p:pic>
      <p:sp>
        <p:nvSpPr>
          <p:cNvPr id="17" name="TextBox 16"/>
          <p:cNvSpPr txBox="1"/>
          <p:nvPr/>
        </p:nvSpPr>
        <p:spPr>
          <a:xfrm>
            <a:off x="7718176" y="3232760"/>
            <a:ext cx="892424"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HK" dirty="0"/>
              <a:t>outliers</a:t>
            </a:r>
            <a:endParaRPr lang="en-US" dirty="0"/>
          </a:p>
        </p:txBody>
      </p:sp>
      <p:sp>
        <p:nvSpPr>
          <p:cNvPr id="5" name="Left Brace 4"/>
          <p:cNvSpPr/>
          <p:nvPr/>
        </p:nvSpPr>
        <p:spPr>
          <a:xfrm>
            <a:off x="9685175" y="2340734"/>
            <a:ext cx="136787" cy="52251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 name="Straight Arrow Connector 8"/>
          <p:cNvCxnSpPr>
            <a:endCxn id="5" idx="1"/>
          </p:cNvCxnSpPr>
          <p:nvPr/>
        </p:nvCxnSpPr>
        <p:spPr>
          <a:xfrm flipV="1">
            <a:off x="8523379" y="2601991"/>
            <a:ext cx="1161796" cy="645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21773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HK" dirty="0"/>
              <a:t>Statistics has a formal definition of outliers</a:t>
            </a:r>
            <a:endParaRPr lang="en-US" sz="4400" dirty="0"/>
          </a:p>
        </p:txBody>
      </p:sp>
      <p:sp>
        <p:nvSpPr>
          <p:cNvPr id="3" name="Content Placeholder 2"/>
          <p:cNvSpPr>
            <a:spLocks noGrp="1"/>
          </p:cNvSpPr>
          <p:nvPr>
            <p:ph idx="1"/>
          </p:nvPr>
        </p:nvSpPr>
        <p:spPr>
          <a:xfrm>
            <a:off x="1154083" y="1899793"/>
            <a:ext cx="6161054" cy="4023360"/>
          </a:xfrm>
        </p:spPr>
        <p:txBody>
          <a:bodyPr>
            <a:normAutofit/>
          </a:bodyPr>
          <a:lstStyle/>
          <a:p>
            <a:r>
              <a:rPr lang="en-HK" dirty="0"/>
              <a:t>Formal definition of outliers</a:t>
            </a:r>
          </a:p>
          <a:p>
            <a:pPr lvl="1"/>
            <a:r>
              <a:rPr lang="en-HK" dirty="0"/>
              <a:t>Based on the 5-number summary: </a:t>
            </a:r>
            <a:r>
              <a:rPr lang="en-HK" dirty="0" err="1"/>
              <a:t>x</a:t>
            </a:r>
            <a:r>
              <a:rPr lang="en-HK" baseline="-25000" dirty="0" err="1"/>
              <a:t>min</a:t>
            </a:r>
            <a:r>
              <a:rPr lang="en-HK" dirty="0"/>
              <a:t> , Q</a:t>
            </a:r>
            <a:r>
              <a:rPr lang="en-HK" baseline="-25000" dirty="0"/>
              <a:t>1</a:t>
            </a:r>
            <a:r>
              <a:rPr lang="en-HK" dirty="0"/>
              <a:t> , Q</a:t>
            </a:r>
            <a:r>
              <a:rPr lang="en-HK" baseline="-25000" dirty="0"/>
              <a:t>2</a:t>
            </a:r>
            <a:r>
              <a:rPr lang="en-HK" dirty="0"/>
              <a:t> , Q</a:t>
            </a:r>
            <a:r>
              <a:rPr lang="en-HK" baseline="-25000" dirty="0"/>
              <a:t>3</a:t>
            </a:r>
            <a:r>
              <a:rPr lang="en-HK" dirty="0"/>
              <a:t> , </a:t>
            </a:r>
            <a:r>
              <a:rPr lang="en-HK" dirty="0" err="1"/>
              <a:t>x</a:t>
            </a:r>
            <a:r>
              <a:rPr lang="en-HK" baseline="-25000" dirty="0" err="1"/>
              <a:t>max</a:t>
            </a:r>
            <a:r>
              <a:rPr lang="en-US" dirty="0"/>
              <a:t> </a:t>
            </a:r>
          </a:p>
          <a:p>
            <a:pPr lvl="1"/>
            <a:r>
              <a:rPr lang="en-HK" dirty="0"/>
              <a:t>Define the </a:t>
            </a:r>
            <a:r>
              <a:rPr lang="en-HK" i="1" dirty="0"/>
              <a:t>interquartile range </a:t>
            </a:r>
            <a:r>
              <a:rPr lang="en-HK" dirty="0">
                <a:solidFill>
                  <a:schemeClr val="accent4">
                    <a:lumMod val="75000"/>
                  </a:schemeClr>
                </a:solidFill>
              </a:rPr>
              <a:t>IQR</a:t>
            </a:r>
            <a:r>
              <a:rPr lang="en-HK" dirty="0"/>
              <a:t> to be the value Q</a:t>
            </a:r>
            <a:r>
              <a:rPr lang="en-HK" baseline="-25000" dirty="0"/>
              <a:t>3</a:t>
            </a:r>
            <a:r>
              <a:rPr lang="en-HK" dirty="0"/>
              <a:t> – Q</a:t>
            </a:r>
            <a:r>
              <a:rPr lang="en-HK" baseline="-25000" dirty="0"/>
              <a:t>1</a:t>
            </a:r>
          </a:p>
          <a:p>
            <a:pPr lvl="1"/>
            <a:r>
              <a:rPr lang="en-HK" baseline="-25000" dirty="0"/>
              <a:t> </a:t>
            </a:r>
            <a:r>
              <a:rPr lang="en-HK" dirty="0"/>
              <a:t> An outlier is the one with value either</a:t>
            </a:r>
          </a:p>
          <a:p>
            <a:pPr lvl="2"/>
            <a:r>
              <a:rPr lang="en-HK" dirty="0"/>
              <a:t>&lt;= (Q1 – 1.5 * IQR), or</a:t>
            </a:r>
          </a:p>
          <a:p>
            <a:pPr lvl="2"/>
            <a:r>
              <a:rPr lang="en-HK" dirty="0"/>
              <a:t>&gt;= (Q3 + 1.5 * IQR)</a:t>
            </a:r>
          </a:p>
        </p:txBody>
      </p:sp>
      <p:sp>
        <p:nvSpPr>
          <p:cNvPr id="4" name="Slide Number Placeholder 3"/>
          <p:cNvSpPr>
            <a:spLocks noGrp="1"/>
          </p:cNvSpPr>
          <p:nvPr>
            <p:ph type="sldNum" sz="quarter" idx="12"/>
          </p:nvPr>
        </p:nvSpPr>
        <p:spPr/>
        <p:txBody>
          <a:bodyPr/>
          <a:lstStyle/>
          <a:p>
            <a:fld id="{81B3A8E7-0AD1-4B48-83E8-08BF0BD63A5E}" type="slidenum">
              <a:rPr lang="en-HK" smtClean="0"/>
              <a:t>24</a:t>
            </a:fld>
            <a:endParaRPr lang="en-HK"/>
          </a:p>
        </p:txBody>
      </p:sp>
      <p:pic>
        <p:nvPicPr>
          <p:cNvPr id="6" name="Picture 5"/>
          <p:cNvPicPr>
            <a:picLocks noChangeAspect="1"/>
          </p:cNvPicPr>
          <p:nvPr/>
        </p:nvPicPr>
        <p:blipFill>
          <a:blip r:embed="rId2"/>
          <a:stretch>
            <a:fillRect/>
          </a:stretch>
        </p:blipFill>
        <p:spPr>
          <a:xfrm>
            <a:off x="7933731" y="1522784"/>
            <a:ext cx="4258269" cy="3419952"/>
          </a:xfrm>
          <a:prstGeom prst="rect">
            <a:avLst/>
          </a:prstGeom>
        </p:spPr>
      </p:pic>
      <p:sp>
        <p:nvSpPr>
          <p:cNvPr id="17" name="TextBox 16"/>
          <p:cNvSpPr txBox="1"/>
          <p:nvPr/>
        </p:nvSpPr>
        <p:spPr>
          <a:xfrm>
            <a:off x="7718176" y="3232760"/>
            <a:ext cx="892424"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HK" dirty="0"/>
              <a:t>outliers</a:t>
            </a:r>
            <a:endParaRPr lang="en-US" dirty="0"/>
          </a:p>
        </p:txBody>
      </p:sp>
      <p:sp>
        <p:nvSpPr>
          <p:cNvPr id="5" name="Left Brace 4"/>
          <p:cNvSpPr/>
          <p:nvPr/>
        </p:nvSpPr>
        <p:spPr>
          <a:xfrm>
            <a:off x="9685175" y="2340734"/>
            <a:ext cx="136787" cy="52251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 name="Straight Arrow Connector 8"/>
          <p:cNvCxnSpPr>
            <a:endCxn id="5" idx="1"/>
          </p:cNvCxnSpPr>
          <p:nvPr/>
        </p:nvCxnSpPr>
        <p:spPr>
          <a:xfrm flipV="1">
            <a:off x="8523379" y="2601991"/>
            <a:ext cx="1161796" cy="645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54943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HK" dirty="0"/>
              <a:t>Statistics has a formal definition of outliers</a:t>
            </a:r>
            <a:endParaRPr lang="en-US" sz="4400" dirty="0"/>
          </a:p>
        </p:txBody>
      </p:sp>
      <p:sp>
        <p:nvSpPr>
          <p:cNvPr id="3" name="Content Placeholder 2"/>
          <p:cNvSpPr>
            <a:spLocks noGrp="1"/>
          </p:cNvSpPr>
          <p:nvPr>
            <p:ph idx="1"/>
          </p:nvPr>
        </p:nvSpPr>
        <p:spPr>
          <a:xfrm>
            <a:off x="1154083" y="1899793"/>
            <a:ext cx="6161054" cy="4023360"/>
          </a:xfrm>
        </p:spPr>
        <p:txBody>
          <a:bodyPr>
            <a:normAutofit/>
          </a:bodyPr>
          <a:lstStyle/>
          <a:p>
            <a:r>
              <a:rPr lang="en-HK" dirty="0"/>
              <a:t>What exactly are outliers?</a:t>
            </a:r>
          </a:p>
          <a:p>
            <a:r>
              <a:rPr lang="en-HK" dirty="0"/>
              <a:t>Based on the 5-number summary: </a:t>
            </a:r>
            <a:r>
              <a:rPr lang="en-HK" dirty="0" err="1"/>
              <a:t>x</a:t>
            </a:r>
            <a:r>
              <a:rPr lang="en-HK" baseline="-25000" dirty="0" err="1"/>
              <a:t>min</a:t>
            </a:r>
            <a:r>
              <a:rPr lang="en-HK" dirty="0"/>
              <a:t> , Q</a:t>
            </a:r>
            <a:r>
              <a:rPr lang="en-HK" baseline="-25000" dirty="0"/>
              <a:t>1</a:t>
            </a:r>
            <a:r>
              <a:rPr lang="en-HK" dirty="0"/>
              <a:t> , Q</a:t>
            </a:r>
            <a:r>
              <a:rPr lang="en-HK" baseline="-25000" dirty="0"/>
              <a:t>2</a:t>
            </a:r>
            <a:r>
              <a:rPr lang="en-HK" dirty="0"/>
              <a:t> , Q</a:t>
            </a:r>
            <a:r>
              <a:rPr lang="en-HK" baseline="-25000" dirty="0"/>
              <a:t>3</a:t>
            </a:r>
            <a:r>
              <a:rPr lang="en-HK" dirty="0"/>
              <a:t> , </a:t>
            </a:r>
            <a:r>
              <a:rPr lang="en-HK" dirty="0" err="1"/>
              <a:t>x</a:t>
            </a:r>
            <a:r>
              <a:rPr lang="en-HK" baseline="-25000" dirty="0" err="1"/>
              <a:t>max</a:t>
            </a:r>
            <a:r>
              <a:rPr lang="en-US" dirty="0"/>
              <a:t> </a:t>
            </a:r>
          </a:p>
          <a:p>
            <a:pPr lvl="1"/>
            <a:r>
              <a:rPr lang="en-HK" dirty="0"/>
              <a:t>Define the </a:t>
            </a:r>
            <a:r>
              <a:rPr lang="en-HK" i="1" dirty="0"/>
              <a:t>interquartile range </a:t>
            </a:r>
            <a:r>
              <a:rPr lang="en-HK" dirty="0">
                <a:solidFill>
                  <a:schemeClr val="accent4">
                    <a:lumMod val="75000"/>
                  </a:schemeClr>
                </a:solidFill>
              </a:rPr>
              <a:t>IQR</a:t>
            </a:r>
            <a:r>
              <a:rPr lang="en-HK" dirty="0"/>
              <a:t> to be the value Q</a:t>
            </a:r>
            <a:r>
              <a:rPr lang="en-HK" baseline="-25000" dirty="0"/>
              <a:t>3</a:t>
            </a:r>
            <a:r>
              <a:rPr lang="en-HK" dirty="0"/>
              <a:t> – Q</a:t>
            </a:r>
            <a:r>
              <a:rPr lang="en-HK" baseline="-25000" dirty="0"/>
              <a:t>1</a:t>
            </a:r>
          </a:p>
          <a:p>
            <a:pPr lvl="1"/>
            <a:r>
              <a:rPr lang="en-HK" baseline="-25000" dirty="0"/>
              <a:t> </a:t>
            </a:r>
            <a:r>
              <a:rPr lang="en-HK" dirty="0"/>
              <a:t> An outlier is the one with value either</a:t>
            </a:r>
          </a:p>
          <a:p>
            <a:pPr lvl="2"/>
            <a:r>
              <a:rPr lang="en-HK" dirty="0"/>
              <a:t>&lt;= (Q1 – 1.5 * IQR), or</a:t>
            </a:r>
          </a:p>
          <a:p>
            <a:pPr lvl="2"/>
            <a:r>
              <a:rPr lang="en-HK" dirty="0"/>
              <a:t>&gt;= (Q3 + 1.5 * IQR)</a:t>
            </a:r>
          </a:p>
        </p:txBody>
      </p:sp>
      <p:sp>
        <p:nvSpPr>
          <p:cNvPr id="4" name="Slide Number Placeholder 3"/>
          <p:cNvSpPr>
            <a:spLocks noGrp="1"/>
          </p:cNvSpPr>
          <p:nvPr>
            <p:ph type="sldNum" sz="quarter" idx="12"/>
          </p:nvPr>
        </p:nvSpPr>
        <p:spPr/>
        <p:txBody>
          <a:bodyPr/>
          <a:lstStyle/>
          <a:p>
            <a:fld id="{81B3A8E7-0AD1-4B48-83E8-08BF0BD63A5E}" type="slidenum">
              <a:rPr lang="en-HK" smtClean="0"/>
              <a:t>25</a:t>
            </a:fld>
            <a:endParaRPr lang="en-HK"/>
          </a:p>
        </p:txBody>
      </p:sp>
      <p:pic>
        <p:nvPicPr>
          <p:cNvPr id="6" name="Picture 5"/>
          <p:cNvPicPr>
            <a:picLocks noChangeAspect="1"/>
          </p:cNvPicPr>
          <p:nvPr/>
        </p:nvPicPr>
        <p:blipFill>
          <a:blip r:embed="rId2"/>
          <a:stretch>
            <a:fillRect/>
          </a:stretch>
        </p:blipFill>
        <p:spPr>
          <a:xfrm>
            <a:off x="7933731" y="1522784"/>
            <a:ext cx="4258269" cy="3419952"/>
          </a:xfrm>
          <a:prstGeom prst="rect">
            <a:avLst/>
          </a:prstGeom>
        </p:spPr>
      </p:pic>
      <p:sp>
        <p:nvSpPr>
          <p:cNvPr id="17" name="TextBox 16"/>
          <p:cNvSpPr txBox="1"/>
          <p:nvPr/>
        </p:nvSpPr>
        <p:spPr>
          <a:xfrm>
            <a:off x="7718176" y="3232760"/>
            <a:ext cx="892424"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HK" dirty="0"/>
              <a:t>outliers</a:t>
            </a:r>
            <a:endParaRPr lang="en-US" dirty="0"/>
          </a:p>
        </p:txBody>
      </p:sp>
      <p:sp>
        <p:nvSpPr>
          <p:cNvPr id="5" name="Left Brace 4"/>
          <p:cNvSpPr/>
          <p:nvPr/>
        </p:nvSpPr>
        <p:spPr>
          <a:xfrm>
            <a:off x="9685175" y="2340734"/>
            <a:ext cx="136787" cy="52251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 name="Straight Arrow Connector 8"/>
          <p:cNvCxnSpPr>
            <a:endCxn id="5" idx="1"/>
          </p:cNvCxnSpPr>
          <p:nvPr/>
        </p:nvCxnSpPr>
        <p:spPr>
          <a:xfrm flipV="1">
            <a:off x="8523379" y="2601991"/>
            <a:ext cx="1161796" cy="645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365102" y="4823927"/>
            <a:ext cx="5121915" cy="646331"/>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HK" dirty="0"/>
              <a:t>For most applications, we will throw away outliers as</a:t>
            </a:r>
          </a:p>
          <a:p>
            <a:r>
              <a:rPr lang="en-HK" dirty="0"/>
              <a:t>they are usually caused by “noise”.</a:t>
            </a:r>
          </a:p>
        </p:txBody>
      </p:sp>
    </p:spTree>
    <p:extLst>
      <p:ext uri="{BB962C8B-B14F-4D97-AF65-F5344CB8AC3E}">
        <p14:creationId xmlns:p14="http://schemas.microsoft.com/office/powerpoint/2010/main" val="9168913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HK" dirty="0"/>
              <a:t>Cleaning your data: detecting outliers</a:t>
            </a:r>
            <a:endParaRPr lang="en-US" sz="44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54083" y="1899793"/>
                <a:ext cx="10058400" cy="4023360"/>
              </a:xfrm>
            </p:spPr>
            <p:txBody>
              <a:bodyPr>
                <a:normAutofit fontScale="92500" lnSpcReduction="10000"/>
              </a:bodyPr>
              <a:lstStyle/>
              <a:p>
                <a:r>
                  <a:rPr lang="en-HK" dirty="0"/>
                  <a:t>Percentiles: For any 0 </a:t>
                </a:r>
                <a:r>
                  <a:rPr lang="en-HK" dirty="0">
                    <a:sym typeface="Symbol" panose="05050102010706020507" pitchFamily="18" charset="2"/>
                  </a:rPr>
                  <a:t>p100, the </a:t>
                </a:r>
                <a:r>
                  <a:rPr lang="en-HK" dirty="0" err="1">
                    <a:sym typeface="Symbol" panose="05050102010706020507" pitchFamily="18" charset="2"/>
                  </a:rPr>
                  <a:t>pth</a:t>
                </a:r>
                <a:r>
                  <a:rPr lang="en-HK" dirty="0">
                    <a:sym typeface="Symbol" panose="05050102010706020507" pitchFamily="18" charset="2"/>
                  </a:rPr>
                  <a:t>-percentile of a set S of values is the value </a:t>
                </a:r>
                <a14:m>
                  <m:oMath xmlns:m="http://schemas.openxmlformats.org/officeDocument/2006/math">
                    <m:sSub>
                      <m:sSubPr>
                        <m:ctrlPr>
                          <a:rPr lang="en-HK" b="0" i="1" smtClean="0">
                            <a:latin typeface="Cambria Math" panose="02040503050406030204" pitchFamily="18" charset="0"/>
                            <a:sym typeface="Symbol" panose="05050102010706020507" pitchFamily="18" charset="2"/>
                          </a:rPr>
                        </m:ctrlPr>
                      </m:sSubPr>
                      <m:e>
                        <m:r>
                          <a:rPr lang="en-HK" b="0" i="1" smtClean="0">
                            <a:latin typeface="Cambria Math" panose="02040503050406030204" pitchFamily="18" charset="0"/>
                            <a:sym typeface="Symbol" panose="05050102010706020507" pitchFamily="18" charset="2"/>
                          </a:rPr>
                          <m:t>𝑥</m:t>
                        </m:r>
                      </m:e>
                      <m:sub>
                        <m:r>
                          <a:rPr lang="en-HK" b="0" i="1" smtClean="0">
                            <a:latin typeface="Cambria Math" panose="02040503050406030204" pitchFamily="18" charset="0"/>
                            <a:sym typeface="Symbol" panose="05050102010706020507" pitchFamily="18" charset="2"/>
                          </a:rPr>
                          <m:t>𝑝</m:t>
                        </m:r>
                      </m:sub>
                    </m:sSub>
                  </m:oMath>
                </a14:m>
                <a:r>
                  <a:rPr lang="en-US" dirty="0"/>
                  <a:t> in S such that</a:t>
                </a:r>
              </a:p>
              <a:p>
                <a:pPr lvl="1"/>
                <a:r>
                  <a:rPr lang="en-HK" dirty="0"/>
                  <a:t>a fraction of p of the data values in S are smaller than or equal to </a:t>
                </a:r>
                <a14:m>
                  <m:oMath xmlns:m="http://schemas.openxmlformats.org/officeDocument/2006/math">
                    <m:sSub>
                      <m:sSubPr>
                        <m:ctrlPr>
                          <a:rPr lang="en-HK" i="1">
                            <a:latin typeface="Cambria Math" panose="02040503050406030204" pitchFamily="18" charset="0"/>
                            <a:sym typeface="Symbol" panose="05050102010706020507" pitchFamily="18" charset="2"/>
                          </a:rPr>
                        </m:ctrlPr>
                      </m:sSubPr>
                      <m:e>
                        <m:r>
                          <a:rPr lang="en-HK" i="1">
                            <a:latin typeface="Cambria Math" panose="02040503050406030204" pitchFamily="18" charset="0"/>
                            <a:sym typeface="Symbol" panose="05050102010706020507" pitchFamily="18" charset="2"/>
                          </a:rPr>
                          <m:t>𝑥</m:t>
                        </m:r>
                      </m:e>
                      <m:sub>
                        <m:r>
                          <a:rPr lang="en-HK" i="1">
                            <a:latin typeface="Cambria Math" panose="02040503050406030204" pitchFamily="18" charset="0"/>
                            <a:sym typeface="Symbol" panose="05050102010706020507" pitchFamily="18" charset="2"/>
                          </a:rPr>
                          <m:t>𝑝</m:t>
                        </m:r>
                      </m:sub>
                    </m:sSub>
                  </m:oMath>
                </a14:m>
                <a:r>
                  <a:rPr lang="en-US" dirty="0"/>
                  <a:t>, and</a:t>
                </a:r>
              </a:p>
              <a:p>
                <a:pPr lvl="1"/>
                <a:r>
                  <a:rPr lang="en-HK" dirty="0"/>
                  <a:t>the remaining fraction (1-p) is greater than </a:t>
                </a:r>
                <a14:m>
                  <m:oMath xmlns:m="http://schemas.openxmlformats.org/officeDocument/2006/math">
                    <m:sSub>
                      <m:sSubPr>
                        <m:ctrlPr>
                          <a:rPr lang="en-HK" i="1">
                            <a:latin typeface="Cambria Math" panose="02040503050406030204" pitchFamily="18" charset="0"/>
                            <a:sym typeface="Symbol" panose="05050102010706020507" pitchFamily="18" charset="2"/>
                          </a:rPr>
                        </m:ctrlPr>
                      </m:sSubPr>
                      <m:e>
                        <m:r>
                          <a:rPr lang="en-HK" i="1">
                            <a:latin typeface="Cambria Math" panose="02040503050406030204" pitchFamily="18" charset="0"/>
                            <a:sym typeface="Symbol" panose="05050102010706020507" pitchFamily="18" charset="2"/>
                          </a:rPr>
                          <m:t>𝑥</m:t>
                        </m:r>
                      </m:e>
                      <m:sub>
                        <m:r>
                          <a:rPr lang="en-HK" i="1">
                            <a:latin typeface="Cambria Math" panose="02040503050406030204" pitchFamily="18" charset="0"/>
                            <a:sym typeface="Symbol" panose="05050102010706020507" pitchFamily="18" charset="2"/>
                          </a:rPr>
                          <m:t>𝑝</m:t>
                        </m:r>
                      </m:sub>
                    </m:sSub>
                  </m:oMath>
                </a14:m>
                <a:r>
                  <a:rPr lang="en-US" dirty="0"/>
                  <a:t>.</a:t>
                </a:r>
              </a:p>
              <a:p>
                <a:pPr marL="0" indent="0">
                  <a:buNone/>
                </a:pPr>
                <a:r>
                  <a:rPr lang="en-HK" dirty="0"/>
                  <a:t>    For example, the median of S is the 50</a:t>
                </a:r>
                <a:r>
                  <a:rPr lang="en-HK" baseline="30000" dirty="0"/>
                  <a:t>th</a:t>
                </a:r>
                <a:r>
                  <a:rPr lang="en-HK" dirty="0"/>
                  <a:t> percentile of S.</a:t>
                </a:r>
              </a:p>
              <a:p>
                <a:r>
                  <a:rPr lang="en-HK" dirty="0"/>
                  <a:t>Quantiles: </a:t>
                </a:r>
              </a:p>
              <a:p>
                <a:pPr lvl="1"/>
                <a:r>
                  <a:rPr lang="en-HK" dirty="0"/>
                  <a:t>The first quantile of S (  </a:t>
                </a:r>
                <a14:m>
                  <m:oMath xmlns:m="http://schemas.openxmlformats.org/officeDocument/2006/math">
                    <m:sSub>
                      <m:sSubPr>
                        <m:ctrlPr>
                          <a:rPr lang="en-HK" i="1" smtClean="0">
                            <a:latin typeface="Cambria Math" panose="02040503050406030204" pitchFamily="18" charset="0"/>
                          </a:rPr>
                        </m:ctrlPr>
                      </m:sSubPr>
                      <m:e>
                        <m:r>
                          <a:rPr lang="en-HK" b="0" i="1" smtClean="0">
                            <a:latin typeface="Cambria Math" panose="02040503050406030204" pitchFamily="18" charset="0"/>
                          </a:rPr>
                          <m:t>𝑄</m:t>
                        </m:r>
                      </m:e>
                      <m:sub>
                        <m:r>
                          <a:rPr lang="en-HK" b="0" i="1" smtClean="0">
                            <a:latin typeface="Cambria Math" panose="02040503050406030204" pitchFamily="18" charset="0"/>
                          </a:rPr>
                          <m:t>1</m:t>
                        </m:r>
                      </m:sub>
                    </m:sSub>
                  </m:oMath>
                </a14:m>
                <a:r>
                  <a:rPr lang="en-HK" dirty="0"/>
                  <a:t> )= the 25</a:t>
                </a:r>
                <a:r>
                  <a:rPr lang="en-HK" baseline="30000" dirty="0"/>
                  <a:t>th</a:t>
                </a:r>
                <a:r>
                  <a:rPr lang="en-HK" dirty="0"/>
                  <a:t> percentile of S</a:t>
                </a:r>
              </a:p>
              <a:p>
                <a:pPr lvl="1"/>
                <a:r>
                  <a:rPr lang="en-HK" dirty="0"/>
                  <a:t>The second quantile of S ( </a:t>
                </a:r>
                <a14:m>
                  <m:oMath xmlns:m="http://schemas.openxmlformats.org/officeDocument/2006/math">
                    <m:sSub>
                      <m:sSubPr>
                        <m:ctrlPr>
                          <a:rPr lang="en-HK" i="1" smtClean="0">
                            <a:latin typeface="Cambria Math" panose="02040503050406030204" pitchFamily="18" charset="0"/>
                          </a:rPr>
                        </m:ctrlPr>
                      </m:sSubPr>
                      <m:e>
                        <m:r>
                          <a:rPr lang="en-HK" b="0" i="1" smtClean="0">
                            <a:latin typeface="Cambria Math" panose="02040503050406030204" pitchFamily="18" charset="0"/>
                          </a:rPr>
                          <m:t>𝑄</m:t>
                        </m:r>
                      </m:e>
                      <m:sub>
                        <m:r>
                          <a:rPr lang="en-HK" b="0" i="1" smtClean="0">
                            <a:latin typeface="Cambria Math" panose="02040503050406030204" pitchFamily="18" charset="0"/>
                          </a:rPr>
                          <m:t>2</m:t>
                        </m:r>
                      </m:sub>
                    </m:sSub>
                  </m:oMath>
                </a14:m>
                <a:r>
                  <a:rPr lang="en-HK" dirty="0"/>
                  <a:t> )= the median of S = the 50</a:t>
                </a:r>
                <a:r>
                  <a:rPr lang="en-HK" baseline="30000" dirty="0"/>
                  <a:t>th</a:t>
                </a:r>
                <a:r>
                  <a:rPr lang="en-HK" dirty="0"/>
                  <a:t> percentile of S</a:t>
                </a:r>
              </a:p>
              <a:p>
                <a:pPr lvl="1"/>
                <a:r>
                  <a:rPr lang="en-HK" dirty="0"/>
                  <a:t>The third quantile of S ( </a:t>
                </a:r>
                <a14:m>
                  <m:oMath xmlns:m="http://schemas.openxmlformats.org/officeDocument/2006/math">
                    <m:sSub>
                      <m:sSubPr>
                        <m:ctrlPr>
                          <a:rPr lang="en-HK" i="1" smtClean="0">
                            <a:latin typeface="Cambria Math" panose="02040503050406030204" pitchFamily="18" charset="0"/>
                          </a:rPr>
                        </m:ctrlPr>
                      </m:sSubPr>
                      <m:e>
                        <m:r>
                          <a:rPr lang="en-HK" b="0" i="1" smtClean="0">
                            <a:latin typeface="Cambria Math" panose="02040503050406030204" pitchFamily="18" charset="0"/>
                          </a:rPr>
                          <m:t>𝑄</m:t>
                        </m:r>
                      </m:e>
                      <m:sub>
                        <m:r>
                          <a:rPr lang="en-HK" b="0" i="1" smtClean="0">
                            <a:latin typeface="Cambria Math" panose="02040503050406030204" pitchFamily="18" charset="0"/>
                          </a:rPr>
                          <m:t>3</m:t>
                        </m:r>
                      </m:sub>
                    </m:sSub>
                  </m:oMath>
                </a14:m>
                <a:r>
                  <a:rPr lang="en-HK" dirty="0"/>
                  <a:t> )= the 75</a:t>
                </a:r>
                <a:r>
                  <a:rPr lang="en-HK" baseline="30000" dirty="0"/>
                  <a:t>th</a:t>
                </a:r>
                <a:r>
                  <a:rPr lang="en-HK" dirty="0"/>
                  <a:t> percentile of S</a:t>
                </a:r>
              </a:p>
              <a:p>
                <a:r>
                  <a:rPr lang="en-HK" dirty="0"/>
                  <a:t>5-number summary: </a:t>
                </a:r>
                <a:r>
                  <a:rPr lang="en-HK" dirty="0" err="1"/>
                  <a:t>x</a:t>
                </a:r>
                <a:r>
                  <a:rPr lang="en-HK" baseline="-25000" dirty="0" err="1"/>
                  <a:t>min</a:t>
                </a:r>
                <a:r>
                  <a:rPr lang="en-HK" dirty="0"/>
                  <a:t> , Q</a:t>
                </a:r>
                <a:r>
                  <a:rPr lang="en-HK" baseline="-25000" dirty="0"/>
                  <a:t>1</a:t>
                </a:r>
                <a:r>
                  <a:rPr lang="en-HK" dirty="0"/>
                  <a:t> , Q</a:t>
                </a:r>
                <a:r>
                  <a:rPr lang="en-HK" baseline="-25000" dirty="0"/>
                  <a:t>2</a:t>
                </a:r>
                <a:r>
                  <a:rPr lang="en-HK" dirty="0"/>
                  <a:t> , Q</a:t>
                </a:r>
                <a:r>
                  <a:rPr lang="en-HK" baseline="-25000" dirty="0"/>
                  <a:t>3</a:t>
                </a:r>
                <a:r>
                  <a:rPr lang="en-HK" dirty="0"/>
                  <a:t> , </a:t>
                </a:r>
                <a:r>
                  <a:rPr lang="en-HK" dirty="0" err="1"/>
                  <a:t>x</a:t>
                </a:r>
                <a:r>
                  <a:rPr lang="en-HK" baseline="-25000" dirty="0" err="1"/>
                  <a:t>max</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54083" y="1899793"/>
                <a:ext cx="10058400" cy="4023360"/>
              </a:xfrm>
              <a:blipFill>
                <a:blip r:embed="rId2"/>
                <a:stretch>
                  <a:fillRect l="-909" t="-363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81B3A8E7-0AD1-4B48-83E8-08BF0BD63A5E}" type="slidenum">
              <a:rPr lang="en-HK" smtClean="0"/>
              <a:t>26</a:t>
            </a:fld>
            <a:endParaRPr lang="en-HK"/>
          </a:p>
        </p:txBody>
      </p:sp>
      <p:pic>
        <p:nvPicPr>
          <p:cNvPr id="15" name="Picture 14"/>
          <p:cNvPicPr>
            <a:picLocks noChangeAspect="1"/>
          </p:cNvPicPr>
          <p:nvPr/>
        </p:nvPicPr>
        <p:blipFill>
          <a:blip r:embed="rId3"/>
          <a:stretch>
            <a:fillRect/>
          </a:stretch>
        </p:blipFill>
        <p:spPr>
          <a:xfrm>
            <a:off x="838200" y="1899793"/>
            <a:ext cx="7048253" cy="2497998"/>
          </a:xfrm>
          <a:prstGeom prst="rect">
            <a:avLst/>
          </a:prstGeom>
        </p:spPr>
      </p:pic>
      <p:pic>
        <p:nvPicPr>
          <p:cNvPr id="7" name="Picture 6"/>
          <p:cNvPicPr>
            <a:picLocks noChangeAspect="1"/>
          </p:cNvPicPr>
          <p:nvPr/>
        </p:nvPicPr>
        <p:blipFill>
          <a:blip r:embed="rId4"/>
          <a:stretch>
            <a:fillRect/>
          </a:stretch>
        </p:blipFill>
        <p:spPr>
          <a:xfrm>
            <a:off x="7886453" y="1292879"/>
            <a:ext cx="4171066" cy="3314449"/>
          </a:xfrm>
          <a:prstGeom prst="rect">
            <a:avLst/>
          </a:prstGeom>
        </p:spPr>
      </p:pic>
      <p:sp>
        <p:nvSpPr>
          <p:cNvPr id="8" name="TextBox 7"/>
          <p:cNvSpPr txBox="1"/>
          <p:nvPr/>
        </p:nvSpPr>
        <p:spPr>
          <a:xfrm>
            <a:off x="5365102" y="4823927"/>
            <a:ext cx="4663649" cy="646331"/>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HK" dirty="0"/>
              <a:t>But for our case, outliers are important because</a:t>
            </a:r>
          </a:p>
          <a:p>
            <a:r>
              <a:rPr lang="en-HK" dirty="0"/>
              <a:t>they give signals for possible fraud transactions</a:t>
            </a:r>
          </a:p>
        </p:txBody>
      </p:sp>
      <p:sp>
        <p:nvSpPr>
          <p:cNvPr id="9" name="TextBox 8"/>
          <p:cNvSpPr txBox="1"/>
          <p:nvPr/>
        </p:nvSpPr>
        <p:spPr>
          <a:xfrm>
            <a:off x="7718176" y="3232760"/>
            <a:ext cx="892424"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HK" dirty="0"/>
              <a:t>outliers</a:t>
            </a:r>
            <a:endParaRPr lang="en-US" dirty="0"/>
          </a:p>
        </p:txBody>
      </p:sp>
      <p:sp>
        <p:nvSpPr>
          <p:cNvPr id="10" name="Left Brace 9"/>
          <p:cNvSpPr/>
          <p:nvPr/>
        </p:nvSpPr>
        <p:spPr>
          <a:xfrm>
            <a:off x="9661358" y="2123885"/>
            <a:ext cx="367393" cy="195482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 name="Straight Arrow Connector 10"/>
          <p:cNvCxnSpPr>
            <a:endCxn id="10" idx="1"/>
          </p:cNvCxnSpPr>
          <p:nvPr/>
        </p:nvCxnSpPr>
        <p:spPr>
          <a:xfrm flipV="1">
            <a:off x="8523379" y="3101295"/>
            <a:ext cx="1137979" cy="146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91760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850" y="762167"/>
            <a:ext cx="10515600" cy="1325563"/>
          </a:xfrm>
        </p:spPr>
        <p:txBody>
          <a:bodyPr>
            <a:normAutofit/>
          </a:bodyPr>
          <a:lstStyle/>
          <a:p>
            <a:r>
              <a:rPr lang="en-HK" sz="4000" dirty="0"/>
              <a:t>Preparing the data set: convert to numeric values</a:t>
            </a:r>
            <a:endParaRPr lang="en-US" sz="4000" dirty="0"/>
          </a:p>
        </p:txBody>
      </p:sp>
      <p:sp>
        <p:nvSpPr>
          <p:cNvPr id="19" name="Content Placeholder 18"/>
          <p:cNvSpPr>
            <a:spLocks noGrp="1"/>
          </p:cNvSpPr>
          <p:nvPr>
            <p:ph idx="1"/>
          </p:nvPr>
        </p:nvSpPr>
        <p:spPr>
          <a:xfrm>
            <a:off x="838200" y="1872278"/>
            <a:ext cx="10515600" cy="4351338"/>
          </a:xfrm>
        </p:spPr>
        <p:txBody>
          <a:bodyPr/>
          <a:lstStyle/>
          <a:p>
            <a:r>
              <a:rPr lang="en-HK" dirty="0"/>
              <a:t>Most ML model building methods require numeric inputs, but our data set has several columns with non-numeric values, e.g., ‘Month’, ‘Status’.  We need to </a:t>
            </a:r>
            <a:r>
              <a:rPr lang="en-HK" dirty="0">
                <a:solidFill>
                  <a:srgbClr val="FF0000"/>
                </a:solidFill>
              </a:rPr>
              <a:t>map</a:t>
            </a:r>
            <a:r>
              <a:rPr lang="en-HK" dirty="0"/>
              <a:t> these non-numeric values to numeric ones.</a:t>
            </a:r>
          </a:p>
          <a:p>
            <a:pPr marL="0" indent="0">
              <a:buNone/>
            </a:pPr>
            <a:endParaRPr lang="en-HK" dirty="0"/>
          </a:p>
        </p:txBody>
      </p:sp>
      <p:pic>
        <p:nvPicPr>
          <p:cNvPr id="3" name="Picture 2"/>
          <p:cNvPicPr>
            <a:picLocks noChangeAspect="1"/>
          </p:cNvPicPr>
          <p:nvPr/>
        </p:nvPicPr>
        <p:blipFill>
          <a:blip r:embed="rId3"/>
          <a:stretch>
            <a:fillRect/>
          </a:stretch>
        </p:blipFill>
        <p:spPr>
          <a:xfrm>
            <a:off x="1142500" y="3058525"/>
            <a:ext cx="4801100" cy="3473136"/>
          </a:xfrm>
          <a:prstGeom prst="rect">
            <a:avLst/>
          </a:prstGeom>
        </p:spPr>
      </p:pic>
      <p:pic>
        <p:nvPicPr>
          <p:cNvPr id="4" name="Picture 3"/>
          <p:cNvPicPr>
            <a:picLocks noChangeAspect="1"/>
          </p:cNvPicPr>
          <p:nvPr/>
        </p:nvPicPr>
        <p:blipFill>
          <a:blip r:embed="rId4"/>
          <a:stretch>
            <a:fillRect/>
          </a:stretch>
        </p:blipFill>
        <p:spPr>
          <a:xfrm>
            <a:off x="6247900" y="3058525"/>
            <a:ext cx="4657550" cy="3090348"/>
          </a:xfrm>
          <a:prstGeom prst="rect">
            <a:avLst/>
          </a:prstGeom>
        </p:spPr>
      </p:pic>
    </p:spTree>
    <p:extLst>
      <p:ext uri="{BB962C8B-B14F-4D97-AF65-F5344CB8AC3E}">
        <p14:creationId xmlns:p14="http://schemas.microsoft.com/office/powerpoint/2010/main" val="9314295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850" y="762167"/>
            <a:ext cx="10515600" cy="1325563"/>
          </a:xfrm>
        </p:spPr>
        <p:txBody>
          <a:bodyPr>
            <a:normAutofit/>
          </a:bodyPr>
          <a:lstStyle/>
          <a:p>
            <a:r>
              <a:rPr lang="en-HK" sz="4000" dirty="0"/>
              <a:t>Preparing the data set: distributions of data</a:t>
            </a:r>
            <a:endParaRPr lang="en-US" sz="4000" dirty="0"/>
          </a:p>
        </p:txBody>
      </p:sp>
      <p:sp>
        <p:nvSpPr>
          <p:cNvPr id="19" name="Content Placeholder 18"/>
          <p:cNvSpPr>
            <a:spLocks noGrp="1"/>
          </p:cNvSpPr>
          <p:nvPr>
            <p:ph idx="1"/>
          </p:nvPr>
        </p:nvSpPr>
        <p:spPr>
          <a:xfrm>
            <a:off x="838200" y="1872278"/>
            <a:ext cx="10515600" cy="4351338"/>
          </a:xfrm>
        </p:spPr>
        <p:txBody>
          <a:bodyPr/>
          <a:lstStyle/>
          <a:p>
            <a:endParaRPr lang="en-HK" dirty="0"/>
          </a:p>
          <a:p>
            <a:pPr marL="0" indent="0">
              <a:buNone/>
            </a:pPr>
            <a:endParaRPr lang="en-HK" dirty="0"/>
          </a:p>
        </p:txBody>
      </p:sp>
      <p:pic>
        <p:nvPicPr>
          <p:cNvPr id="3" name="Picture 2"/>
          <p:cNvPicPr>
            <a:picLocks noChangeAspect="1"/>
          </p:cNvPicPr>
          <p:nvPr/>
        </p:nvPicPr>
        <p:blipFill>
          <a:blip r:embed="rId3"/>
          <a:stretch>
            <a:fillRect/>
          </a:stretch>
        </p:blipFill>
        <p:spPr>
          <a:xfrm>
            <a:off x="614025" y="2087730"/>
            <a:ext cx="5639025" cy="3821348"/>
          </a:xfrm>
          <a:prstGeom prst="rect">
            <a:avLst/>
          </a:prstGeom>
        </p:spPr>
      </p:pic>
      <p:pic>
        <p:nvPicPr>
          <p:cNvPr id="4" name="Picture 3"/>
          <p:cNvPicPr>
            <a:picLocks noChangeAspect="1"/>
          </p:cNvPicPr>
          <p:nvPr/>
        </p:nvPicPr>
        <p:blipFill>
          <a:blip r:embed="rId4"/>
          <a:stretch>
            <a:fillRect/>
          </a:stretch>
        </p:blipFill>
        <p:spPr>
          <a:xfrm>
            <a:off x="6477225" y="2151197"/>
            <a:ext cx="5109778" cy="3793499"/>
          </a:xfrm>
          <a:prstGeom prst="rect">
            <a:avLst/>
          </a:prstGeom>
        </p:spPr>
      </p:pic>
    </p:spTree>
    <p:extLst>
      <p:ext uri="{BB962C8B-B14F-4D97-AF65-F5344CB8AC3E}">
        <p14:creationId xmlns:p14="http://schemas.microsoft.com/office/powerpoint/2010/main" val="29593086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850" y="762167"/>
            <a:ext cx="10515600" cy="1325563"/>
          </a:xfrm>
        </p:spPr>
        <p:txBody>
          <a:bodyPr>
            <a:normAutofit/>
          </a:bodyPr>
          <a:lstStyle/>
          <a:p>
            <a:r>
              <a:rPr lang="en-HK" sz="4000" dirty="0"/>
              <a:t>Preparing the data set: distributions of data</a:t>
            </a:r>
            <a:endParaRPr lang="en-US" sz="4000" dirty="0"/>
          </a:p>
        </p:txBody>
      </p:sp>
      <p:sp>
        <p:nvSpPr>
          <p:cNvPr id="19" name="Content Placeholder 18"/>
          <p:cNvSpPr>
            <a:spLocks noGrp="1"/>
          </p:cNvSpPr>
          <p:nvPr>
            <p:ph idx="1"/>
          </p:nvPr>
        </p:nvSpPr>
        <p:spPr>
          <a:xfrm>
            <a:off x="838200" y="1872278"/>
            <a:ext cx="10515600" cy="4351338"/>
          </a:xfrm>
        </p:spPr>
        <p:txBody>
          <a:bodyPr/>
          <a:lstStyle/>
          <a:p>
            <a:endParaRPr lang="en-HK" dirty="0"/>
          </a:p>
          <a:p>
            <a:pPr marL="0" indent="0">
              <a:buNone/>
            </a:pPr>
            <a:endParaRPr lang="en-HK" dirty="0"/>
          </a:p>
        </p:txBody>
      </p:sp>
      <p:pic>
        <p:nvPicPr>
          <p:cNvPr id="5" name="Picture 4"/>
          <p:cNvPicPr>
            <a:picLocks noChangeAspect="1"/>
          </p:cNvPicPr>
          <p:nvPr/>
        </p:nvPicPr>
        <p:blipFill>
          <a:blip r:embed="rId3"/>
          <a:stretch>
            <a:fillRect/>
          </a:stretch>
        </p:blipFill>
        <p:spPr>
          <a:xfrm>
            <a:off x="389850" y="1955091"/>
            <a:ext cx="5782349" cy="4135364"/>
          </a:xfrm>
          <a:prstGeom prst="rect">
            <a:avLst/>
          </a:prstGeom>
        </p:spPr>
      </p:pic>
      <p:pic>
        <p:nvPicPr>
          <p:cNvPr id="6" name="Picture 5"/>
          <p:cNvPicPr>
            <a:picLocks noChangeAspect="1"/>
          </p:cNvPicPr>
          <p:nvPr/>
        </p:nvPicPr>
        <p:blipFill>
          <a:blip r:embed="rId4"/>
          <a:stretch>
            <a:fillRect/>
          </a:stretch>
        </p:blipFill>
        <p:spPr>
          <a:xfrm>
            <a:off x="6726106" y="2087730"/>
            <a:ext cx="5068851" cy="3747586"/>
          </a:xfrm>
          <a:prstGeom prst="rect">
            <a:avLst/>
          </a:prstGeom>
        </p:spPr>
      </p:pic>
    </p:spTree>
    <p:extLst>
      <p:ext uri="{BB962C8B-B14F-4D97-AF65-F5344CB8AC3E}">
        <p14:creationId xmlns:p14="http://schemas.microsoft.com/office/powerpoint/2010/main" val="1858805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HK" dirty="0">
                <a:solidFill>
                  <a:prstClr val="black"/>
                </a:solidFill>
              </a:rPr>
              <a:t>Fraud detection and prevention</a:t>
            </a:r>
            <a:endParaRPr lang="en-US" dirty="0"/>
          </a:p>
        </p:txBody>
      </p:sp>
      <p:sp>
        <p:nvSpPr>
          <p:cNvPr id="8" name="Content Placeholder 7"/>
          <p:cNvSpPr>
            <a:spLocks noGrp="1"/>
          </p:cNvSpPr>
          <p:nvPr>
            <p:ph idx="1"/>
          </p:nvPr>
        </p:nvSpPr>
        <p:spPr/>
        <p:txBody>
          <a:bodyPr>
            <a:normAutofit/>
          </a:bodyPr>
          <a:lstStyle/>
          <a:p>
            <a:pPr marL="0" indent="0">
              <a:buNone/>
            </a:pPr>
            <a:r>
              <a:rPr lang="en-US" dirty="0"/>
              <a:t>How can Machine learning help?</a:t>
            </a:r>
          </a:p>
          <a:p>
            <a:r>
              <a:rPr lang="en-HK" dirty="0"/>
              <a:t>Before Computer: </a:t>
            </a:r>
            <a:r>
              <a:rPr lang="en-US" dirty="0"/>
              <a:t>Banks and financial institutions analyzed their customers’ behavioral patterns for any signs of abnormality, and designed checking rules to “flag” abnormal transactions manually.</a:t>
            </a:r>
          </a:p>
          <a:p>
            <a:r>
              <a:rPr lang="en-HK" dirty="0"/>
              <a:t>After Computer: </a:t>
            </a:r>
            <a:r>
              <a:rPr lang="en-US" dirty="0"/>
              <a:t>Computers gave them the ability to identify and flag abnormal transactions in real-time.</a:t>
            </a:r>
          </a:p>
          <a:p>
            <a:r>
              <a:rPr lang="en-HK" dirty="0"/>
              <a:t>After ML: </a:t>
            </a:r>
            <a:r>
              <a:rPr lang="en-US" dirty="0"/>
              <a:t> Machine learning tools ‘learn’ new patterns, without the need for human intervention. This allows models to adapt over time to uncover previously unknown patterns or identify new tactics that might be employed by fraudsters.</a:t>
            </a:r>
          </a:p>
          <a:p>
            <a:pPr marL="0" indent="0">
              <a:buNone/>
            </a:pPr>
            <a:endParaRPr lang="en-US" dirty="0"/>
          </a:p>
        </p:txBody>
      </p:sp>
    </p:spTree>
    <p:extLst>
      <p:ext uri="{BB962C8B-B14F-4D97-AF65-F5344CB8AC3E}">
        <p14:creationId xmlns:p14="http://schemas.microsoft.com/office/powerpoint/2010/main" val="18804874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HK" sz="4000" dirty="0"/>
              <a:t>Preparing the data set: transformation of data</a:t>
            </a:r>
            <a:endParaRPr lang="en-US" sz="4000" dirty="0"/>
          </a:p>
        </p:txBody>
      </p:sp>
      <p:sp>
        <p:nvSpPr>
          <p:cNvPr id="19" name="Content Placeholder 18"/>
          <p:cNvSpPr>
            <a:spLocks noGrp="1"/>
          </p:cNvSpPr>
          <p:nvPr>
            <p:ph sz="half" idx="1"/>
          </p:nvPr>
        </p:nvSpPr>
        <p:spPr/>
        <p:txBody>
          <a:bodyPr/>
          <a:lstStyle/>
          <a:p>
            <a:endParaRPr lang="en-HK" dirty="0"/>
          </a:p>
          <a:p>
            <a:pPr marL="0" indent="0">
              <a:buNone/>
            </a:pPr>
            <a:endParaRPr lang="en-HK" dirty="0"/>
          </a:p>
        </p:txBody>
      </p:sp>
      <p:sp>
        <p:nvSpPr>
          <p:cNvPr id="3" name="Content Placeholder 2"/>
          <p:cNvSpPr>
            <a:spLocks noGrp="1"/>
          </p:cNvSpPr>
          <p:nvPr>
            <p:ph sz="half" idx="2"/>
          </p:nvPr>
        </p:nvSpPr>
        <p:spPr/>
        <p:txBody>
          <a:bodyPr/>
          <a:lstStyle/>
          <a:p>
            <a:r>
              <a:rPr lang="en-HK" dirty="0"/>
              <a:t>The distribution of </a:t>
            </a:r>
            <a:r>
              <a:rPr lang="en-HK" dirty="0" err="1"/>
              <a:t>df</a:t>
            </a:r>
            <a:r>
              <a:rPr lang="en-HK" dirty="0"/>
              <a:t>[‘Amount’] is very skewed, and the values of its outliers are much larger than the “normal” values.</a:t>
            </a:r>
          </a:p>
          <a:p>
            <a:r>
              <a:rPr lang="en-HK" dirty="0"/>
              <a:t>This kind of distribution is not suitable for most ML method</a:t>
            </a:r>
            <a:r>
              <a:rPr lang="en-US" dirty="0"/>
              <a:t>.</a:t>
            </a:r>
          </a:p>
          <a:p>
            <a:r>
              <a:rPr lang="en-HK" dirty="0"/>
              <a:t>We may transform the data to an “equivalent” one that is more “normal”.</a:t>
            </a:r>
          </a:p>
        </p:txBody>
      </p:sp>
      <p:pic>
        <p:nvPicPr>
          <p:cNvPr id="7" name="Picture 6"/>
          <p:cNvPicPr>
            <a:picLocks noChangeAspect="1"/>
          </p:cNvPicPr>
          <p:nvPr/>
        </p:nvPicPr>
        <p:blipFill>
          <a:blip r:embed="rId3"/>
          <a:stretch>
            <a:fillRect/>
          </a:stretch>
        </p:blipFill>
        <p:spPr>
          <a:xfrm>
            <a:off x="614025" y="2087730"/>
            <a:ext cx="5639025" cy="3821348"/>
          </a:xfrm>
          <a:prstGeom prst="rect">
            <a:avLst/>
          </a:prstGeom>
        </p:spPr>
      </p:pic>
    </p:spTree>
    <p:extLst>
      <p:ext uri="{BB962C8B-B14F-4D97-AF65-F5344CB8AC3E}">
        <p14:creationId xmlns:p14="http://schemas.microsoft.com/office/powerpoint/2010/main" val="27691393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HK" sz="4000" dirty="0"/>
              <a:t>Preparing the data set: transformation of data</a:t>
            </a:r>
            <a:endParaRPr lang="en-US" sz="4000" dirty="0"/>
          </a:p>
        </p:txBody>
      </p:sp>
      <p:sp>
        <p:nvSpPr>
          <p:cNvPr id="19" name="Content Placeholder 18"/>
          <p:cNvSpPr>
            <a:spLocks noGrp="1"/>
          </p:cNvSpPr>
          <p:nvPr>
            <p:ph sz="half" idx="1"/>
          </p:nvPr>
        </p:nvSpPr>
        <p:spPr/>
        <p:txBody>
          <a:bodyPr/>
          <a:lstStyle/>
          <a:p>
            <a:endParaRPr lang="en-HK" dirty="0"/>
          </a:p>
          <a:p>
            <a:pPr marL="0" indent="0">
              <a:buNone/>
            </a:pPr>
            <a:endParaRPr lang="en-HK" dirty="0"/>
          </a:p>
        </p:txBody>
      </p:sp>
      <p:pic>
        <p:nvPicPr>
          <p:cNvPr id="7" name="Picture 6"/>
          <p:cNvPicPr>
            <a:picLocks noChangeAspect="1"/>
          </p:cNvPicPr>
          <p:nvPr/>
        </p:nvPicPr>
        <p:blipFill>
          <a:blip r:embed="rId3"/>
          <a:stretch>
            <a:fillRect/>
          </a:stretch>
        </p:blipFill>
        <p:spPr>
          <a:xfrm>
            <a:off x="614025" y="2087730"/>
            <a:ext cx="5639025" cy="3821348"/>
          </a:xfrm>
          <a:prstGeom prst="rect">
            <a:avLst/>
          </a:prstGeom>
        </p:spPr>
      </p:pic>
      <p:pic>
        <p:nvPicPr>
          <p:cNvPr id="5" name="Picture 4"/>
          <p:cNvPicPr>
            <a:picLocks noChangeAspect="1"/>
          </p:cNvPicPr>
          <p:nvPr/>
        </p:nvPicPr>
        <p:blipFill>
          <a:blip r:embed="rId4"/>
          <a:stretch>
            <a:fillRect/>
          </a:stretch>
        </p:blipFill>
        <p:spPr>
          <a:xfrm>
            <a:off x="6477225" y="2164096"/>
            <a:ext cx="5448516" cy="3668615"/>
          </a:xfrm>
          <a:prstGeom prst="rect">
            <a:avLst/>
          </a:prstGeom>
        </p:spPr>
      </p:pic>
      <p:sp>
        <p:nvSpPr>
          <p:cNvPr id="6" name="TextBox 5"/>
          <p:cNvSpPr txBox="1"/>
          <p:nvPr/>
        </p:nvSpPr>
        <p:spPr>
          <a:xfrm>
            <a:off x="6882063" y="6087979"/>
            <a:ext cx="3230693" cy="369332"/>
          </a:xfrm>
          <a:prstGeom prst="rect">
            <a:avLst/>
          </a:prstGeom>
          <a:noFill/>
        </p:spPr>
        <p:txBody>
          <a:bodyPr wrap="none" rtlCol="0">
            <a:spAutoFit/>
          </a:bodyPr>
          <a:lstStyle/>
          <a:p>
            <a:r>
              <a:rPr lang="en-HK" dirty="0"/>
              <a:t>We use log-transformation here.</a:t>
            </a:r>
            <a:endParaRPr lang="en-US" dirty="0"/>
          </a:p>
        </p:txBody>
      </p:sp>
    </p:spTree>
    <p:extLst>
      <p:ext uri="{BB962C8B-B14F-4D97-AF65-F5344CB8AC3E}">
        <p14:creationId xmlns:p14="http://schemas.microsoft.com/office/powerpoint/2010/main" val="19255293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HK" dirty="0"/>
              <a:t>Choosing the columns (i.e., “features”) for ML</a:t>
            </a:r>
            <a:endParaRPr lang="en-US" dirty="0"/>
          </a:p>
        </p:txBody>
      </p:sp>
      <p:sp>
        <p:nvSpPr>
          <p:cNvPr id="5" name="Content Placeholder 4"/>
          <p:cNvSpPr>
            <a:spLocks noGrp="1"/>
          </p:cNvSpPr>
          <p:nvPr>
            <p:ph idx="1"/>
          </p:nvPr>
        </p:nvSpPr>
        <p:spPr/>
        <p:txBody>
          <a:bodyPr/>
          <a:lstStyle/>
          <a:p>
            <a:r>
              <a:rPr lang="en-HK" dirty="0"/>
              <a:t>We compute, for each column, the compute the </a:t>
            </a:r>
            <a:r>
              <a:rPr lang="en-HK" i="1" dirty="0"/>
              <a:t>covariance </a:t>
            </a:r>
            <a:r>
              <a:rPr lang="en-HK" dirty="0"/>
              <a:t>of this column and the output column (i.e., the </a:t>
            </a:r>
            <a:r>
              <a:rPr lang="en-HK" dirty="0" err="1"/>
              <a:t>RedFlag</a:t>
            </a:r>
            <a:r>
              <a:rPr lang="en-HK" dirty="0"/>
              <a:t> column).</a:t>
            </a:r>
            <a:endParaRPr lang="en-US" dirty="0"/>
          </a:p>
        </p:txBody>
      </p:sp>
      <p:pic>
        <p:nvPicPr>
          <p:cNvPr id="7" name="Picture 6"/>
          <p:cNvPicPr>
            <a:picLocks noChangeAspect="1"/>
          </p:cNvPicPr>
          <p:nvPr/>
        </p:nvPicPr>
        <p:blipFill>
          <a:blip r:embed="rId2"/>
          <a:stretch>
            <a:fillRect/>
          </a:stretch>
        </p:blipFill>
        <p:spPr>
          <a:xfrm>
            <a:off x="922500" y="2950179"/>
            <a:ext cx="10647865" cy="1645884"/>
          </a:xfrm>
          <a:prstGeom prst="rect">
            <a:avLst/>
          </a:prstGeom>
        </p:spPr>
      </p:pic>
      <p:pic>
        <p:nvPicPr>
          <p:cNvPr id="8" name="Picture 7"/>
          <p:cNvPicPr>
            <a:picLocks noChangeAspect="1"/>
          </p:cNvPicPr>
          <p:nvPr/>
        </p:nvPicPr>
        <p:blipFill>
          <a:blip r:embed="rId3"/>
          <a:stretch>
            <a:fillRect/>
          </a:stretch>
        </p:blipFill>
        <p:spPr>
          <a:xfrm>
            <a:off x="6120064" y="3687471"/>
            <a:ext cx="5877745" cy="297221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3" name="TextBox 12"/>
          <p:cNvSpPr txBox="1"/>
          <p:nvPr/>
        </p:nvSpPr>
        <p:spPr>
          <a:xfrm>
            <a:off x="838200" y="4905446"/>
            <a:ext cx="2592184" cy="923330"/>
          </a:xfrm>
          <a:prstGeom prst="rect">
            <a:avLst/>
          </a:prstGeom>
          <a:noFill/>
        </p:spPr>
        <p:txBody>
          <a:bodyPr wrap="none" rtlCol="0">
            <a:spAutoFit/>
          </a:bodyPr>
          <a:lstStyle/>
          <a:p>
            <a:r>
              <a:rPr lang="en-HK" dirty="0"/>
              <a:t>X,   Y</a:t>
            </a:r>
          </a:p>
          <a:p>
            <a:r>
              <a:rPr lang="en-HK" dirty="0" err="1"/>
              <a:t>Cov</a:t>
            </a:r>
            <a:r>
              <a:rPr lang="en-HK" dirty="0"/>
              <a:t>(X, X) (aka Variance(X)</a:t>
            </a:r>
          </a:p>
          <a:p>
            <a:r>
              <a:rPr lang="en-HK" dirty="0" err="1"/>
              <a:t>Cov</a:t>
            </a:r>
            <a:r>
              <a:rPr lang="en-HK" dirty="0"/>
              <a:t>(X, Y)</a:t>
            </a:r>
            <a:endParaRPr lang="en-US" dirty="0"/>
          </a:p>
        </p:txBody>
      </p:sp>
      <p:cxnSp>
        <p:nvCxnSpPr>
          <p:cNvPr id="15" name="Straight Arrow Connector 14"/>
          <p:cNvCxnSpPr/>
          <p:nvPr/>
        </p:nvCxnSpPr>
        <p:spPr>
          <a:xfrm flipV="1">
            <a:off x="1010653" y="3501189"/>
            <a:ext cx="2141621" cy="1404257"/>
          </a:xfrm>
          <a:prstGeom prst="straightConnector1">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Arrow Connector 16"/>
          <p:cNvCxnSpPr/>
          <p:nvPr/>
        </p:nvCxnSpPr>
        <p:spPr>
          <a:xfrm flipV="1">
            <a:off x="1455821" y="3561347"/>
            <a:ext cx="6930190" cy="1479885"/>
          </a:xfrm>
          <a:prstGeom prst="straightConnector1">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Elbow Connector 18"/>
          <p:cNvCxnSpPr>
            <a:stCxn id="13" idx="1"/>
          </p:cNvCxnSpPr>
          <p:nvPr/>
        </p:nvCxnSpPr>
        <p:spPr>
          <a:xfrm rot="10800000" flipH="1">
            <a:off x="838199" y="4001295"/>
            <a:ext cx="1423737" cy="1365817"/>
          </a:xfrm>
          <a:prstGeom prst="bentConnector3">
            <a:avLst>
              <a:gd name="adj1" fmla="val -16056"/>
            </a:avLst>
          </a:prstGeom>
        </p:spPr>
        <p:style>
          <a:lnRef idx="1">
            <a:schemeClr val="accent1"/>
          </a:lnRef>
          <a:fillRef idx="0">
            <a:schemeClr val="accent1"/>
          </a:fillRef>
          <a:effectRef idx="0">
            <a:schemeClr val="accent1"/>
          </a:effectRef>
          <a:fontRef idx="minor">
            <a:schemeClr val="tx1"/>
          </a:fontRef>
        </p:style>
      </p:cxnSp>
      <p:cxnSp>
        <p:nvCxnSpPr>
          <p:cNvPr id="21" name="Elbow Connector 20"/>
          <p:cNvCxnSpPr/>
          <p:nvPr/>
        </p:nvCxnSpPr>
        <p:spPr>
          <a:xfrm rot="5400000" flipH="1" flipV="1">
            <a:off x="1696452" y="4487780"/>
            <a:ext cx="1203158" cy="103471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280825" y="5173577"/>
            <a:ext cx="988797" cy="646331"/>
          </a:xfrm>
          <a:prstGeom prst="rect">
            <a:avLst/>
          </a:prstGeom>
          <a:noFill/>
        </p:spPr>
        <p:txBody>
          <a:bodyPr wrap="none" rtlCol="0">
            <a:spAutoFit/>
          </a:bodyPr>
          <a:lstStyle/>
          <a:p>
            <a:r>
              <a:rPr lang="en-HK" dirty="0" err="1"/>
              <a:t>Cov</a:t>
            </a:r>
            <a:r>
              <a:rPr lang="en-HK" dirty="0"/>
              <a:t>(Y, X)</a:t>
            </a:r>
          </a:p>
          <a:p>
            <a:r>
              <a:rPr lang="en-HK" dirty="0" err="1"/>
              <a:t>Cov</a:t>
            </a:r>
            <a:r>
              <a:rPr lang="en-HK" dirty="0"/>
              <a:t>(Y, Y)</a:t>
            </a:r>
            <a:endParaRPr lang="en-US" dirty="0"/>
          </a:p>
        </p:txBody>
      </p:sp>
      <p:cxnSp>
        <p:nvCxnSpPr>
          <p:cNvPr id="24" name="Elbow Connector 23"/>
          <p:cNvCxnSpPr/>
          <p:nvPr/>
        </p:nvCxnSpPr>
        <p:spPr>
          <a:xfrm rot="5400000" flipH="1" flipV="1">
            <a:off x="4033657" y="4106927"/>
            <a:ext cx="1593992" cy="926380"/>
          </a:xfrm>
          <a:prstGeom prst="bentConnector3">
            <a:avLst>
              <a:gd name="adj1" fmla="val 1594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rot="5400000" flipH="1" flipV="1">
            <a:off x="4781181" y="4903987"/>
            <a:ext cx="1212381" cy="235395"/>
          </a:xfrm>
          <a:prstGeom prst="bentConnector3">
            <a:avLst>
              <a:gd name="adj1" fmla="val -1604"/>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922500" y="6176963"/>
            <a:ext cx="2497543" cy="369332"/>
          </a:xfrm>
          <a:prstGeom prst="rect">
            <a:avLst/>
          </a:prstGeom>
          <a:noFill/>
        </p:spPr>
        <p:txBody>
          <a:bodyPr wrap="none" rtlCol="0">
            <a:spAutoFit/>
          </a:bodyPr>
          <a:lstStyle/>
          <a:p>
            <a:r>
              <a:rPr lang="en-HK" dirty="0"/>
              <a:t>Note: </a:t>
            </a:r>
            <a:r>
              <a:rPr lang="en-HK" dirty="0" err="1"/>
              <a:t>Cov</a:t>
            </a:r>
            <a:r>
              <a:rPr lang="en-HK" dirty="0"/>
              <a:t>(X,Y) = </a:t>
            </a:r>
            <a:r>
              <a:rPr lang="en-HK" dirty="0" err="1"/>
              <a:t>Cov</a:t>
            </a:r>
            <a:r>
              <a:rPr lang="en-HK"/>
              <a:t>(Y,X)</a:t>
            </a:r>
            <a:endParaRPr lang="en-US"/>
          </a:p>
        </p:txBody>
      </p:sp>
    </p:spTree>
    <p:extLst>
      <p:ext uri="{BB962C8B-B14F-4D97-AF65-F5344CB8AC3E}">
        <p14:creationId xmlns:p14="http://schemas.microsoft.com/office/powerpoint/2010/main" val="13051283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HK" dirty="0"/>
              <a:t>Choosing the columns (i.e., “features”) for ML</a:t>
            </a:r>
            <a:endParaRPr lang="en-US" dirty="0"/>
          </a:p>
        </p:txBody>
      </p:sp>
      <p:sp>
        <p:nvSpPr>
          <p:cNvPr id="5" name="Content Placeholder 4"/>
          <p:cNvSpPr>
            <a:spLocks noGrp="1"/>
          </p:cNvSpPr>
          <p:nvPr>
            <p:ph idx="1"/>
          </p:nvPr>
        </p:nvSpPr>
        <p:spPr/>
        <p:txBody>
          <a:bodyPr/>
          <a:lstStyle/>
          <a:p>
            <a:endParaRPr lang="en-US"/>
          </a:p>
        </p:txBody>
      </p:sp>
      <p:pic>
        <p:nvPicPr>
          <p:cNvPr id="6" name="Picture 5"/>
          <p:cNvPicPr>
            <a:picLocks noChangeAspect="1"/>
          </p:cNvPicPr>
          <p:nvPr/>
        </p:nvPicPr>
        <p:blipFill>
          <a:blip r:embed="rId2"/>
          <a:stretch>
            <a:fillRect/>
          </a:stretch>
        </p:blipFill>
        <p:spPr>
          <a:xfrm>
            <a:off x="838200" y="1554896"/>
            <a:ext cx="7608574" cy="4480049"/>
          </a:xfrm>
          <a:prstGeom prst="rect">
            <a:avLst/>
          </a:prstGeom>
        </p:spPr>
      </p:pic>
    </p:spTree>
    <p:extLst>
      <p:ext uri="{BB962C8B-B14F-4D97-AF65-F5344CB8AC3E}">
        <p14:creationId xmlns:p14="http://schemas.microsoft.com/office/powerpoint/2010/main" val="42615243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HK" dirty="0"/>
              <a:t>How to handle rare classes</a:t>
            </a:r>
            <a:endParaRPr lang="en-US" dirty="0"/>
          </a:p>
        </p:txBody>
      </p:sp>
      <p:sp>
        <p:nvSpPr>
          <p:cNvPr id="5" name="Content Placeholder 4"/>
          <p:cNvSpPr>
            <a:spLocks noGrp="1"/>
          </p:cNvSpPr>
          <p:nvPr>
            <p:ph idx="1"/>
          </p:nvPr>
        </p:nvSpPr>
        <p:spPr/>
        <p:txBody>
          <a:bodyPr>
            <a:normAutofit fontScale="92500" lnSpcReduction="10000"/>
          </a:bodyPr>
          <a:lstStyle/>
          <a:p>
            <a:r>
              <a:rPr lang="en-US" dirty="0"/>
              <a:t>It is expected that in our DS, there are only a small fraction of </a:t>
            </a:r>
            <a:r>
              <a:rPr lang="en-US" dirty="0" err="1"/>
              <a:t>redflag</a:t>
            </a:r>
            <a:r>
              <a:rPr lang="en-US" dirty="0"/>
              <a:t> transactions.  If we sample the whole DS normally, a major of the training data are non-</a:t>
            </a:r>
            <a:r>
              <a:rPr lang="en-US" dirty="0" err="1"/>
              <a:t>redflag</a:t>
            </a:r>
            <a:r>
              <a:rPr lang="en-US" dirty="0"/>
              <a:t>, and this makes the ML model favor prediction of non-</a:t>
            </a:r>
            <a:r>
              <a:rPr lang="en-US" dirty="0" err="1"/>
              <a:t>redflag</a:t>
            </a:r>
            <a:r>
              <a:rPr lang="en-US" dirty="0"/>
              <a:t>.  Thus, in our training dataset, the number of </a:t>
            </a:r>
            <a:r>
              <a:rPr lang="en-US" dirty="0" err="1"/>
              <a:t>redflag</a:t>
            </a:r>
            <a:r>
              <a:rPr lang="en-US" dirty="0"/>
              <a:t> and non-</a:t>
            </a:r>
            <a:r>
              <a:rPr lang="en-US" dirty="0" err="1"/>
              <a:t>redflag</a:t>
            </a:r>
            <a:r>
              <a:rPr lang="en-US" dirty="0"/>
              <a:t> inputs should be more or less equal.</a:t>
            </a:r>
          </a:p>
          <a:p>
            <a:r>
              <a:rPr lang="en-US" dirty="0"/>
              <a:t>How to do it?  By oversamples.  E.g. duplicate the </a:t>
            </a:r>
            <a:r>
              <a:rPr lang="en-US" dirty="0" err="1"/>
              <a:t>redflag</a:t>
            </a:r>
            <a:r>
              <a:rPr lang="en-US" dirty="0"/>
              <a:t> inputs in the DS to make the size non-</a:t>
            </a:r>
            <a:r>
              <a:rPr lang="en-US" dirty="0" err="1"/>
              <a:t>redflag</a:t>
            </a:r>
            <a:r>
              <a:rPr lang="en-US" dirty="0"/>
              <a:t> and </a:t>
            </a:r>
            <a:r>
              <a:rPr lang="en-US" dirty="0" err="1"/>
              <a:t>redflag</a:t>
            </a:r>
            <a:r>
              <a:rPr lang="en-US" dirty="0"/>
              <a:t> inputs more or less equal</a:t>
            </a:r>
          </a:p>
          <a:p>
            <a:r>
              <a:rPr lang="en-US" dirty="0"/>
              <a:t>But we have to do it carefully.  There are many good methods.</a:t>
            </a:r>
          </a:p>
          <a:p>
            <a:pPr lvl="1"/>
            <a:r>
              <a:rPr lang="en-US" dirty="0"/>
              <a:t>Navie Random over-sample</a:t>
            </a:r>
          </a:p>
          <a:p>
            <a:pPr lvl="1"/>
            <a:r>
              <a:rPr lang="en-US" dirty="0"/>
              <a:t>ROSE: Random Over-Sample Examples</a:t>
            </a:r>
          </a:p>
          <a:p>
            <a:pPr lvl="1"/>
            <a:r>
              <a:rPr lang="en-US" dirty="0"/>
              <a:t>SMOTE: Synthetic Minority Oversample Technique</a:t>
            </a:r>
          </a:p>
          <a:p>
            <a:pPr lvl="1"/>
            <a:r>
              <a:rPr lang="en-US" dirty="0"/>
              <a:t>ADASYN: Adaptive Synthetic Method</a:t>
            </a:r>
          </a:p>
        </p:txBody>
      </p:sp>
    </p:spTree>
    <p:extLst>
      <p:ext uri="{BB962C8B-B14F-4D97-AF65-F5344CB8AC3E}">
        <p14:creationId xmlns:p14="http://schemas.microsoft.com/office/powerpoint/2010/main" val="7289125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48063" y="2674437"/>
            <a:ext cx="9144000" cy="2387600"/>
          </a:xfrm>
        </p:spPr>
        <p:txBody>
          <a:bodyPr>
            <a:normAutofit fontScale="90000"/>
          </a:bodyPr>
          <a:lstStyle/>
          <a:p>
            <a:pPr algn="l"/>
            <a:r>
              <a:rPr lang="en-HK" dirty="0"/>
              <a:t>We are now ready to apply the ML methods in </a:t>
            </a:r>
            <a:r>
              <a:rPr lang="en-HK" dirty="0" err="1"/>
              <a:t>SciKit</a:t>
            </a:r>
            <a:r>
              <a:rPr lang="en-HK" dirty="0"/>
              <a:t>-Learn to construct classifiers for detecting fraud transactions</a:t>
            </a:r>
            <a:endParaRPr lang="en-US" dirty="0"/>
          </a:p>
        </p:txBody>
      </p:sp>
    </p:spTree>
    <p:extLst>
      <p:ext uri="{BB962C8B-B14F-4D97-AF65-F5344CB8AC3E}">
        <p14:creationId xmlns:p14="http://schemas.microsoft.com/office/powerpoint/2010/main" val="12318409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HK" sz="4000" dirty="0"/>
              <a:t>We use the following ML methods from </a:t>
            </a:r>
            <a:r>
              <a:rPr lang="en-HK" sz="4000" dirty="0" err="1"/>
              <a:t>scikit</a:t>
            </a:r>
            <a:r>
              <a:rPr lang="en-HK" sz="4000" dirty="0"/>
              <a:t>-learn to construct classifiers</a:t>
            </a:r>
            <a:endParaRPr lang="en-US" sz="4000" dirty="0"/>
          </a:p>
        </p:txBody>
      </p:sp>
      <p:sp>
        <p:nvSpPr>
          <p:cNvPr id="3" name="Content Placeholder 2"/>
          <p:cNvSpPr>
            <a:spLocks noGrp="1"/>
          </p:cNvSpPr>
          <p:nvPr>
            <p:ph idx="1"/>
          </p:nvPr>
        </p:nvSpPr>
        <p:spPr>
          <a:xfrm>
            <a:off x="838200" y="1834430"/>
            <a:ext cx="10515600" cy="4351338"/>
          </a:xfrm>
        </p:spPr>
        <p:txBody>
          <a:bodyPr/>
          <a:lstStyle/>
          <a:p>
            <a:r>
              <a:rPr lang="en-HK" dirty="0" err="1">
                <a:solidFill>
                  <a:schemeClr val="accent1"/>
                </a:solidFill>
              </a:rPr>
              <a:t>GuassianNB</a:t>
            </a:r>
            <a:r>
              <a:rPr lang="en-HK" dirty="0"/>
              <a:t>:  To learn and construct a </a:t>
            </a:r>
            <a:r>
              <a:rPr lang="en-HK" dirty="0" err="1"/>
              <a:t>Guassian</a:t>
            </a:r>
            <a:r>
              <a:rPr lang="en-HK" dirty="0"/>
              <a:t> Naive Bayes classifier</a:t>
            </a:r>
          </a:p>
          <a:p>
            <a:r>
              <a:rPr lang="en-US" dirty="0" err="1">
                <a:solidFill>
                  <a:schemeClr val="accent1"/>
                </a:solidFill>
              </a:rPr>
              <a:t>LogisticRegression</a:t>
            </a:r>
            <a:r>
              <a:rPr lang="en-US" dirty="0"/>
              <a:t>: To learn and construct Logistic Regression classifier</a:t>
            </a:r>
          </a:p>
          <a:p>
            <a:r>
              <a:rPr lang="en-US" dirty="0" err="1">
                <a:solidFill>
                  <a:schemeClr val="accent1"/>
                </a:solidFill>
              </a:rPr>
              <a:t>DecisionTreeClassifier</a:t>
            </a:r>
            <a:r>
              <a:rPr lang="en-US" dirty="0"/>
              <a:t>: To learn and construct a Decision Tree classifier</a:t>
            </a:r>
          </a:p>
          <a:p>
            <a:r>
              <a:rPr lang="en-US" dirty="0" err="1">
                <a:solidFill>
                  <a:schemeClr val="accent1"/>
                </a:solidFill>
              </a:rPr>
              <a:t>RandomForestClassifier</a:t>
            </a:r>
            <a:r>
              <a:rPr lang="en-US" dirty="0"/>
              <a:t>: To learn and construct a Random Forest classifier</a:t>
            </a:r>
          </a:p>
          <a:p>
            <a:r>
              <a:rPr lang="en-US" dirty="0"/>
              <a:t> </a:t>
            </a:r>
            <a:r>
              <a:rPr lang="en-US" dirty="0" err="1">
                <a:solidFill>
                  <a:schemeClr val="accent1"/>
                </a:solidFill>
              </a:rPr>
              <a:t>SGDClassifier</a:t>
            </a:r>
            <a:r>
              <a:rPr lang="en-US" dirty="0"/>
              <a:t>: To learn and construct a Stochastic Gradient Descent (SGD) classifier</a:t>
            </a:r>
          </a:p>
          <a:p>
            <a:endParaRPr lang="en-HK" dirty="0"/>
          </a:p>
        </p:txBody>
      </p:sp>
    </p:spTree>
    <p:extLst>
      <p:ext uri="{BB962C8B-B14F-4D97-AF65-F5344CB8AC3E}">
        <p14:creationId xmlns:p14="http://schemas.microsoft.com/office/powerpoint/2010/main" val="40030354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HK" sz="4000" dirty="0"/>
              <a:t>We use the following ML methods from </a:t>
            </a:r>
            <a:r>
              <a:rPr lang="en-HK" sz="4000" dirty="0" err="1"/>
              <a:t>scikit</a:t>
            </a:r>
            <a:r>
              <a:rPr lang="en-HK" sz="4000" dirty="0"/>
              <a:t>-learn to construct classifiers</a:t>
            </a:r>
            <a:endParaRPr lang="en-US" sz="4000" dirty="0"/>
          </a:p>
        </p:txBody>
      </p:sp>
      <p:sp>
        <p:nvSpPr>
          <p:cNvPr id="3" name="Content Placeholder 2"/>
          <p:cNvSpPr>
            <a:spLocks noGrp="1"/>
          </p:cNvSpPr>
          <p:nvPr>
            <p:ph idx="1"/>
          </p:nvPr>
        </p:nvSpPr>
        <p:spPr>
          <a:xfrm>
            <a:off x="838200" y="1834430"/>
            <a:ext cx="10515600" cy="4351338"/>
          </a:xfrm>
        </p:spPr>
        <p:txBody>
          <a:bodyPr/>
          <a:lstStyle/>
          <a:p>
            <a:r>
              <a:rPr lang="en-HK" dirty="0" err="1">
                <a:solidFill>
                  <a:schemeClr val="accent1"/>
                </a:solidFill>
              </a:rPr>
              <a:t>GuassianNB</a:t>
            </a:r>
            <a:r>
              <a:rPr lang="en-HK" dirty="0"/>
              <a:t>:  To learn and construct a </a:t>
            </a:r>
            <a:r>
              <a:rPr lang="en-HK" dirty="0" err="1"/>
              <a:t>Guassian</a:t>
            </a:r>
            <a:r>
              <a:rPr lang="en-HK" dirty="0"/>
              <a:t> Naive Bayes classifier</a:t>
            </a:r>
          </a:p>
          <a:p>
            <a:r>
              <a:rPr lang="en-US" dirty="0" err="1">
                <a:solidFill>
                  <a:schemeClr val="accent1"/>
                </a:solidFill>
              </a:rPr>
              <a:t>LogisticRegression</a:t>
            </a:r>
            <a:r>
              <a:rPr lang="en-US" dirty="0"/>
              <a:t>: To learn and construct Logistic Regression classifier</a:t>
            </a:r>
          </a:p>
          <a:p>
            <a:r>
              <a:rPr lang="en-US" dirty="0" err="1">
                <a:solidFill>
                  <a:schemeClr val="accent1"/>
                </a:solidFill>
              </a:rPr>
              <a:t>DecisionTreeClassifier</a:t>
            </a:r>
            <a:r>
              <a:rPr lang="en-US" dirty="0"/>
              <a:t>: To learn and construct a Decision Tree classifier</a:t>
            </a:r>
          </a:p>
          <a:p>
            <a:r>
              <a:rPr lang="en-US" dirty="0" err="1">
                <a:solidFill>
                  <a:schemeClr val="accent1"/>
                </a:solidFill>
              </a:rPr>
              <a:t>RandomForestClassifier</a:t>
            </a:r>
            <a:r>
              <a:rPr lang="en-US" dirty="0"/>
              <a:t>: To learn and construct a Random Forest classifier</a:t>
            </a:r>
          </a:p>
          <a:p>
            <a:r>
              <a:rPr lang="en-US" dirty="0"/>
              <a:t> </a:t>
            </a:r>
            <a:r>
              <a:rPr lang="en-US" dirty="0" err="1">
                <a:solidFill>
                  <a:schemeClr val="accent1"/>
                </a:solidFill>
              </a:rPr>
              <a:t>SGDClassifier</a:t>
            </a:r>
            <a:r>
              <a:rPr lang="en-US" dirty="0"/>
              <a:t>: To learn and construct a Stochastic Gradient Descent (SGD) classifier</a:t>
            </a:r>
          </a:p>
          <a:p>
            <a:endParaRPr lang="en-HK" dirty="0"/>
          </a:p>
        </p:txBody>
      </p:sp>
      <p:sp>
        <p:nvSpPr>
          <p:cNvPr id="4" name="TextBox 3"/>
          <p:cNvSpPr txBox="1"/>
          <p:nvPr/>
        </p:nvSpPr>
        <p:spPr>
          <a:xfrm>
            <a:off x="4307304" y="3814011"/>
            <a:ext cx="6629764" cy="1938992"/>
          </a:xfrm>
          <a:prstGeom prst="rect">
            <a:avLst/>
          </a:prstGeom>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HK" sz="2400" dirty="0"/>
              <a:t>The inputs of these classifiers are numbers in [0, 1].</a:t>
            </a:r>
          </a:p>
          <a:p>
            <a:r>
              <a:rPr lang="en-HK" sz="2400" dirty="0"/>
              <a:t>Thus, we need to transform our data x to a number </a:t>
            </a:r>
          </a:p>
          <a:p>
            <a:r>
              <a:rPr lang="en-HK" sz="2400" dirty="0"/>
              <a:t>[0, 1].  There are many ways to do this, and we will</a:t>
            </a:r>
          </a:p>
          <a:p>
            <a:r>
              <a:rPr lang="en-HK" sz="2400" dirty="0"/>
              <a:t>use the </a:t>
            </a:r>
            <a:r>
              <a:rPr lang="en-HK" sz="2400" b="1" i="1" dirty="0" err="1">
                <a:solidFill>
                  <a:srgbClr val="FF0000"/>
                </a:solidFill>
              </a:rPr>
              <a:t>minmax</a:t>
            </a:r>
            <a:r>
              <a:rPr lang="en-HK" sz="2400" dirty="0"/>
              <a:t> method:</a:t>
            </a:r>
          </a:p>
          <a:p>
            <a:r>
              <a:rPr lang="en-HK" sz="2400" dirty="0"/>
              <a:t>   x </a:t>
            </a:r>
            <a:r>
              <a:rPr lang="en-HK" sz="2400" dirty="0">
                <a:sym typeface="Wingdings" panose="05000000000000000000" pitchFamily="2" charset="2"/>
              </a:rPr>
              <a:t> (x – min)/(max – min)</a:t>
            </a:r>
            <a:endParaRPr lang="en-US" sz="2400" dirty="0"/>
          </a:p>
        </p:txBody>
      </p:sp>
    </p:spTree>
    <p:extLst>
      <p:ext uri="{BB962C8B-B14F-4D97-AF65-F5344CB8AC3E}">
        <p14:creationId xmlns:p14="http://schemas.microsoft.com/office/powerpoint/2010/main" val="17424085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199" y="1825624"/>
            <a:ext cx="10269692" cy="1988387"/>
          </a:xfrm>
          <a:prstGeom prst="rect">
            <a:avLst/>
          </a:prstGeom>
        </p:spPr>
      </p:pic>
      <p:sp>
        <p:nvSpPr>
          <p:cNvPr id="7" name="TextBox 6"/>
          <p:cNvSpPr txBox="1"/>
          <p:nvPr/>
        </p:nvSpPr>
        <p:spPr>
          <a:xfrm>
            <a:off x="4307304" y="3814011"/>
            <a:ext cx="6629764" cy="1938992"/>
          </a:xfrm>
          <a:prstGeom prst="rect">
            <a:avLst/>
          </a:prstGeom>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HK" sz="2400" dirty="0"/>
              <a:t>The inputs of these classifiers are numbers in [0, 1].</a:t>
            </a:r>
          </a:p>
          <a:p>
            <a:r>
              <a:rPr lang="en-HK" sz="2400" dirty="0"/>
              <a:t>Thus, we need to transform our data x to a number </a:t>
            </a:r>
          </a:p>
          <a:p>
            <a:r>
              <a:rPr lang="en-HK" sz="2400" dirty="0"/>
              <a:t>[0, 1].  There are many ways to do this, and we will</a:t>
            </a:r>
          </a:p>
          <a:p>
            <a:r>
              <a:rPr lang="en-HK" sz="2400" dirty="0"/>
              <a:t>use the </a:t>
            </a:r>
            <a:r>
              <a:rPr lang="en-HK" sz="2400" b="1" i="1" dirty="0">
                <a:solidFill>
                  <a:srgbClr val="FF0000"/>
                </a:solidFill>
              </a:rPr>
              <a:t>minmax</a:t>
            </a:r>
            <a:r>
              <a:rPr lang="en-HK" sz="2400" dirty="0"/>
              <a:t> method:</a:t>
            </a:r>
          </a:p>
          <a:p>
            <a:r>
              <a:rPr lang="en-HK" sz="2400" dirty="0"/>
              <a:t>   x </a:t>
            </a:r>
            <a:r>
              <a:rPr lang="en-HK" sz="2400" dirty="0">
                <a:sym typeface="Wingdings" panose="05000000000000000000" pitchFamily="2" charset="2"/>
              </a:rPr>
              <a:t> (x – min)/(max – min)</a:t>
            </a:r>
            <a:endParaRPr lang="en-US" sz="2400" dirty="0"/>
          </a:p>
        </p:txBody>
      </p:sp>
    </p:spTree>
    <p:extLst>
      <p:ext uri="{BB962C8B-B14F-4D97-AF65-F5344CB8AC3E}">
        <p14:creationId xmlns:p14="http://schemas.microsoft.com/office/powerpoint/2010/main" val="13749145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666257" y="2185814"/>
            <a:ext cx="8859486" cy="2486372"/>
          </a:xfrm>
          <a:prstGeom prst="rect">
            <a:avLst/>
          </a:prstGeom>
        </p:spPr>
      </p:pic>
    </p:spTree>
    <p:extLst>
      <p:ext uri="{BB962C8B-B14F-4D97-AF65-F5344CB8AC3E}">
        <p14:creationId xmlns:p14="http://schemas.microsoft.com/office/powerpoint/2010/main" val="1034162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HK" dirty="0">
                <a:solidFill>
                  <a:prstClr val="black"/>
                </a:solidFill>
              </a:rPr>
              <a:t>Fraud detection and prevention</a:t>
            </a:r>
            <a:endParaRPr lang="en-US" dirty="0"/>
          </a:p>
        </p:txBody>
      </p:sp>
      <p:sp>
        <p:nvSpPr>
          <p:cNvPr id="8" name="Content Placeholder 7"/>
          <p:cNvSpPr>
            <a:spLocks noGrp="1"/>
          </p:cNvSpPr>
          <p:nvPr>
            <p:ph sz="half" idx="1"/>
          </p:nvPr>
        </p:nvSpPr>
        <p:spPr/>
        <p:txBody>
          <a:bodyPr>
            <a:normAutofit/>
          </a:bodyPr>
          <a:lstStyle/>
          <a:p>
            <a:pPr marL="0" indent="0">
              <a:buNone/>
            </a:pPr>
            <a:r>
              <a:rPr lang="en-HK" dirty="0"/>
              <a:t>Key for ML’s success: </a:t>
            </a:r>
          </a:p>
          <a:p>
            <a:r>
              <a:rPr lang="en-HK" dirty="0"/>
              <a:t>High accuracy</a:t>
            </a:r>
          </a:p>
          <a:p>
            <a:pPr lvl="1"/>
            <a:r>
              <a:rPr lang="en-HK" dirty="0"/>
              <a:t>small number of false negatives</a:t>
            </a:r>
          </a:p>
          <a:p>
            <a:pPr lvl="1"/>
            <a:r>
              <a:rPr lang="en-HK" dirty="0"/>
              <a:t>small number of false positives</a:t>
            </a:r>
          </a:p>
          <a:p>
            <a:r>
              <a:rPr lang="en-HK" dirty="0"/>
              <a:t>Avoid </a:t>
            </a:r>
            <a:r>
              <a:rPr lang="en-HK" dirty="0">
                <a:solidFill>
                  <a:srgbClr val="FF0000"/>
                </a:solidFill>
              </a:rPr>
              <a:t>overfitting</a:t>
            </a:r>
          </a:p>
          <a:p>
            <a:pPr lvl="1"/>
            <a:r>
              <a:rPr lang="en-HK" dirty="0"/>
              <a:t>We build the ML model based on some dataset</a:t>
            </a:r>
          </a:p>
          <a:p>
            <a:pPr lvl="1"/>
            <a:r>
              <a:rPr lang="en-HK" dirty="0"/>
              <a:t>The model may have very high accuracy for this dataset, but very low accuracy in general.</a:t>
            </a:r>
            <a:endParaRPr lang="en-US" dirty="0"/>
          </a:p>
          <a:p>
            <a:pPr marL="0" indent="0">
              <a:buNone/>
            </a:pPr>
            <a:endParaRPr lang="en-US" dirty="0"/>
          </a:p>
        </p:txBody>
      </p:sp>
      <p:pic>
        <p:nvPicPr>
          <p:cNvPr id="3" name="Content Placeholder 2"/>
          <p:cNvPicPr>
            <a:picLocks noGrp="1" noChangeAspect="1"/>
          </p:cNvPicPr>
          <p:nvPr>
            <p:ph sz="half" idx="2"/>
          </p:nvPr>
        </p:nvPicPr>
        <p:blipFill>
          <a:blip r:embed="rId2"/>
          <a:stretch>
            <a:fillRect/>
          </a:stretch>
        </p:blipFill>
        <p:spPr>
          <a:xfrm>
            <a:off x="6487886" y="1760311"/>
            <a:ext cx="4288971" cy="3037643"/>
          </a:xfrm>
          <a:prstGeom prst="rect">
            <a:avLst/>
          </a:prstGeom>
        </p:spPr>
      </p:pic>
      <p:sp>
        <p:nvSpPr>
          <p:cNvPr id="4" name="TextBox 3"/>
          <p:cNvSpPr txBox="1"/>
          <p:nvPr/>
        </p:nvSpPr>
        <p:spPr>
          <a:xfrm>
            <a:off x="6487886" y="4867577"/>
            <a:ext cx="5359159" cy="17543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HK" dirty="0"/>
              <a:t>The data points are all on the black straight line, but</a:t>
            </a:r>
          </a:p>
          <a:p>
            <a:r>
              <a:rPr lang="en-HK" dirty="0"/>
              <a:t>the few data points we used to build our model (blue</a:t>
            </a:r>
          </a:p>
          <a:p>
            <a:r>
              <a:rPr lang="en-HK" dirty="0"/>
              <a:t>line) do not fall on the line because of noises.  Our blue</a:t>
            </a:r>
          </a:p>
          <a:p>
            <a:r>
              <a:rPr lang="en-HK" dirty="0"/>
              <a:t>line model has serious overfitting problem:</a:t>
            </a:r>
          </a:p>
          <a:p>
            <a:pPr marL="400050" indent="-400050">
              <a:buAutoNum type="romanLcParenBoth"/>
            </a:pPr>
            <a:r>
              <a:rPr lang="en-HK" dirty="0"/>
              <a:t>‘fit’ extremely well for our data point</a:t>
            </a:r>
            <a:r>
              <a:rPr lang="en-US" dirty="0"/>
              <a:t>, but</a:t>
            </a:r>
          </a:p>
          <a:p>
            <a:pPr marL="400050" indent="-400050">
              <a:buAutoNum type="romanLcParenBoth"/>
            </a:pPr>
            <a:r>
              <a:rPr lang="en-HK" dirty="0"/>
              <a:t>has very low accuracy in general.</a:t>
            </a:r>
          </a:p>
        </p:txBody>
      </p:sp>
    </p:spTree>
    <p:extLst>
      <p:ext uri="{BB962C8B-B14F-4D97-AF65-F5344CB8AC3E}">
        <p14:creationId xmlns:p14="http://schemas.microsoft.com/office/powerpoint/2010/main" val="37301258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730862"/>
            <a:ext cx="9793067" cy="800212"/>
          </a:xfrm>
          <a:prstGeom prst="rect">
            <a:avLst/>
          </a:prstGeom>
        </p:spPr>
      </p:pic>
    </p:spTree>
    <p:extLst>
      <p:ext uri="{BB962C8B-B14F-4D97-AF65-F5344CB8AC3E}">
        <p14:creationId xmlns:p14="http://schemas.microsoft.com/office/powerpoint/2010/main" val="38422812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838200" y="1531074"/>
            <a:ext cx="9411032" cy="4351338"/>
          </a:xfrm>
          <a:prstGeom prst="rect">
            <a:avLst/>
          </a:prstGeom>
        </p:spPr>
      </p:pic>
      <p:pic>
        <p:nvPicPr>
          <p:cNvPr id="4" name="Picture 3"/>
          <p:cNvPicPr>
            <a:picLocks noChangeAspect="1"/>
          </p:cNvPicPr>
          <p:nvPr/>
        </p:nvPicPr>
        <p:blipFill>
          <a:blip r:embed="rId3"/>
          <a:stretch>
            <a:fillRect/>
          </a:stretch>
        </p:blipFill>
        <p:spPr>
          <a:xfrm>
            <a:off x="838200" y="730862"/>
            <a:ext cx="9793067" cy="800212"/>
          </a:xfrm>
          <a:prstGeom prst="rect">
            <a:avLst/>
          </a:prstGeom>
        </p:spPr>
      </p:pic>
      <p:pic>
        <p:nvPicPr>
          <p:cNvPr id="6" name="Picture 5"/>
          <p:cNvPicPr>
            <a:picLocks noChangeAspect="1"/>
          </p:cNvPicPr>
          <p:nvPr/>
        </p:nvPicPr>
        <p:blipFill>
          <a:blip r:embed="rId4"/>
          <a:stretch>
            <a:fillRect/>
          </a:stretch>
        </p:blipFill>
        <p:spPr>
          <a:xfrm>
            <a:off x="838200" y="5815728"/>
            <a:ext cx="6735115" cy="866896"/>
          </a:xfrm>
          <a:prstGeom prst="rect">
            <a:avLst/>
          </a:prstGeom>
        </p:spPr>
      </p:pic>
    </p:spTree>
    <p:extLst>
      <p:ext uri="{BB962C8B-B14F-4D97-AF65-F5344CB8AC3E}">
        <p14:creationId xmlns:p14="http://schemas.microsoft.com/office/powerpoint/2010/main" val="22112372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 for Precision and Recall</a:t>
            </a:r>
          </a:p>
        </p:txBody>
      </p:sp>
      <p:pic>
        <p:nvPicPr>
          <p:cNvPr id="6" name="Picture 5"/>
          <p:cNvPicPr>
            <a:picLocks noChangeAspect="1"/>
          </p:cNvPicPr>
          <p:nvPr/>
        </p:nvPicPr>
        <p:blipFill>
          <a:blip r:embed="rId2"/>
          <a:stretch>
            <a:fillRect/>
          </a:stretch>
        </p:blipFill>
        <p:spPr>
          <a:xfrm>
            <a:off x="838200" y="5815728"/>
            <a:ext cx="6735115" cy="866896"/>
          </a:xfrm>
          <a:prstGeom prst="rect">
            <a:avLst/>
          </a:prstGeom>
        </p:spPr>
      </p:pic>
      <p:sp>
        <p:nvSpPr>
          <p:cNvPr id="7" name="Content Placeholder 6">
            <a:extLst>
              <a:ext uri="{FF2B5EF4-FFF2-40B4-BE49-F238E27FC236}">
                <a16:creationId xmlns:a16="http://schemas.microsoft.com/office/drawing/2014/main" id="{B72C227F-F8C1-3A08-25F0-31CA73A22D7C}"/>
              </a:ext>
            </a:extLst>
          </p:cNvPr>
          <p:cNvSpPr>
            <a:spLocks noGrp="1"/>
          </p:cNvSpPr>
          <p:nvPr>
            <p:ph idx="1"/>
          </p:nvPr>
        </p:nvSpPr>
        <p:spPr>
          <a:xfrm>
            <a:off x="745067" y="1464390"/>
            <a:ext cx="10515600" cy="4351338"/>
          </a:xfrm>
        </p:spPr>
        <p:txBody>
          <a:bodyPr>
            <a:normAutofit/>
          </a:bodyPr>
          <a:lstStyle/>
          <a:p>
            <a:r>
              <a:rPr lang="en-HK" sz="2400" dirty="0"/>
              <a:t>Given a transaction, we say that it is a</a:t>
            </a:r>
          </a:p>
          <a:p>
            <a:pPr lvl="1"/>
            <a:r>
              <a:rPr lang="en-HK" sz="2000" dirty="0"/>
              <a:t>true positive: ML predicts positive, and it is indeed </a:t>
            </a:r>
            <a:r>
              <a:rPr lang="en-HK" sz="2000" dirty="0" err="1"/>
              <a:t>redflag</a:t>
            </a:r>
            <a:r>
              <a:rPr lang="en-HK" sz="2000" dirty="0"/>
              <a:t> in our DS</a:t>
            </a:r>
          </a:p>
          <a:p>
            <a:pPr lvl="1"/>
            <a:r>
              <a:rPr lang="en-HK" sz="2000" dirty="0"/>
              <a:t>true negative: ML predicts negative, and it is indeed no-</a:t>
            </a:r>
            <a:r>
              <a:rPr lang="en-HK" sz="2000" dirty="0" err="1"/>
              <a:t>redflag</a:t>
            </a:r>
            <a:endParaRPr lang="en-HK" sz="2000" dirty="0"/>
          </a:p>
          <a:p>
            <a:pPr lvl="1"/>
            <a:r>
              <a:rPr lang="en-HK" sz="2000" dirty="0"/>
              <a:t>false positive: ML predicts positive, but it is no-</a:t>
            </a:r>
            <a:r>
              <a:rPr lang="en-HK" sz="2000" dirty="0" err="1"/>
              <a:t>redflag</a:t>
            </a:r>
            <a:endParaRPr lang="en-HK" sz="2000" dirty="0"/>
          </a:p>
          <a:p>
            <a:pPr lvl="1"/>
            <a:r>
              <a:rPr lang="en-HK" sz="2000" dirty="0"/>
              <a:t>false negative: ML predicts negative, but it is </a:t>
            </a:r>
            <a:r>
              <a:rPr lang="en-HK" sz="2000" dirty="0" err="1"/>
              <a:t>redflag</a:t>
            </a:r>
            <a:endParaRPr lang="en-HK" sz="2000" dirty="0"/>
          </a:p>
        </p:txBody>
      </p:sp>
      <p:pic>
        <p:nvPicPr>
          <p:cNvPr id="9" name="Picture 8">
            <a:extLst>
              <a:ext uri="{FF2B5EF4-FFF2-40B4-BE49-F238E27FC236}">
                <a16:creationId xmlns:a16="http://schemas.microsoft.com/office/drawing/2014/main" id="{ADFF1C6C-54BF-53DC-901F-3E0BCAFFA5A1}"/>
              </a:ext>
            </a:extLst>
          </p:cNvPr>
          <p:cNvPicPr>
            <a:picLocks noChangeAspect="1"/>
          </p:cNvPicPr>
          <p:nvPr/>
        </p:nvPicPr>
        <p:blipFill>
          <a:blip r:embed="rId3"/>
          <a:stretch>
            <a:fillRect/>
          </a:stretch>
        </p:blipFill>
        <p:spPr>
          <a:xfrm>
            <a:off x="1415092" y="4210894"/>
            <a:ext cx="2925397" cy="1475876"/>
          </a:xfrm>
          <a:prstGeom prst="rect">
            <a:avLst/>
          </a:prstGeom>
        </p:spPr>
      </p:pic>
      <p:pic>
        <p:nvPicPr>
          <p:cNvPr id="11" name="Picture 10">
            <a:extLst>
              <a:ext uri="{FF2B5EF4-FFF2-40B4-BE49-F238E27FC236}">
                <a16:creationId xmlns:a16="http://schemas.microsoft.com/office/drawing/2014/main" id="{86249D5D-F05B-BE6A-1134-89858C94F690}"/>
              </a:ext>
            </a:extLst>
          </p:cNvPr>
          <p:cNvPicPr>
            <a:picLocks noChangeAspect="1"/>
          </p:cNvPicPr>
          <p:nvPr/>
        </p:nvPicPr>
        <p:blipFill>
          <a:blip r:embed="rId4"/>
          <a:stretch>
            <a:fillRect/>
          </a:stretch>
        </p:blipFill>
        <p:spPr>
          <a:xfrm>
            <a:off x="838200" y="3302932"/>
            <a:ext cx="9321274" cy="866896"/>
          </a:xfrm>
          <a:prstGeom prst="rect">
            <a:avLst/>
          </a:prstGeom>
        </p:spPr>
      </p:pic>
    </p:spTree>
    <p:extLst>
      <p:ext uri="{BB962C8B-B14F-4D97-AF65-F5344CB8AC3E}">
        <p14:creationId xmlns:p14="http://schemas.microsoft.com/office/powerpoint/2010/main" val="14407314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 for Precision and Recall</a:t>
            </a:r>
          </a:p>
        </p:txBody>
      </p:sp>
      <p:pic>
        <p:nvPicPr>
          <p:cNvPr id="6" name="Picture 5"/>
          <p:cNvPicPr>
            <a:picLocks noChangeAspect="1"/>
          </p:cNvPicPr>
          <p:nvPr/>
        </p:nvPicPr>
        <p:blipFill>
          <a:blip r:embed="rId2"/>
          <a:stretch>
            <a:fillRect/>
          </a:stretch>
        </p:blipFill>
        <p:spPr>
          <a:xfrm>
            <a:off x="838200" y="5815728"/>
            <a:ext cx="6735115" cy="866896"/>
          </a:xfrm>
          <a:prstGeom prst="rect">
            <a:avLst/>
          </a:prstGeom>
        </p:spPr>
      </p:pic>
      <p:sp>
        <p:nvSpPr>
          <p:cNvPr id="7" name="Content Placeholder 6">
            <a:extLst>
              <a:ext uri="{FF2B5EF4-FFF2-40B4-BE49-F238E27FC236}">
                <a16:creationId xmlns:a16="http://schemas.microsoft.com/office/drawing/2014/main" id="{B72C227F-F8C1-3A08-25F0-31CA73A22D7C}"/>
              </a:ext>
            </a:extLst>
          </p:cNvPr>
          <p:cNvSpPr>
            <a:spLocks noGrp="1"/>
          </p:cNvSpPr>
          <p:nvPr>
            <p:ph idx="1"/>
          </p:nvPr>
        </p:nvSpPr>
        <p:spPr>
          <a:xfrm>
            <a:off x="745067" y="1464390"/>
            <a:ext cx="10515600" cy="4351338"/>
          </a:xfrm>
        </p:spPr>
        <p:txBody>
          <a:bodyPr>
            <a:normAutofit/>
          </a:bodyPr>
          <a:lstStyle/>
          <a:p>
            <a:r>
              <a:rPr lang="en-HK" sz="2400" dirty="0"/>
              <a:t>Given a transaction, we say that it is a</a:t>
            </a:r>
          </a:p>
          <a:p>
            <a:pPr lvl="1"/>
            <a:r>
              <a:rPr lang="en-HK" sz="2000" dirty="0"/>
              <a:t>true positive: ML predicts positive, and it is indeed </a:t>
            </a:r>
            <a:r>
              <a:rPr lang="en-HK" sz="2000" dirty="0" err="1"/>
              <a:t>redflag</a:t>
            </a:r>
            <a:r>
              <a:rPr lang="en-HK" sz="2000" dirty="0"/>
              <a:t> in our DS</a:t>
            </a:r>
          </a:p>
          <a:p>
            <a:pPr lvl="1"/>
            <a:r>
              <a:rPr lang="en-HK" sz="2000" dirty="0"/>
              <a:t>true negative: ML predicts negative, and it is indeed no-</a:t>
            </a:r>
            <a:r>
              <a:rPr lang="en-HK" sz="2000" dirty="0" err="1"/>
              <a:t>redflag</a:t>
            </a:r>
            <a:endParaRPr lang="en-HK" sz="2000" dirty="0"/>
          </a:p>
          <a:p>
            <a:pPr lvl="1"/>
            <a:r>
              <a:rPr lang="en-HK" sz="2000" dirty="0"/>
              <a:t>false positive: ML predicts positive, but it is no-</a:t>
            </a:r>
            <a:r>
              <a:rPr lang="en-HK" sz="2000" dirty="0" err="1"/>
              <a:t>redflag</a:t>
            </a:r>
            <a:endParaRPr lang="en-HK" sz="2000" dirty="0"/>
          </a:p>
          <a:p>
            <a:pPr lvl="1"/>
            <a:r>
              <a:rPr lang="en-HK" sz="2000" dirty="0"/>
              <a:t>false negative: ML predicts negative, but it is </a:t>
            </a:r>
            <a:r>
              <a:rPr lang="en-HK" sz="2000" dirty="0" err="1"/>
              <a:t>redflag</a:t>
            </a:r>
            <a:endParaRPr lang="en-HK" sz="2000" dirty="0"/>
          </a:p>
        </p:txBody>
      </p:sp>
      <p:pic>
        <p:nvPicPr>
          <p:cNvPr id="4" name="Picture 3">
            <a:extLst>
              <a:ext uri="{FF2B5EF4-FFF2-40B4-BE49-F238E27FC236}">
                <a16:creationId xmlns:a16="http://schemas.microsoft.com/office/drawing/2014/main" id="{FB9106A2-B3A9-6325-40E8-3AE84833256E}"/>
              </a:ext>
            </a:extLst>
          </p:cNvPr>
          <p:cNvPicPr>
            <a:picLocks noChangeAspect="1"/>
          </p:cNvPicPr>
          <p:nvPr/>
        </p:nvPicPr>
        <p:blipFill>
          <a:blip r:embed="rId3"/>
          <a:stretch>
            <a:fillRect/>
          </a:stretch>
        </p:blipFill>
        <p:spPr>
          <a:xfrm>
            <a:off x="838200" y="3367641"/>
            <a:ext cx="6942667" cy="1535397"/>
          </a:xfrm>
          <a:prstGeom prst="rect">
            <a:avLst/>
          </a:prstGeom>
        </p:spPr>
      </p:pic>
      <p:sp>
        <p:nvSpPr>
          <p:cNvPr id="5" name="TextBox 4">
            <a:extLst>
              <a:ext uri="{FF2B5EF4-FFF2-40B4-BE49-F238E27FC236}">
                <a16:creationId xmlns:a16="http://schemas.microsoft.com/office/drawing/2014/main" id="{2220FAF2-72F6-AD00-D068-DC39F3F05F53}"/>
              </a:ext>
            </a:extLst>
          </p:cNvPr>
          <p:cNvSpPr txBox="1"/>
          <p:nvPr/>
        </p:nvSpPr>
        <p:spPr>
          <a:xfrm>
            <a:off x="999067" y="4931945"/>
            <a:ext cx="3899337" cy="923330"/>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HK" dirty="0"/>
              <a:t>F1-score is better than Precision when</a:t>
            </a:r>
          </a:p>
          <a:p>
            <a:r>
              <a:rPr lang="en-HK" dirty="0"/>
              <a:t>there is a large class imbalance (like our</a:t>
            </a:r>
          </a:p>
          <a:p>
            <a:r>
              <a:rPr lang="en-HK" dirty="0"/>
              <a:t>example here).</a:t>
            </a:r>
          </a:p>
        </p:txBody>
      </p:sp>
    </p:spTree>
    <p:extLst>
      <p:ext uri="{BB962C8B-B14F-4D97-AF65-F5344CB8AC3E}">
        <p14:creationId xmlns:p14="http://schemas.microsoft.com/office/powerpoint/2010/main" val="20675999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347125" y="1080760"/>
            <a:ext cx="9497750" cy="4696480"/>
          </a:xfrm>
          <a:prstGeom prst="rect">
            <a:avLst/>
          </a:prstGeom>
        </p:spPr>
      </p:pic>
    </p:spTree>
    <p:extLst>
      <p:ext uri="{BB962C8B-B14F-4D97-AF65-F5344CB8AC3E}">
        <p14:creationId xmlns:p14="http://schemas.microsoft.com/office/powerpoint/2010/main" val="40831638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161361" y="875943"/>
            <a:ext cx="9869277" cy="5106113"/>
          </a:xfrm>
          <a:prstGeom prst="rect">
            <a:avLst/>
          </a:prstGeom>
        </p:spPr>
      </p:pic>
    </p:spTree>
    <p:extLst>
      <p:ext uri="{BB962C8B-B14F-4D97-AF65-F5344CB8AC3E}">
        <p14:creationId xmlns:p14="http://schemas.microsoft.com/office/powerpoint/2010/main" val="23321823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156598" y="671127"/>
            <a:ext cx="9878804" cy="5515745"/>
          </a:xfrm>
          <a:prstGeom prst="rect">
            <a:avLst/>
          </a:prstGeom>
        </p:spPr>
      </p:pic>
    </p:spTree>
    <p:extLst>
      <p:ext uri="{BB962C8B-B14F-4D97-AF65-F5344CB8AC3E}">
        <p14:creationId xmlns:p14="http://schemas.microsoft.com/office/powerpoint/2010/main" val="26415763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380467" y="575864"/>
            <a:ext cx="9431066" cy="5706271"/>
          </a:xfrm>
          <a:prstGeom prst="rect">
            <a:avLst/>
          </a:prstGeom>
        </p:spPr>
      </p:pic>
    </p:spTree>
    <p:extLst>
      <p:ext uri="{BB962C8B-B14F-4D97-AF65-F5344CB8AC3E}">
        <p14:creationId xmlns:p14="http://schemas.microsoft.com/office/powerpoint/2010/main" val="39557915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599572" y="347232"/>
            <a:ext cx="8992855" cy="6163535"/>
          </a:xfrm>
          <a:prstGeom prst="rect">
            <a:avLst/>
          </a:prstGeom>
        </p:spPr>
      </p:pic>
    </p:spTree>
    <p:extLst>
      <p:ext uri="{BB962C8B-B14F-4D97-AF65-F5344CB8AC3E}">
        <p14:creationId xmlns:p14="http://schemas.microsoft.com/office/powerpoint/2010/main" val="11220658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980361" y="880707"/>
            <a:ext cx="10231278" cy="5096586"/>
          </a:xfrm>
          <a:prstGeom prst="rect">
            <a:avLst/>
          </a:prstGeom>
        </p:spPr>
      </p:pic>
    </p:spTree>
    <p:extLst>
      <p:ext uri="{BB962C8B-B14F-4D97-AF65-F5344CB8AC3E}">
        <p14:creationId xmlns:p14="http://schemas.microsoft.com/office/powerpoint/2010/main" val="1299612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HK" dirty="0">
                <a:solidFill>
                  <a:prstClr val="black"/>
                </a:solidFill>
              </a:rPr>
              <a:t>Fraud detection and prevention</a:t>
            </a:r>
            <a:endParaRPr lang="en-US" dirty="0"/>
          </a:p>
        </p:txBody>
      </p:sp>
      <p:sp>
        <p:nvSpPr>
          <p:cNvPr id="8" name="Content Placeholder 7"/>
          <p:cNvSpPr>
            <a:spLocks noGrp="1"/>
          </p:cNvSpPr>
          <p:nvPr>
            <p:ph idx="1"/>
          </p:nvPr>
        </p:nvSpPr>
        <p:spPr/>
        <p:txBody>
          <a:bodyPr>
            <a:normAutofit/>
          </a:bodyPr>
          <a:lstStyle/>
          <a:p>
            <a:r>
              <a:rPr lang="en-HK" dirty="0"/>
              <a:t>There are many good free ML learning </a:t>
            </a:r>
            <a:r>
              <a:rPr lang="en-HK" dirty="0">
                <a:solidFill>
                  <a:srgbClr val="FF0000"/>
                </a:solidFill>
              </a:rPr>
              <a:t>tools</a:t>
            </a:r>
            <a:r>
              <a:rPr lang="en-HK" dirty="0"/>
              <a:t> available (e.g., from </a:t>
            </a:r>
            <a:r>
              <a:rPr lang="en-HK" dirty="0" err="1"/>
              <a:t>scikit</a:t>
            </a:r>
            <a:r>
              <a:rPr lang="en-HK" dirty="0"/>
              <a:t>-learn, </a:t>
            </a:r>
            <a:r>
              <a:rPr lang="en-HK" dirty="0" err="1"/>
              <a:t>TensorFlow</a:t>
            </a:r>
            <a:r>
              <a:rPr lang="en-HK" dirty="0"/>
              <a:t>)</a:t>
            </a:r>
          </a:p>
          <a:p>
            <a:pPr lvl="1"/>
            <a:r>
              <a:rPr lang="en-HK" dirty="0"/>
              <a:t>These tools have their own strengths and weaknesses.</a:t>
            </a:r>
          </a:p>
          <a:p>
            <a:pPr lvl="1"/>
            <a:r>
              <a:rPr lang="en-HK" dirty="0"/>
              <a:t>We need to pick the right tool for our application (e.g., high accuracy, small overfitting). </a:t>
            </a:r>
          </a:p>
          <a:p>
            <a:r>
              <a:rPr lang="en-HK" dirty="0"/>
              <a:t>Even we have picked the right tool, our </a:t>
            </a:r>
            <a:r>
              <a:rPr lang="en-HK" dirty="0">
                <a:solidFill>
                  <a:srgbClr val="FF0000"/>
                </a:solidFill>
              </a:rPr>
              <a:t>dataset</a:t>
            </a:r>
            <a:r>
              <a:rPr lang="en-HK" dirty="0"/>
              <a:t> must be large enough and up-to-date so that we can train the right model.</a:t>
            </a:r>
          </a:p>
          <a:p>
            <a:pPr lvl="1"/>
            <a:endParaRPr lang="en-US" dirty="0"/>
          </a:p>
          <a:p>
            <a:pPr marL="0" indent="0">
              <a:buNone/>
            </a:pPr>
            <a:endParaRPr lang="en-US" dirty="0"/>
          </a:p>
        </p:txBody>
      </p:sp>
    </p:spTree>
    <p:extLst>
      <p:ext uri="{BB962C8B-B14F-4D97-AF65-F5344CB8AC3E}">
        <p14:creationId xmlns:p14="http://schemas.microsoft.com/office/powerpoint/2010/main" val="1309247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HK" sz="3600" dirty="0"/>
              <a:t>An example on ML fault prevention: Money Laundering</a:t>
            </a:r>
            <a:endParaRPr lang="en-US" sz="3600" dirty="0"/>
          </a:p>
        </p:txBody>
      </p:sp>
      <p:sp>
        <p:nvSpPr>
          <p:cNvPr id="3" name="Content Placeholder 2"/>
          <p:cNvSpPr>
            <a:spLocks noGrp="1"/>
          </p:cNvSpPr>
          <p:nvPr>
            <p:ph idx="1"/>
          </p:nvPr>
        </p:nvSpPr>
        <p:spPr/>
        <p:txBody>
          <a:bodyPr>
            <a:normAutofit lnSpcReduction="10000"/>
          </a:bodyPr>
          <a:lstStyle/>
          <a:p>
            <a:r>
              <a:rPr lang="en-HK" dirty="0"/>
              <a:t>The problem is difficult because</a:t>
            </a:r>
          </a:p>
          <a:p>
            <a:pPr lvl="1"/>
            <a:r>
              <a:rPr lang="en-HK" dirty="0"/>
              <a:t>the offenders are legitimate users too,</a:t>
            </a:r>
          </a:p>
          <a:p>
            <a:pPr lvl="1"/>
            <a:r>
              <a:rPr lang="en-HK" dirty="0"/>
              <a:t>just detect and give a ‘red flag’ for a fraud transaction that has already happened may not help much; the user may have fled by the time the fraud is detected.</a:t>
            </a:r>
          </a:p>
          <a:p>
            <a:r>
              <a:rPr lang="en-HK" dirty="0"/>
              <a:t>We need to detect and prevent abnormal transactions from happening in real time. </a:t>
            </a:r>
          </a:p>
          <a:p>
            <a:pPr lvl="1"/>
            <a:r>
              <a:rPr lang="en-HK" dirty="0"/>
              <a:t>We can use ML to learn those common characteristics (patterns) of the fraud transactions from money launderers and other hackers</a:t>
            </a:r>
          </a:p>
          <a:p>
            <a:pPr lvl="1"/>
            <a:r>
              <a:rPr lang="en-HK" dirty="0"/>
              <a:t>For any new transaction, we use our machine learning tool to detect these patterns automatically, and to alert us immediately when it detects abnormal transactions.</a:t>
            </a:r>
          </a:p>
          <a:p>
            <a:pPr lvl="1"/>
            <a:endParaRPr lang="en-HK" dirty="0"/>
          </a:p>
          <a:p>
            <a:pPr lvl="1"/>
            <a:endParaRPr lang="en-HK" dirty="0"/>
          </a:p>
          <a:p>
            <a:pPr lvl="1"/>
            <a:endParaRPr lang="en-US" dirty="0"/>
          </a:p>
        </p:txBody>
      </p:sp>
    </p:spTree>
    <p:extLst>
      <p:ext uri="{BB962C8B-B14F-4D97-AF65-F5344CB8AC3E}">
        <p14:creationId xmlns:p14="http://schemas.microsoft.com/office/powerpoint/2010/main" val="440565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HK" dirty="0"/>
              <a:t>The dataset</a:t>
            </a:r>
            <a:endParaRPr lang="en-US" dirty="0"/>
          </a:p>
        </p:txBody>
      </p:sp>
      <p:sp>
        <p:nvSpPr>
          <p:cNvPr id="3" name="Content Placeholder 2"/>
          <p:cNvSpPr>
            <a:spLocks noGrp="1"/>
          </p:cNvSpPr>
          <p:nvPr>
            <p:ph idx="1"/>
          </p:nvPr>
        </p:nvSpPr>
        <p:spPr/>
        <p:txBody>
          <a:bodyPr/>
          <a:lstStyle/>
          <a:p>
            <a:r>
              <a:rPr lang="en-HK" dirty="0"/>
              <a:t>Based on the following transaction file: </a:t>
            </a:r>
            <a:r>
              <a:rPr lang="en-HK" dirty="0">
                <a:latin typeface="Courier New" panose="02070309020205020404" pitchFamily="49" charset="0"/>
                <a:cs typeface="Courier New" panose="02070309020205020404" pitchFamily="49" charset="0"/>
              </a:rPr>
              <a:t>tranrecords.csv</a:t>
            </a:r>
          </a:p>
          <a:p>
            <a:r>
              <a:rPr lang="en-HK" dirty="0"/>
              <a:t>The csv if for the “comma-separated-values” format</a:t>
            </a:r>
          </a:p>
        </p:txBody>
      </p:sp>
      <p:pic>
        <p:nvPicPr>
          <p:cNvPr id="6" name="Picture 5"/>
          <p:cNvPicPr>
            <a:picLocks noChangeAspect="1"/>
          </p:cNvPicPr>
          <p:nvPr/>
        </p:nvPicPr>
        <p:blipFill>
          <a:blip r:embed="rId2"/>
          <a:stretch>
            <a:fillRect/>
          </a:stretch>
        </p:blipFill>
        <p:spPr>
          <a:xfrm>
            <a:off x="1255793" y="2890920"/>
            <a:ext cx="6749433" cy="4100217"/>
          </a:xfrm>
          <a:prstGeom prst="rect">
            <a:avLst/>
          </a:prstGeom>
        </p:spPr>
      </p:pic>
    </p:spTree>
    <p:extLst>
      <p:ext uri="{BB962C8B-B14F-4D97-AF65-F5344CB8AC3E}">
        <p14:creationId xmlns:p14="http://schemas.microsoft.com/office/powerpoint/2010/main" val="2428553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HK" dirty="0"/>
              <a:t>The dataset</a:t>
            </a:r>
            <a:endParaRPr lang="en-US" dirty="0"/>
          </a:p>
        </p:txBody>
      </p:sp>
      <p:sp>
        <p:nvSpPr>
          <p:cNvPr id="3" name="Content Placeholder 2"/>
          <p:cNvSpPr>
            <a:spLocks noGrp="1"/>
          </p:cNvSpPr>
          <p:nvPr>
            <p:ph idx="1"/>
          </p:nvPr>
        </p:nvSpPr>
        <p:spPr/>
        <p:txBody>
          <a:bodyPr/>
          <a:lstStyle/>
          <a:p>
            <a:r>
              <a:rPr lang="en-HK" dirty="0"/>
              <a:t>Based on the following transaction file: </a:t>
            </a:r>
            <a:r>
              <a:rPr lang="en-HK" dirty="0">
                <a:latin typeface="Courier New" panose="02070309020205020404" pitchFamily="49" charset="0"/>
                <a:cs typeface="Courier New" panose="02070309020205020404" pitchFamily="49" charset="0"/>
              </a:rPr>
              <a:t>tranrecords.csv</a:t>
            </a:r>
          </a:p>
          <a:p>
            <a:r>
              <a:rPr lang="en-HK" dirty="0"/>
              <a:t>The csv if for the “comma-separated-values” format</a:t>
            </a:r>
          </a:p>
        </p:txBody>
      </p:sp>
      <p:pic>
        <p:nvPicPr>
          <p:cNvPr id="4" name="Picture 3"/>
          <p:cNvPicPr>
            <a:picLocks noChangeAspect="1"/>
          </p:cNvPicPr>
          <p:nvPr/>
        </p:nvPicPr>
        <p:blipFill>
          <a:blip r:embed="rId2"/>
          <a:stretch>
            <a:fillRect/>
          </a:stretch>
        </p:blipFill>
        <p:spPr>
          <a:xfrm>
            <a:off x="1255793" y="2890920"/>
            <a:ext cx="6749433" cy="4100217"/>
          </a:xfrm>
          <a:prstGeom prst="rect">
            <a:avLst/>
          </a:prstGeom>
        </p:spPr>
      </p:pic>
      <p:sp>
        <p:nvSpPr>
          <p:cNvPr id="6" name="Oval 5"/>
          <p:cNvSpPr/>
          <p:nvPr/>
        </p:nvSpPr>
        <p:spPr>
          <a:xfrm>
            <a:off x="2972593" y="4780254"/>
            <a:ext cx="381837" cy="32154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H="1" flipV="1">
            <a:off x="3441032" y="4941027"/>
            <a:ext cx="5612562" cy="59617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821454" y="5389858"/>
            <a:ext cx="1452449" cy="369332"/>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HK" dirty="0"/>
              <a:t>Missing value</a:t>
            </a:r>
            <a:endParaRPr lang="en-US" dirty="0"/>
          </a:p>
        </p:txBody>
      </p:sp>
      <p:sp>
        <p:nvSpPr>
          <p:cNvPr id="10" name="Oval 9"/>
          <p:cNvSpPr/>
          <p:nvPr/>
        </p:nvSpPr>
        <p:spPr>
          <a:xfrm>
            <a:off x="6154404" y="6078077"/>
            <a:ext cx="381837" cy="32154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a:stCxn id="9" idx="1"/>
            <a:endCxn id="10" idx="7"/>
          </p:cNvCxnSpPr>
          <p:nvPr/>
        </p:nvCxnSpPr>
        <p:spPr>
          <a:xfrm flipH="1">
            <a:off x="6480322" y="5574524"/>
            <a:ext cx="2341132" cy="55064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867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HK" sz="4000" dirty="0"/>
              <a:t>pandas has a simple method for reading </a:t>
            </a:r>
            <a:r>
              <a:rPr lang="en-HK" sz="4000" dirty="0" err="1"/>
              <a:t>cvs</a:t>
            </a:r>
            <a:r>
              <a:rPr lang="en-HK" sz="4000" dirty="0"/>
              <a:t> file</a:t>
            </a:r>
            <a:endParaRPr lang="en-US" sz="4000" dirty="0"/>
          </a:p>
        </p:txBody>
      </p:sp>
      <p:pic>
        <p:nvPicPr>
          <p:cNvPr id="4" name="Content Placeholder 3"/>
          <p:cNvPicPr>
            <a:picLocks noGrp="1" noChangeAspect="1"/>
          </p:cNvPicPr>
          <p:nvPr>
            <p:ph idx="1"/>
          </p:nvPr>
        </p:nvPicPr>
        <p:blipFill>
          <a:blip r:embed="rId2"/>
          <a:stretch>
            <a:fillRect/>
          </a:stretch>
        </p:blipFill>
        <p:spPr>
          <a:xfrm>
            <a:off x="1014348" y="1690688"/>
            <a:ext cx="7124738" cy="4056969"/>
          </a:xfrm>
          <a:prstGeom prst="rect">
            <a:avLst/>
          </a:prstGeom>
        </p:spPr>
      </p:pic>
      <p:pic>
        <p:nvPicPr>
          <p:cNvPr id="3" name="Picture 2"/>
          <p:cNvPicPr>
            <a:picLocks noChangeAspect="1"/>
          </p:cNvPicPr>
          <p:nvPr/>
        </p:nvPicPr>
        <p:blipFill>
          <a:blip r:embed="rId3"/>
          <a:stretch>
            <a:fillRect/>
          </a:stretch>
        </p:blipFill>
        <p:spPr>
          <a:xfrm>
            <a:off x="1492885" y="1418139"/>
            <a:ext cx="4991891" cy="363647"/>
          </a:xfrm>
          <a:prstGeom prst="rect">
            <a:avLst/>
          </a:prstGeom>
        </p:spPr>
      </p:pic>
    </p:spTree>
    <p:extLst>
      <p:ext uri="{BB962C8B-B14F-4D97-AF65-F5344CB8AC3E}">
        <p14:creationId xmlns:p14="http://schemas.microsoft.com/office/powerpoint/2010/main" val="12792222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1664</TotalTime>
  <Words>2567</Words>
  <Application>Microsoft Office PowerPoint</Application>
  <PresentationFormat>Widescreen</PresentationFormat>
  <Paragraphs>250</Paragraphs>
  <Slides>49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Arial</vt:lpstr>
      <vt:lpstr>Calibri</vt:lpstr>
      <vt:lpstr>Calibri Light</vt:lpstr>
      <vt:lpstr>Cambria Math</vt:lpstr>
      <vt:lpstr>Courier New</vt:lpstr>
      <vt:lpstr>Office Theme</vt:lpstr>
      <vt:lpstr>Fraud (anomalies) detection and prevention</vt:lpstr>
      <vt:lpstr>Fraud detection and prevention</vt:lpstr>
      <vt:lpstr>Fraud detection and prevention</vt:lpstr>
      <vt:lpstr>Fraud detection and prevention</vt:lpstr>
      <vt:lpstr>Fraud detection and prevention</vt:lpstr>
      <vt:lpstr>An example on ML fault prevention: Money Laundering</vt:lpstr>
      <vt:lpstr>The dataset</vt:lpstr>
      <vt:lpstr>The dataset</vt:lpstr>
      <vt:lpstr>pandas has a simple method for reading cvs file</vt:lpstr>
      <vt:lpstr>pandas has a simple method for reading cvs file</vt:lpstr>
      <vt:lpstr>Know your data</vt:lpstr>
      <vt:lpstr>Know your data</vt:lpstr>
      <vt:lpstr>Know your data</vt:lpstr>
      <vt:lpstr>Know your data: Get some idea of missing values</vt:lpstr>
      <vt:lpstr>Cleaning your data: Handling the missing values</vt:lpstr>
      <vt:lpstr>Cleaning your data: Handling the missing values</vt:lpstr>
      <vt:lpstr>Cleaning your data: Handling the missing values</vt:lpstr>
      <vt:lpstr>Cleaning your data: Handling the missing values</vt:lpstr>
      <vt:lpstr>Cleaning your data: detecting outliers</vt:lpstr>
      <vt:lpstr>Cleaning your data: detecting outliers</vt:lpstr>
      <vt:lpstr>Cleaning your data: detecting outliers</vt:lpstr>
      <vt:lpstr>Cleaning your data: detecting outliers</vt:lpstr>
      <vt:lpstr>Cleaning your data: detecting outliers</vt:lpstr>
      <vt:lpstr>Statistics has a formal definition of outliers</vt:lpstr>
      <vt:lpstr>Statistics has a formal definition of outliers</vt:lpstr>
      <vt:lpstr>Cleaning your data: detecting outliers</vt:lpstr>
      <vt:lpstr>Preparing the data set: convert to numeric values</vt:lpstr>
      <vt:lpstr>Preparing the data set: distributions of data</vt:lpstr>
      <vt:lpstr>Preparing the data set: distributions of data</vt:lpstr>
      <vt:lpstr>Preparing the data set: transformation of data</vt:lpstr>
      <vt:lpstr>Preparing the data set: transformation of data</vt:lpstr>
      <vt:lpstr>Choosing the columns (i.e., “features”) for ML</vt:lpstr>
      <vt:lpstr>Choosing the columns (i.e., “features”) for ML</vt:lpstr>
      <vt:lpstr>How to handle rare classes</vt:lpstr>
      <vt:lpstr>We are now ready to apply the ML methods in SciKit-Learn to construct classifiers for detecting fraud transactions</vt:lpstr>
      <vt:lpstr>We use the following ML methods from scikit-learn to construct classifiers</vt:lpstr>
      <vt:lpstr>We use the following ML methods from scikit-learn to construct classifiers</vt:lpstr>
      <vt:lpstr>PowerPoint Presentation</vt:lpstr>
      <vt:lpstr>PowerPoint Presentation</vt:lpstr>
      <vt:lpstr>PowerPoint Presentation</vt:lpstr>
      <vt:lpstr>PowerPoint Presentation</vt:lpstr>
      <vt:lpstr>Definitions for Precision and Recall</vt:lpstr>
      <vt:lpstr>Definitions for Precision and Recall</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Important applications of ML in finance</dc:title>
  <dc:creator>hingfung ting</dc:creator>
  <cp:lastModifiedBy>Hing Fung Ting</cp:lastModifiedBy>
  <cp:revision>83</cp:revision>
  <dcterms:created xsi:type="dcterms:W3CDTF">2021-10-03T23:33:06Z</dcterms:created>
  <dcterms:modified xsi:type="dcterms:W3CDTF">2023-07-14T04:43:21Z</dcterms:modified>
</cp:coreProperties>
</file>