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81" r:id="rId6"/>
    <p:sldId id="259" r:id="rId7"/>
    <p:sldId id="276" r:id="rId8"/>
    <p:sldId id="268" r:id="rId9"/>
    <p:sldId id="272" r:id="rId10"/>
    <p:sldId id="271" r:id="rId11"/>
    <p:sldId id="286" r:id="rId12"/>
    <p:sldId id="282" r:id="rId13"/>
    <p:sldId id="277" r:id="rId14"/>
    <p:sldId id="278" r:id="rId15"/>
    <p:sldId id="279" r:id="rId16"/>
    <p:sldId id="284" r:id="rId17"/>
    <p:sldId id="285" r:id="rId18"/>
    <p:sldId id="294" r:id="rId19"/>
    <p:sldId id="297" r:id="rId20"/>
    <p:sldId id="298" r:id="rId21"/>
    <p:sldId id="299" r:id="rId22"/>
    <p:sldId id="300" r:id="rId23"/>
    <p:sldId id="301" r:id="rId24"/>
    <p:sldId id="302"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8" autoAdjust="0"/>
    <p:restoredTop sz="94660"/>
  </p:normalViewPr>
  <p:slideViewPr>
    <p:cSldViewPr snapToGrid="0">
      <p:cViewPr varScale="1">
        <p:scale>
          <a:sx n="75" d="100"/>
          <a:sy n="75" d="100"/>
        </p:scale>
        <p:origin x="4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67FB06-60CA-4EE6-87B8-F30AC93F09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50040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282672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97744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70497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67FB06-60CA-4EE6-87B8-F30AC93F09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12817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67FB06-60CA-4EE6-87B8-F30AC93F09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54540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67FB06-60CA-4EE6-87B8-F30AC93F0943}"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193369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67FB06-60CA-4EE6-87B8-F30AC93F09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15508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7FB06-60CA-4EE6-87B8-F30AC93F0943}"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94153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67FB06-60CA-4EE6-87B8-F30AC93F09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400512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67FB06-60CA-4EE6-87B8-F30AC93F09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62229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7FB06-60CA-4EE6-87B8-F30AC93F0943}"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5D918-3CE8-4E15-B54E-92CB292B9787}" type="slidenum">
              <a:rPr lang="en-US" smtClean="0"/>
              <a:t>‹#›</a:t>
            </a:fld>
            <a:endParaRPr lang="en-US"/>
          </a:p>
        </p:txBody>
      </p:sp>
    </p:spTree>
    <p:extLst>
      <p:ext uri="{BB962C8B-B14F-4D97-AF65-F5344CB8AC3E}">
        <p14:creationId xmlns:p14="http://schemas.microsoft.com/office/powerpoint/2010/main" val="24260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ycm/cs230-proj"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HK" dirty="0"/>
              <a:t>Option pricing</a:t>
            </a:r>
            <a:endParaRPr lang="en-US" dirty="0"/>
          </a:p>
        </p:txBody>
      </p:sp>
      <p:sp>
        <p:nvSpPr>
          <p:cNvPr id="5" name="Content Placeholder 4"/>
          <p:cNvSpPr>
            <a:spLocks noGrp="1"/>
          </p:cNvSpPr>
          <p:nvPr>
            <p:ph idx="1"/>
          </p:nvPr>
        </p:nvSpPr>
        <p:spPr>
          <a:xfrm>
            <a:off x="838200" y="1825625"/>
            <a:ext cx="10515600" cy="3823613"/>
          </a:xfrm>
        </p:spPr>
        <p:txBody>
          <a:bodyPr>
            <a:normAutofit/>
          </a:bodyPr>
          <a:lstStyle/>
          <a:p>
            <a:r>
              <a:rPr lang="en-HK" dirty="0"/>
              <a:t>Options are financial instruments that are based on the values of underlying tradable financial assets such as stocks.</a:t>
            </a:r>
          </a:p>
          <a:p>
            <a:r>
              <a:rPr lang="en-HK" dirty="0"/>
              <a:t>An option contract offers the buyer the opportunity to buy/sell the underlying asset (we focus on stock here). </a:t>
            </a:r>
          </a:p>
          <a:p>
            <a:pPr lvl="1"/>
            <a:r>
              <a:rPr lang="en-HK" dirty="0"/>
              <a:t>Each option contract will specify a date called </a:t>
            </a:r>
            <a:r>
              <a:rPr lang="en-HK" i="1" dirty="0">
                <a:solidFill>
                  <a:srgbClr val="FF0000"/>
                </a:solidFill>
              </a:rPr>
              <a:t>expiry</a:t>
            </a:r>
            <a:r>
              <a:rPr lang="en-HK" i="1" dirty="0"/>
              <a:t> </a:t>
            </a:r>
            <a:r>
              <a:rPr lang="en-HK" i="1" dirty="0">
                <a:solidFill>
                  <a:srgbClr val="FF0000"/>
                </a:solidFill>
              </a:rPr>
              <a:t>date</a:t>
            </a:r>
            <a:r>
              <a:rPr lang="en-HK" i="1" dirty="0"/>
              <a:t>,</a:t>
            </a:r>
            <a:r>
              <a:rPr lang="en-HK" dirty="0"/>
              <a:t> and a stated price called </a:t>
            </a:r>
            <a:r>
              <a:rPr lang="en-HK" i="1" dirty="0">
                <a:solidFill>
                  <a:srgbClr val="FF0000"/>
                </a:solidFill>
              </a:rPr>
              <a:t>strike</a:t>
            </a:r>
            <a:r>
              <a:rPr lang="en-HK" dirty="0"/>
              <a:t> </a:t>
            </a:r>
            <a:r>
              <a:rPr lang="en-HK" i="1" dirty="0">
                <a:solidFill>
                  <a:srgbClr val="FF0000"/>
                </a:solidFill>
              </a:rPr>
              <a:t>price</a:t>
            </a:r>
            <a:r>
              <a:rPr lang="en-HK" dirty="0"/>
              <a:t>. </a:t>
            </a:r>
          </a:p>
          <a:p>
            <a:pPr lvl="1"/>
            <a:r>
              <a:rPr lang="en-HK" dirty="0"/>
              <a:t>Each option contract comes with a </a:t>
            </a:r>
            <a:r>
              <a:rPr lang="en-HK" dirty="0">
                <a:solidFill>
                  <a:srgbClr val="FF0000"/>
                </a:solidFill>
              </a:rPr>
              <a:t>premium</a:t>
            </a:r>
            <a:r>
              <a:rPr lang="en-HK" dirty="0"/>
              <a:t>.  When the contract is signed, the contract buyer needs to pay this premium and the contract seller receives it.  Option pricing is the process of determining the amount of this premium.</a:t>
            </a:r>
          </a:p>
        </p:txBody>
      </p:sp>
    </p:spTree>
    <p:extLst>
      <p:ext uri="{BB962C8B-B14F-4D97-AF65-F5344CB8AC3E}">
        <p14:creationId xmlns:p14="http://schemas.microsoft.com/office/powerpoint/2010/main" val="333394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84BCF-1C9F-4602-A21D-A8E6201E7021}"/>
              </a:ext>
            </a:extLst>
          </p:cNvPr>
          <p:cNvPicPr>
            <a:picLocks noChangeAspect="1"/>
          </p:cNvPicPr>
          <p:nvPr/>
        </p:nvPicPr>
        <p:blipFill>
          <a:blip r:embed="rId2"/>
          <a:stretch>
            <a:fillRect/>
          </a:stretch>
        </p:blipFill>
        <p:spPr>
          <a:xfrm>
            <a:off x="1309019" y="690180"/>
            <a:ext cx="9573961" cy="5477639"/>
          </a:xfrm>
          <a:prstGeom prst="rect">
            <a:avLst/>
          </a:prstGeom>
        </p:spPr>
      </p:pic>
    </p:spTree>
    <p:extLst>
      <p:ext uri="{BB962C8B-B14F-4D97-AF65-F5344CB8AC3E}">
        <p14:creationId xmlns:p14="http://schemas.microsoft.com/office/powerpoint/2010/main" val="37743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84BCF-1C9F-4602-A21D-A8E6201E7021}"/>
              </a:ext>
            </a:extLst>
          </p:cNvPr>
          <p:cNvPicPr>
            <a:picLocks noChangeAspect="1"/>
          </p:cNvPicPr>
          <p:nvPr/>
        </p:nvPicPr>
        <p:blipFill>
          <a:blip r:embed="rId2"/>
          <a:stretch>
            <a:fillRect/>
          </a:stretch>
        </p:blipFill>
        <p:spPr>
          <a:xfrm>
            <a:off x="1309019" y="690180"/>
            <a:ext cx="9573961" cy="5477639"/>
          </a:xfrm>
          <a:prstGeom prst="rect">
            <a:avLst/>
          </a:prstGeom>
        </p:spPr>
      </p:pic>
      <p:sp>
        <p:nvSpPr>
          <p:cNvPr id="2" name="Oval 1">
            <a:extLst>
              <a:ext uri="{FF2B5EF4-FFF2-40B4-BE49-F238E27FC236}">
                <a16:creationId xmlns:a16="http://schemas.microsoft.com/office/drawing/2014/main" id="{4630C03E-A29C-46E2-A7C9-D1F09CB1CC31}"/>
              </a:ext>
            </a:extLst>
          </p:cNvPr>
          <p:cNvSpPr/>
          <p:nvPr/>
        </p:nvSpPr>
        <p:spPr>
          <a:xfrm>
            <a:off x="5380212" y="3793284"/>
            <a:ext cx="1055984" cy="330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4" name="Straight Arrow Connector 3">
            <a:extLst>
              <a:ext uri="{FF2B5EF4-FFF2-40B4-BE49-F238E27FC236}">
                <a16:creationId xmlns:a16="http://schemas.microsoft.com/office/drawing/2014/main" id="{3FAA55F1-8655-4012-848E-C096BF0B2F9D}"/>
              </a:ext>
            </a:extLst>
          </p:cNvPr>
          <p:cNvCxnSpPr>
            <a:endCxn id="2" idx="5"/>
          </p:cNvCxnSpPr>
          <p:nvPr/>
        </p:nvCxnSpPr>
        <p:spPr>
          <a:xfrm flipH="1" flipV="1">
            <a:off x="6281551" y="4075267"/>
            <a:ext cx="1847760" cy="7504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24C6FF7-C532-461B-B335-F3F3977BFF22}"/>
              </a:ext>
            </a:extLst>
          </p:cNvPr>
          <p:cNvSpPr txBox="1"/>
          <p:nvPr/>
        </p:nvSpPr>
        <p:spPr>
          <a:xfrm>
            <a:off x="8011323" y="4738323"/>
            <a:ext cx="88357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t>N(1.14)</a:t>
            </a:r>
          </a:p>
        </p:txBody>
      </p:sp>
    </p:spTree>
    <p:extLst>
      <p:ext uri="{BB962C8B-B14F-4D97-AF65-F5344CB8AC3E}">
        <p14:creationId xmlns:p14="http://schemas.microsoft.com/office/powerpoint/2010/main" val="93269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75678-54B3-403E-B53C-908972CD524F}"/>
              </a:ext>
            </a:extLst>
          </p:cNvPr>
          <p:cNvSpPr>
            <a:spLocks noGrp="1"/>
          </p:cNvSpPr>
          <p:nvPr>
            <p:ph type="ctrTitle"/>
          </p:nvPr>
        </p:nvSpPr>
        <p:spPr/>
        <p:txBody>
          <a:bodyPr>
            <a:normAutofit/>
          </a:bodyPr>
          <a:lstStyle/>
          <a:p>
            <a:r>
              <a:rPr lang="en-HK" sz="4800" dirty="0"/>
              <a:t>Objective of option pricing</a:t>
            </a:r>
          </a:p>
        </p:txBody>
      </p:sp>
      <p:sp>
        <p:nvSpPr>
          <p:cNvPr id="5" name="Subtitle 4">
            <a:extLst>
              <a:ext uri="{FF2B5EF4-FFF2-40B4-BE49-F238E27FC236}">
                <a16:creationId xmlns:a16="http://schemas.microsoft.com/office/drawing/2014/main" id="{8F9071A4-924E-45C8-BC58-6B06F5A833C1}"/>
              </a:ext>
            </a:extLst>
          </p:cNvPr>
          <p:cNvSpPr>
            <a:spLocks noGrp="1"/>
          </p:cNvSpPr>
          <p:nvPr>
            <p:ph type="subTitle" idx="1"/>
          </p:nvPr>
        </p:nvSpPr>
        <p:spPr/>
        <p:txBody>
          <a:bodyPr/>
          <a:lstStyle/>
          <a:p>
            <a:pPr algn="l"/>
            <a:r>
              <a:rPr lang="en-HK" sz="3200" dirty="0"/>
              <a:t>The premium must be fair so that the buyer and seller will have an equal chance to win (i.e., gain profit).  </a:t>
            </a:r>
          </a:p>
          <a:p>
            <a:endParaRPr lang="en-HK" dirty="0"/>
          </a:p>
        </p:txBody>
      </p:sp>
    </p:spTree>
    <p:extLst>
      <p:ext uri="{BB962C8B-B14F-4D97-AF65-F5344CB8AC3E}">
        <p14:creationId xmlns:p14="http://schemas.microsoft.com/office/powerpoint/2010/main" val="184371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E3D5-7274-4F38-A287-D189835D13AB}"/>
              </a:ext>
            </a:extLst>
          </p:cNvPr>
          <p:cNvSpPr>
            <a:spLocks noGrp="1"/>
          </p:cNvSpPr>
          <p:nvPr>
            <p:ph type="title"/>
          </p:nvPr>
        </p:nvSpPr>
        <p:spPr/>
        <p:txBody>
          <a:bodyPr>
            <a:normAutofit/>
          </a:bodyPr>
          <a:lstStyle/>
          <a:p>
            <a:r>
              <a:rPr lang="en-HK" sz="4000" dirty="0"/>
              <a:t>How does black-</a:t>
            </a:r>
            <a:r>
              <a:rPr lang="en-HK" sz="4000" dirty="0" err="1"/>
              <a:t>scholes</a:t>
            </a:r>
            <a:r>
              <a:rPr lang="en-HK" sz="4000" dirty="0"/>
              <a:t>-</a:t>
            </a:r>
            <a:r>
              <a:rPr lang="en-HK" sz="4000" dirty="0" err="1"/>
              <a:t>merton</a:t>
            </a:r>
            <a:r>
              <a:rPr lang="en-HK" sz="4000" dirty="0"/>
              <a:t> achieve this objective?</a:t>
            </a:r>
          </a:p>
        </p:txBody>
      </p:sp>
      <p:sp>
        <p:nvSpPr>
          <p:cNvPr id="3" name="Content Placeholder 2">
            <a:extLst>
              <a:ext uri="{FF2B5EF4-FFF2-40B4-BE49-F238E27FC236}">
                <a16:creationId xmlns:a16="http://schemas.microsoft.com/office/drawing/2014/main" id="{8D8F80E2-5121-459C-890A-E2AD40561755}"/>
              </a:ext>
            </a:extLst>
          </p:cNvPr>
          <p:cNvSpPr>
            <a:spLocks noGrp="1"/>
          </p:cNvSpPr>
          <p:nvPr>
            <p:ph idx="1"/>
          </p:nvPr>
        </p:nvSpPr>
        <p:spPr>
          <a:xfrm>
            <a:off x="788581" y="1861067"/>
            <a:ext cx="10515600" cy="4351338"/>
          </a:xfrm>
        </p:spPr>
        <p:txBody>
          <a:bodyPr/>
          <a:lstStyle/>
          <a:p>
            <a:r>
              <a:rPr lang="en-HK" u="sng" dirty="0"/>
              <a:t>We focus on call option</a:t>
            </a:r>
            <a:r>
              <a:rPr lang="en-HK" dirty="0"/>
              <a:t>.</a:t>
            </a:r>
          </a:p>
          <a:p>
            <a:r>
              <a:rPr lang="en-HK" dirty="0"/>
              <a:t>To get some insight, let’s first consider the simplest case: the stock price does not change over time.</a:t>
            </a:r>
          </a:p>
        </p:txBody>
      </p:sp>
      <p:grpSp>
        <p:nvGrpSpPr>
          <p:cNvPr id="4" name="Group 3">
            <a:extLst>
              <a:ext uri="{FF2B5EF4-FFF2-40B4-BE49-F238E27FC236}">
                <a16:creationId xmlns:a16="http://schemas.microsoft.com/office/drawing/2014/main" id="{17D89A13-2A33-438C-BF1A-984287EDD13E}"/>
              </a:ext>
            </a:extLst>
          </p:cNvPr>
          <p:cNvGrpSpPr/>
          <p:nvPr/>
        </p:nvGrpSpPr>
        <p:grpSpPr>
          <a:xfrm>
            <a:off x="838200" y="3522692"/>
            <a:ext cx="10701067" cy="2455909"/>
            <a:chOff x="1292459" y="3617082"/>
            <a:chExt cx="10701067" cy="2991942"/>
          </a:xfrm>
        </p:grpSpPr>
        <p:cxnSp>
          <p:nvCxnSpPr>
            <p:cNvPr id="5" name="Straight Connector 4">
              <a:extLst>
                <a:ext uri="{FF2B5EF4-FFF2-40B4-BE49-F238E27FC236}">
                  <a16:creationId xmlns:a16="http://schemas.microsoft.com/office/drawing/2014/main" id="{B04B2EAA-F530-403E-A49B-A6FA2374BC59}"/>
                </a:ext>
              </a:extLst>
            </p:cNvPr>
            <p:cNvCxnSpPr/>
            <p:nvPr/>
          </p:nvCxnSpPr>
          <p:spPr>
            <a:xfrm>
              <a:off x="4664150" y="5864096"/>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314BA5-0C3F-49A3-AD7C-5C1735BE9262}"/>
                </a:ext>
              </a:extLst>
            </p:cNvPr>
            <p:cNvCxnSpPr/>
            <p:nvPr/>
          </p:nvCxnSpPr>
          <p:spPr>
            <a:xfrm>
              <a:off x="4671239" y="3617082"/>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CD73A970-8BFA-43D7-8B8E-9E84975A4088}"/>
                </a:ext>
              </a:extLst>
            </p:cNvPr>
            <p:cNvCxnSpPr/>
            <p:nvPr/>
          </p:nvCxnSpPr>
          <p:spPr>
            <a:xfrm>
              <a:off x="4664150" y="4396803"/>
              <a:ext cx="554310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05599AC-9B6C-4E25-A2B7-59C1CD6188CC}"/>
                </a:ext>
              </a:extLst>
            </p:cNvPr>
            <p:cNvSpPr txBox="1"/>
            <p:nvPr/>
          </p:nvSpPr>
          <p:spPr>
            <a:xfrm>
              <a:off x="9399182" y="6013452"/>
              <a:ext cx="1229311" cy="369332"/>
            </a:xfrm>
            <a:prstGeom prst="rect">
              <a:avLst/>
            </a:prstGeom>
            <a:noFill/>
          </p:spPr>
          <p:txBody>
            <a:bodyPr wrap="none" rtlCol="0">
              <a:spAutoFit/>
            </a:bodyPr>
            <a:lstStyle/>
            <a:p>
              <a:r>
                <a:rPr lang="en-HK" dirty="0"/>
                <a:t>expiry date</a:t>
              </a:r>
            </a:p>
          </p:txBody>
        </p:sp>
        <p:cxnSp>
          <p:nvCxnSpPr>
            <p:cNvPr id="12" name="Straight Connector 11">
              <a:extLst>
                <a:ext uri="{FF2B5EF4-FFF2-40B4-BE49-F238E27FC236}">
                  <a16:creationId xmlns:a16="http://schemas.microsoft.com/office/drawing/2014/main" id="{E552E72F-F195-4B64-8FE2-F211882DF35A}"/>
                </a:ext>
              </a:extLst>
            </p:cNvPr>
            <p:cNvCxnSpPr/>
            <p:nvPr/>
          </p:nvCxnSpPr>
          <p:spPr>
            <a:xfrm>
              <a:off x="10193079" y="3758850"/>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D4A015-2C02-4B77-AA66-E5B144890833}"/>
                </a:ext>
              </a:extLst>
            </p:cNvPr>
            <p:cNvSpPr txBox="1"/>
            <p:nvPr/>
          </p:nvSpPr>
          <p:spPr>
            <a:xfrm>
              <a:off x="10338029" y="4212137"/>
              <a:ext cx="290464" cy="369332"/>
            </a:xfrm>
            <a:prstGeom prst="rect">
              <a:avLst/>
            </a:prstGeom>
            <a:noFill/>
          </p:spPr>
          <p:txBody>
            <a:bodyPr wrap="none" rtlCol="0">
              <a:spAutoFit/>
            </a:bodyPr>
            <a:lstStyle/>
            <a:p>
              <a:r>
                <a:rPr lang="en-HK" dirty="0"/>
                <a:t>S</a:t>
              </a:r>
            </a:p>
          </p:txBody>
        </p:sp>
        <p:sp>
          <p:nvSpPr>
            <p:cNvPr id="14" name="TextBox 13">
              <a:extLst>
                <a:ext uri="{FF2B5EF4-FFF2-40B4-BE49-F238E27FC236}">
                  <a16:creationId xmlns:a16="http://schemas.microsoft.com/office/drawing/2014/main" id="{02BC3B13-02D9-4DA9-AAFA-618AEE7D8C89}"/>
                </a:ext>
              </a:extLst>
            </p:cNvPr>
            <p:cNvSpPr txBox="1"/>
            <p:nvPr/>
          </p:nvSpPr>
          <p:spPr>
            <a:xfrm>
              <a:off x="4308300" y="4212137"/>
              <a:ext cx="290464" cy="369332"/>
            </a:xfrm>
            <a:prstGeom prst="rect">
              <a:avLst/>
            </a:prstGeom>
            <a:noFill/>
          </p:spPr>
          <p:txBody>
            <a:bodyPr wrap="none" rtlCol="0">
              <a:spAutoFit/>
            </a:bodyPr>
            <a:lstStyle/>
            <a:p>
              <a:r>
                <a:rPr lang="en-HK" dirty="0"/>
                <a:t>S</a:t>
              </a:r>
            </a:p>
          </p:txBody>
        </p:sp>
        <p:sp>
          <p:nvSpPr>
            <p:cNvPr id="15" name="TextBox 14">
              <a:extLst>
                <a:ext uri="{FF2B5EF4-FFF2-40B4-BE49-F238E27FC236}">
                  <a16:creationId xmlns:a16="http://schemas.microsoft.com/office/drawing/2014/main" id="{93D442DF-B1CD-4896-8C42-265617D59003}"/>
                </a:ext>
              </a:extLst>
            </p:cNvPr>
            <p:cNvSpPr txBox="1"/>
            <p:nvPr/>
          </p:nvSpPr>
          <p:spPr>
            <a:xfrm>
              <a:off x="10338029" y="4945784"/>
              <a:ext cx="1450654" cy="369332"/>
            </a:xfrm>
            <a:prstGeom prst="rect">
              <a:avLst/>
            </a:prstGeom>
            <a:noFill/>
          </p:spPr>
          <p:txBody>
            <a:bodyPr wrap="none" rtlCol="0">
              <a:spAutoFit/>
            </a:bodyPr>
            <a:lstStyle/>
            <a:p>
              <a:r>
                <a:rPr lang="en-HK" dirty="0"/>
                <a:t>K: strike price</a:t>
              </a:r>
            </a:p>
          </p:txBody>
        </p:sp>
        <p:cxnSp>
          <p:nvCxnSpPr>
            <p:cNvPr id="17" name="Straight Connector 16">
              <a:extLst>
                <a:ext uri="{FF2B5EF4-FFF2-40B4-BE49-F238E27FC236}">
                  <a16:creationId xmlns:a16="http://schemas.microsoft.com/office/drawing/2014/main" id="{26C146E5-91B4-4489-A0A7-E9A22ACEB3A2}"/>
                </a:ext>
              </a:extLst>
            </p:cNvPr>
            <p:cNvCxnSpPr>
              <a:cxnSpLocks/>
              <a:endCxn id="15" idx="1"/>
            </p:cNvCxnSpPr>
            <p:nvPr/>
          </p:nvCxnSpPr>
          <p:spPr>
            <a:xfrm>
              <a:off x="10013837" y="5130450"/>
              <a:ext cx="3241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BA8D6E-E56E-425B-977E-E6217880FB2A}"/>
                </a:ext>
              </a:extLst>
            </p:cNvPr>
            <p:cNvSpPr txBox="1"/>
            <p:nvPr/>
          </p:nvSpPr>
          <p:spPr>
            <a:xfrm>
              <a:off x="1292459" y="4396803"/>
              <a:ext cx="2408878" cy="22122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HK" sz="1600" dirty="0"/>
                <a:t>At this point, we know</a:t>
              </a:r>
            </a:p>
            <a:p>
              <a:r>
                <a:rPr lang="en-HK" sz="1600" dirty="0"/>
                <a:t>that in the future expiry</a:t>
              </a:r>
            </a:p>
            <a:p>
              <a:r>
                <a:rPr lang="en-HK" sz="1600" dirty="0"/>
                <a:t>date, buyer will earn S-K</a:t>
              </a:r>
            </a:p>
            <a:p>
              <a:r>
                <a:rPr lang="en-HK" sz="1600" dirty="0"/>
                <a:t>seller will lose S-K.</a:t>
              </a:r>
            </a:p>
            <a:p>
              <a:r>
                <a:rPr lang="en-HK" sz="1600" dirty="0"/>
                <a:t>To be fair, we should</a:t>
              </a:r>
            </a:p>
            <a:p>
              <a:r>
                <a:rPr lang="en-HK" sz="1600" dirty="0">
                  <a:solidFill>
                    <a:srgbClr val="FF0000"/>
                  </a:solidFill>
                </a:rPr>
                <a:t>set the premium to be</a:t>
              </a:r>
            </a:p>
            <a:p>
              <a:r>
                <a:rPr lang="en-HK" sz="1600" dirty="0">
                  <a:solidFill>
                    <a:srgbClr val="FF0000"/>
                  </a:solidFill>
                </a:rPr>
                <a:t>S-K.</a:t>
              </a:r>
            </a:p>
          </p:txBody>
        </p:sp>
        <p:cxnSp>
          <p:nvCxnSpPr>
            <p:cNvPr id="21" name="Connector: Elbow 20">
              <a:extLst>
                <a:ext uri="{FF2B5EF4-FFF2-40B4-BE49-F238E27FC236}">
                  <a16:creationId xmlns:a16="http://schemas.microsoft.com/office/drawing/2014/main" id="{578CF993-194F-46F9-A7BB-F54F135AF9CA}"/>
                </a:ext>
              </a:extLst>
            </p:cNvPr>
            <p:cNvCxnSpPr/>
            <p:nvPr/>
          </p:nvCxnSpPr>
          <p:spPr>
            <a:xfrm>
              <a:off x="3448287" y="5061098"/>
              <a:ext cx="1201687" cy="7513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58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more external effect</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838200" y="1742055"/>
            <a:ext cx="10515600" cy="3472975"/>
          </a:xfrm>
        </p:spPr>
        <p:txBody>
          <a:bodyPr/>
          <a:lstStyle/>
          <a:p>
            <a:r>
              <a:rPr lang="en-HK" dirty="0">
                <a:solidFill>
                  <a:srgbClr val="0070C0"/>
                </a:solidFill>
              </a:rPr>
              <a:t>Risk-free rate (RFR): </a:t>
            </a:r>
            <a:r>
              <a:rPr lang="en-HK" dirty="0"/>
              <a:t>It is the theoretical rate on an investment with zero risk.  It can be the bank rate, or the government bond yields.</a:t>
            </a:r>
          </a:p>
          <a:p>
            <a:r>
              <a:rPr lang="en-HK" dirty="0"/>
              <a:t>We now determine the stock price on the expiry date with the assumption that the stock price is only determined by RFR r. </a:t>
            </a:r>
          </a:p>
          <a:p>
            <a:r>
              <a:rPr lang="en-HK" dirty="0"/>
              <a:t>For example, if r=0, then the stock price does not change over time, and we return to the simplest case.</a:t>
            </a:r>
          </a:p>
        </p:txBody>
      </p:sp>
    </p:spTree>
    <p:extLst>
      <p:ext uri="{BB962C8B-B14F-4D97-AF65-F5344CB8AC3E}">
        <p14:creationId xmlns:p14="http://schemas.microsoft.com/office/powerpoint/2010/main" val="140581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a little more</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943043" y="1576873"/>
            <a:ext cx="10399019" cy="4351338"/>
          </a:xfrm>
          <a:ln cmpd="sng">
            <a:noFill/>
          </a:ln>
        </p:spPr>
        <p:txBody>
          <a:bodyPr>
            <a:normAutofit/>
          </a:bodyPr>
          <a:lstStyle/>
          <a:p>
            <a:r>
              <a:rPr lang="en-HK" sz="2400" dirty="0"/>
              <a:t>Let us consider the case when r &gt; 0.</a:t>
            </a:r>
          </a:p>
          <a:p>
            <a:r>
              <a:rPr lang="en-HK" sz="2400" dirty="0"/>
              <a:t>Suppose today is day 0, and the expiry day is day T.  If today’s stock price is S, then by simple compound interest computation, the stock price on the expiry day is</a:t>
            </a:r>
          </a:p>
          <a:p>
            <a:pPr marL="0" indent="0">
              <a:buNone/>
            </a:pPr>
            <a:endParaRPr lang="en-HK" sz="2400" dirty="0"/>
          </a:p>
          <a:p>
            <a:r>
              <a:rPr lang="en-HK" sz="2400" dirty="0"/>
              <a:t>Note: </a:t>
            </a:r>
            <a:r>
              <a:rPr lang="en-HK" sz="2400" i="1" dirty="0"/>
              <a:t>e</a:t>
            </a:r>
            <a:r>
              <a:rPr lang="en-HK" sz="2400" dirty="0"/>
              <a:t> is the Euler constant, which can be defined as follows:</a:t>
            </a:r>
          </a:p>
        </p:txBody>
      </p:sp>
      <p:pic>
        <p:nvPicPr>
          <p:cNvPr id="15" name="Picture 14">
            <a:extLst>
              <a:ext uri="{FF2B5EF4-FFF2-40B4-BE49-F238E27FC236}">
                <a16:creationId xmlns:a16="http://schemas.microsoft.com/office/drawing/2014/main" id="{CF873B36-AE00-4805-B7BC-3744A9CA7981}"/>
              </a:ext>
            </a:extLst>
          </p:cNvPr>
          <p:cNvPicPr>
            <a:picLocks noChangeAspect="1"/>
          </p:cNvPicPr>
          <p:nvPr/>
        </p:nvPicPr>
        <p:blipFill>
          <a:blip r:embed="rId2"/>
          <a:stretch>
            <a:fillRect/>
          </a:stretch>
        </p:blipFill>
        <p:spPr>
          <a:xfrm>
            <a:off x="2016711" y="3048525"/>
            <a:ext cx="7170258" cy="507283"/>
          </a:xfrm>
          <a:prstGeom prst="rect">
            <a:avLst/>
          </a:prstGeom>
        </p:spPr>
      </p:pic>
      <p:sp>
        <p:nvSpPr>
          <p:cNvPr id="18" name="TextBox 17">
            <a:extLst>
              <a:ext uri="{FF2B5EF4-FFF2-40B4-BE49-F238E27FC236}">
                <a16:creationId xmlns:a16="http://schemas.microsoft.com/office/drawing/2014/main" id="{13C148D1-5364-4937-A5F5-296EB61AFD81}"/>
              </a:ext>
            </a:extLst>
          </p:cNvPr>
          <p:cNvSpPr txBox="1"/>
          <p:nvPr/>
        </p:nvSpPr>
        <p:spPr>
          <a:xfrm>
            <a:off x="1698712" y="4089558"/>
            <a:ext cx="3750110" cy="523220"/>
          </a:xfrm>
          <a:prstGeom prst="rect">
            <a:avLst/>
          </a:prstGeom>
          <a:noFill/>
        </p:spPr>
        <p:txBody>
          <a:bodyPr wrap="square" rtlCol="0">
            <a:spAutoFit/>
          </a:bodyPr>
          <a:lstStyle/>
          <a:p>
            <a:r>
              <a:rPr lang="en-HK" sz="2000" dirty="0"/>
              <a:t>e =                           = 2.718281.</a:t>
            </a:r>
            <a:r>
              <a:rPr lang="en-HK" sz="2800" dirty="0"/>
              <a:t> </a:t>
            </a:r>
          </a:p>
        </p:txBody>
      </p:sp>
      <p:pic>
        <p:nvPicPr>
          <p:cNvPr id="21" name="Picture 20">
            <a:extLst>
              <a:ext uri="{FF2B5EF4-FFF2-40B4-BE49-F238E27FC236}">
                <a16:creationId xmlns:a16="http://schemas.microsoft.com/office/drawing/2014/main" id="{23E5F2C1-9BFC-4F8B-9540-119C81DC02D3}"/>
              </a:ext>
            </a:extLst>
          </p:cNvPr>
          <p:cNvPicPr>
            <a:picLocks noChangeAspect="1"/>
          </p:cNvPicPr>
          <p:nvPr/>
        </p:nvPicPr>
        <p:blipFill>
          <a:blip r:embed="rId3"/>
          <a:stretch>
            <a:fillRect/>
          </a:stretch>
        </p:blipFill>
        <p:spPr>
          <a:xfrm>
            <a:off x="2085580" y="4043561"/>
            <a:ext cx="1449763" cy="615213"/>
          </a:xfrm>
          <a:prstGeom prst="rect">
            <a:avLst/>
          </a:prstGeom>
        </p:spPr>
      </p:pic>
      <p:grpSp>
        <p:nvGrpSpPr>
          <p:cNvPr id="22" name="Group 21">
            <a:extLst>
              <a:ext uri="{FF2B5EF4-FFF2-40B4-BE49-F238E27FC236}">
                <a16:creationId xmlns:a16="http://schemas.microsoft.com/office/drawing/2014/main" id="{E6A213D9-0190-4F40-823F-1659661C429D}"/>
              </a:ext>
            </a:extLst>
          </p:cNvPr>
          <p:cNvGrpSpPr/>
          <p:nvPr/>
        </p:nvGrpSpPr>
        <p:grpSpPr>
          <a:xfrm>
            <a:off x="5017218" y="4092298"/>
            <a:ext cx="7529816" cy="2765702"/>
            <a:chOff x="4435356" y="3241398"/>
            <a:chExt cx="7529816" cy="2765702"/>
          </a:xfrm>
        </p:grpSpPr>
        <p:cxnSp>
          <p:nvCxnSpPr>
            <p:cNvPr id="23" name="Straight Connector 22">
              <a:extLst>
                <a:ext uri="{FF2B5EF4-FFF2-40B4-BE49-F238E27FC236}">
                  <a16:creationId xmlns:a16="http://schemas.microsoft.com/office/drawing/2014/main" id="{96095F52-0F6B-427F-B315-85552111AD41}"/>
                </a:ext>
              </a:extLst>
            </p:cNvPr>
            <p:cNvCxnSpPr/>
            <p:nvPr/>
          </p:nvCxnSpPr>
          <p:spPr>
            <a:xfrm>
              <a:off x="4635796" y="5488412"/>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2C102F-E95C-4677-B61A-47106F121828}"/>
                </a:ext>
              </a:extLst>
            </p:cNvPr>
            <p:cNvCxnSpPr/>
            <p:nvPr/>
          </p:nvCxnSpPr>
          <p:spPr>
            <a:xfrm>
              <a:off x="4642885" y="3241398"/>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DF496A20-A8AA-47A9-AE42-507E9E40BF1C}"/>
                </a:ext>
              </a:extLst>
            </p:cNvPr>
            <p:cNvCxnSpPr>
              <a:cxnSpLocks/>
            </p:cNvCxnSpPr>
            <p:nvPr/>
          </p:nvCxnSpPr>
          <p:spPr>
            <a:xfrm flipV="1">
              <a:off x="4590700" y="3836453"/>
              <a:ext cx="5608492" cy="7336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A202ABA-37E7-4C59-8237-85BE79A79801}"/>
                </a:ext>
              </a:extLst>
            </p:cNvPr>
            <p:cNvSpPr txBox="1"/>
            <p:nvPr/>
          </p:nvSpPr>
          <p:spPr>
            <a:xfrm>
              <a:off x="9370828" y="5637768"/>
              <a:ext cx="1229311" cy="369332"/>
            </a:xfrm>
            <a:prstGeom prst="rect">
              <a:avLst/>
            </a:prstGeom>
            <a:noFill/>
          </p:spPr>
          <p:txBody>
            <a:bodyPr wrap="none" rtlCol="0">
              <a:spAutoFit/>
            </a:bodyPr>
            <a:lstStyle/>
            <a:p>
              <a:r>
                <a:rPr lang="en-HK" dirty="0"/>
                <a:t>expiry date</a:t>
              </a:r>
            </a:p>
          </p:txBody>
        </p:sp>
        <p:cxnSp>
          <p:nvCxnSpPr>
            <p:cNvPr id="27" name="Straight Connector 26">
              <a:extLst>
                <a:ext uri="{FF2B5EF4-FFF2-40B4-BE49-F238E27FC236}">
                  <a16:creationId xmlns:a16="http://schemas.microsoft.com/office/drawing/2014/main" id="{DAB2329D-58EC-4EAA-820A-68D6F657B448}"/>
                </a:ext>
              </a:extLst>
            </p:cNvPr>
            <p:cNvCxnSpPr/>
            <p:nvPr/>
          </p:nvCxnSpPr>
          <p:spPr>
            <a:xfrm>
              <a:off x="10164725" y="3383166"/>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8BFA5C-80F5-4D83-8930-73BAC054D65D}"/>
                </a:ext>
              </a:extLst>
            </p:cNvPr>
            <p:cNvSpPr txBox="1"/>
            <p:nvPr/>
          </p:nvSpPr>
          <p:spPr>
            <a:xfrm>
              <a:off x="10209304" y="3579855"/>
              <a:ext cx="1040670" cy="369332"/>
            </a:xfrm>
            <a:prstGeom prst="rect">
              <a:avLst/>
            </a:prstGeom>
            <a:noFill/>
          </p:spPr>
          <p:txBody>
            <a:bodyPr wrap="none" rtlCol="0">
              <a:spAutoFit/>
            </a:bodyPr>
            <a:lstStyle/>
            <a:p>
              <a:r>
                <a:rPr lang="en-HK" dirty="0"/>
                <a:t>S* </a:t>
              </a:r>
              <a:r>
                <a:rPr lang="en-HK" dirty="0">
                  <a:sym typeface="Symbol" panose="05050102010706020507" pitchFamily="18" charset="2"/>
                </a:rPr>
                <a:t> S </a:t>
              </a:r>
              <a:r>
                <a:rPr lang="en-HK" dirty="0" err="1">
                  <a:sym typeface="Symbol" panose="05050102010706020507" pitchFamily="18" charset="2"/>
                </a:rPr>
                <a:t>e</a:t>
              </a:r>
              <a:r>
                <a:rPr lang="en-HK" baseline="30000" dirty="0" err="1">
                  <a:sym typeface="Symbol" panose="05050102010706020507" pitchFamily="18" charset="2"/>
                </a:rPr>
                <a:t>rT</a:t>
              </a:r>
              <a:endParaRPr lang="en-HK" dirty="0"/>
            </a:p>
          </p:txBody>
        </p:sp>
        <p:sp>
          <p:nvSpPr>
            <p:cNvPr id="29" name="TextBox 28">
              <a:extLst>
                <a:ext uri="{FF2B5EF4-FFF2-40B4-BE49-F238E27FC236}">
                  <a16:creationId xmlns:a16="http://schemas.microsoft.com/office/drawing/2014/main" id="{EEE1C805-21D5-44AD-9D12-CD99E58465CB}"/>
                </a:ext>
              </a:extLst>
            </p:cNvPr>
            <p:cNvSpPr txBox="1"/>
            <p:nvPr/>
          </p:nvSpPr>
          <p:spPr>
            <a:xfrm>
              <a:off x="4435356" y="4398804"/>
              <a:ext cx="290464" cy="369332"/>
            </a:xfrm>
            <a:prstGeom prst="rect">
              <a:avLst/>
            </a:prstGeom>
            <a:noFill/>
          </p:spPr>
          <p:txBody>
            <a:bodyPr wrap="none" rtlCol="0">
              <a:spAutoFit/>
            </a:bodyPr>
            <a:lstStyle/>
            <a:p>
              <a:r>
                <a:rPr lang="en-HK" dirty="0"/>
                <a:t>S</a:t>
              </a:r>
            </a:p>
          </p:txBody>
        </p:sp>
        <p:sp>
          <p:nvSpPr>
            <p:cNvPr id="30" name="TextBox 29">
              <a:extLst>
                <a:ext uri="{FF2B5EF4-FFF2-40B4-BE49-F238E27FC236}">
                  <a16:creationId xmlns:a16="http://schemas.microsoft.com/office/drawing/2014/main" id="{182BD13B-68A4-4347-A1FA-D928AE410C92}"/>
                </a:ext>
              </a:extLst>
            </p:cNvPr>
            <p:cNvSpPr txBox="1"/>
            <p:nvPr/>
          </p:nvSpPr>
          <p:spPr>
            <a:xfrm>
              <a:off x="10337053" y="4180239"/>
              <a:ext cx="1450654" cy="369332"/>
            </a:xfrm>
            <a:prstGeom prst="rect">
              <a:avLst/>
            </a:prstGeom>
            <a:noFill/>
          </p:spPr>
          <p:txBody>
            <a:bodyPr wrap="none" rtlCol="0">
              <a:spAutoFit/>
            </a:bodyPr>
            <a:lstStyle/>
            <a:p>
              <a:r>
                <a:rPr lang="en-HK" dirty="0"/>
                <a:t>K: strike price</a:t>
              </a:r>
            </a:p>
          </p:txBody>
        </p:sp>
        <p:cxnSp>
          <p:nvCxnSpPr>
            <p:cNvPr id="31" name="Straight Connector 30">
              <a:extLst>
                <a:ext uri="{FF2B5EF4-FFF2-40B4-BE49-F238E27FC236}">
                  <a16:creationId xmlns:a16="http://schemas.microsoft.com/office/drawing/2014/main" id="{ED31E83C-98C8-4F98-AD8C-7B09A5BE2D98}"/>
                </a:ext>
              </a:extLst>
            </p:cNvPr>
            <p:cNvCxnSpPr>
              <a:cxnSpLocks/>
              <a:endCxn id="30" idx="1"/>
            </p:cNvCxnSpPr>
            <p:nvPr/>
          </p:nvCxnSpPr>
          <p:spPr>
            <a:xfrm>
              <a:off x="10012861" y="4364905"/>
              <a:ext cx="32419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300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a little more</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943043" y="1576873"/>
            <a:ext cx="10399019" cy="4351338"/>
          </a:xfrm>
          <a:ln cmpd="sng">
            <a:noFill/>
          </a:ln>
        </p:spPr>
        <p:txBody>
          <a:bodyPr>
            <a:normAutofit/>
          </a:bodyPr>
          <a:lstStyle/>
          <a:p>
            <a:r>
              <a:rPr lang="en-HK" sz="2400" dirty="0"/>
              <a:t>Let us consider the case when r &gt; 0.</a:t>
            </a:r>
          </a:p>
          <a:p>
            <a:r>
              <a:rPr lang="en-HK" sz="2400" dirty="0"/>
              <a:t>We now have the picture:</a:t>
            </a:r>
          </a:p>
        </p:txBody>
      </p:sp>
      <p:grpSp>
        <p:nvGrpSpPr>
          <p:cNvPr id="22" name="Group 21">
            <a:extLst>
              <a:ext uri="{FF2B5EF4-FFF2-40B4-BE49-F238E27FC236}">
                <a16:creationId xmlns:a16="http://schemas.microsoft.com/office/drawing/2014/main" id="{E6A213D9-0190-4F40-823F-1659661C429D}"/>
              </a:ext>
            </a:extLst>
          </p:cNvPr>
          <p:cNvGrpSpPr/>
          <p:nvPr/>
        </p:nvGrpSpPr>
        <p:grpSpPr>
          <a:xfrm>
            <a:off x="4662184" y="2148441"/>
            <a:ext cx="7529816" cy="2765702"/>
            <a:chOff x="4435356" y="3241398"/>
            <a:chExt cx="7529816" cy="2765702"/>
          </a:xfrm>
        </p:grpSpPr>
        <p:cxnSp>
          <p:nvCxnSpPr>
            <p:cNvPr id="23" name="Straight Connector 22">
              <a:extLst>
                <a:ext uri="{FF2B5EF4-FFF2-40B4-BE49-F238E27FC236}">
                  <a16:creationId xmlns:a16="http://schemas.microsoft.com/office/drawing/2014/main" id="{96095F52-0F6B-427F-B315-85552111AD41}"/>
                </a:ext>
              </a:extLst>
            </p:cNvPr>
            <p:cNvCxnSpPr/>
            <p:nvPr/>
          </p:nvCxnSpPr>
          <p:spPr>
            <a:xfrm>
              <a:off x="4635796" y="5488412"/>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2C102F-E95C-4677-B61A-47106F121828}"/>
                </a:ext>
              </a:extLst>
            </p:cNvPr>
            <p:cNvCxnSpPr/>
            <p:nvPr/>
          </p:nvCxnSpPr>
          <p:spPr>
            <a:xfrm>
              <a:off x="4642885" y="3241398"/>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DF496A20-A8AA-47A9-AE42-507E9E40BF1C}"/>
                </a:ext>
              </a:extLst>
            </p:cNvPr>
            <p:cNvCxnSpPr>
              <a:cxnSpLocks/>
            </p:cNvCxnSpPr>
            <p:nvPr/>
          </p:nvCxnSpPr>
          <p:spPr>
            <a:xfrm flipV="1">
              <a:off x="4590700" y="3836453"/>
              <a:ext cx="5608492" cy="7336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A202ABA-37E7-4C59-8237-85BE79A79801}"/>
                </a:ext>
              </a:extLst>
            </p:cNvPr>
            <p:cNvSpPr txBox="1"/>
            <p:nvPr/>
          </p:nvSpPr>
          <p:spPr>
            <a:xfrm>
              <a:off x="9370828" y="5637768"/>
              <a:ext cx="1229311" cy="369332"/>
            </a:xfrm>
            <a:prstGeom prst="rect">
              <a:avLst/>
            </a:prstGeom>
            <a:noFill/>
          </p:spPr>
          <p:txBody>
            <a:bodyPr wrap="none" rtlCol="0">
              <a:spAutoFit/>
            </a:bodyPr>
            <a:lstStyle/>
            <a:p>
              <a:r>
                <a:rPr lang="en-HK" dirty="0"/>
                <a:t>expiry date</a:t>
              </a:r>
            </a:p>
          </p:txBody>
        </p:sp>
        <p:cxnSp>
          <p:nvCxnSpPr>
            <p:cNvPr id="27" name="Straight Connector 26">
              <a:extLst>
                <a:ext uri="{FF2B5EF4-FFF2-40B4-BE49-F238E27FC236}">
                  <a16:creationId xmlns:a16="http://schemas.microsoft.com/office/drawing/2014/main" id="{DAB2329D-58EC-4EAA-820A-68D6F657B448}"/>
                </a:ext>
              </a:extLst>
            </p:cNvPr>
            <p:cNvCxnSpPr/>
            <p:nvPr/>
          </p:nvCxnSpPr>
          <p:spPr>
            <a:xfrm>
              <a:off x="10164725" y="3383166"/>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8BFA5C-80F5-4D83-8930-73BAC054D65D}"/>
                </a:ext>
              </a:extLst>
            </p:cNvPr>
            <p:cNvSpPr txBox="1"/>
            <p:nvPr/>
          </p:nvSpPr>
          <p:spPr>
            <a:xfrm>
              <a:off x="10209304" y="3579855"/>
              <a:ext cx="1040670" cy="369332"/>
            </a:xfrm>
            <a:prstGeom prst="rect">
              <a:avLst/>
            </a:prstGeom>
            <a:noFill/>
          </p:spPr>
          <p:txBody>
            <a:bodyPr wrap="none" rtlCol="0">
              <a:spAutoFit/>
            </a:bodyPr>
            <a:lstStyle/>
            <a:p>
              <a:r>
                <a:rPr lang="en-HK" dirty="0"/>
                <a:t>S* </a:t>
              </a:r>
              <a:r>
                <a:rPr lang="en-HK" dirty="0">
                  <a:sym typeface="Symbol" panose="05050102010706020507" pitchFamily="18" charset="2"/>
                </a:rPr>
                <a:t> S </a:t>
              </a:r>
              <a:r>
                <a:rPr lang="en-HK" dirty="0" err="1">
                  <a:sym typeface="Symbol" panose="05050102010706020507" pitchFamily="18" charset="2"/>
                </a:rPr>
                <a:t>e</a:t>
              </a:r>
              <a:r>
                <a:rPr lang="en-HK" baseline="30000" dirty="0" err="1">
                  <a:sym typeface="Symbol" panose="05050102010706020507" pitchFamily="18" charset="2"/>
                </a:rPr>
                <a:t>rT</a:t>
              </a:r>
              <a:endParaRPr lang="en-HK" dirty="0"/>
            </a:p>
          </p:txBody>
        </p:sp>
        <p:sp>
          <p:nvSpPr>
            <p:cNvPr id="29" name="TextBox 28">
              <a:extLst>
                <a:ext uri="{FF2B5EF4-FFF2-40B4-BE49-F238E27FC236}">
                  <a16:creationId xmlns:a16="http://schemas.microsoft.com/office/drawing/2014/main" id="{EEE1C805-21D5-44AD-9D12-CD99E58465CB}"/>
                </a:ext>
              </a:extLst>
            </p:cNvPr>
            <p:cNvSpPr txBox="1"/>
            <p:nvPr/>
          </p:nvSpPr>
          <p:spPr>
            <a:xfrm>
              <a:off x="4435356" y="4398804"/>
              <a:ext cx="290464" cy="369332"/>
            </a:xfrm>
            <a:prstGeom prst="rect">
              <a:avLst/>
            </a:prstGeom>
            <a:noFill/>
          </p:spPr>
          <p:txBody>
            <a:bodyPr wrap="none" rtlCol="0">
              <a:spAutoFit/>
            </a:bodyPr>
            <a:lstStyle/>
            <a:p>
              <a:r>
                <a:rPr lang="en-HK" dirty="0"/>
                <a:t>S</a:t>
              </a:r>
            </a:p>
          </p:txBody>
        </p:sp>
        <p:sp>
          <p:nvSpPr>
            <p:cNvPr id="30" name="TextBox 29">
              <a:extLst>
                <a:ext uri="{FF2B5EF4-FFF2-40B4-BE49-F238E27FC236}">
                  <a16:creationId xmlns:a16="http://schemas.microsoft.com/office/drawing/2014/main" id="{182BD13B-68A4-4347-A1FA-D928AE410C92}"/>
                </a:ext>
              </a:extLst>
            </p:cNvPr>
            <p:cNvSpPr txBox="1"/>
            <p:nvPr/>
          </p:nvSpPr>
          <p:spPr>
            <a:xfrm>
              <a:off x="10337053" y="4180239"/>
              <a:ext cx="1450654" cy="369332"/>
            </a:xfrm>
            <a:prstGeom prst="rect">
              <a:avLst/>
            </a:prstGeom>
            <a:noFill/>
          </p:spPr>
          <p:txBody>
            <a:bodyPr wrap="none" rtlCol="0">
              <a:spAutoFit/>
            </a:bodyPr>
            <a:lstStyle/>
            <a:p>
              <a:r>
                <a:rPr lang="en-HK" dirty="0"/>
                <a:t>K: strike price</a:t>
              </a:r>
            </a:p>
          </p:txBody>
        </p:sp>
        <p:cxnSp>
          <p:nvCxnSpPr>
            <p:cNvPr id="31" name="Straight Connector 30">
              <a:extLst>
                <a:ext uri="{FF2B5EF4-FFF2-40B4-BE49-F238E27FC236}">
                  <a16:creationId xmlns:a16="http://schemas.microsoft.com/office/drawing/2014/main" id="{ED31E83C-98C8-4F98-AD8C-7B09A5BE2D98}"/>
                </a:ext>
              </a:extLst>
            </p:cNvPr>
            <p:cNvCxnSpPr>
              <a:cxnSpLocks/>
              <a:endCxn id="30" idx="1"/>
            </p:cNvCxnSpPr>
            <p:nvPr/>
          </p:nvCxnSpPr>
          <p:spPr>
            <a:xfrm>
              <a:off x="10012861" y="4364905"/>
              <a:ext cx="3241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AB523BBA-7C55-4E32-9663-6437AE53AA22}"/>
              </a:ext>
            </a:extLst>
          </p:cNvPr>
          <p:cNvSpPr txBox="1"/>
          <p:nvPr/>
        </p:nvSpPr>
        <p:spPr>
          <a:xfrm>
            <a:off x="6317932" y="4648475"/>
            <a:ext cx="3267985"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HK" sz="1800" dirty="0"/>
              <a:t>At this point, we know</a:t>
            </a:r>
          </a:p>
          <a:p>
            <a:r>
              <a:rPr lang="en-HK" sz="1800" dirty="0"/>
              <a:t>that on the future expiry</a:t>
            </a:r>
          </a:p>
          <a:p>
            <a:r>
              <a:rPr lang="en-HK" sz="1800" dirty="0"/>
              <a:t>date, buyer will earn </a:t>
            </a:r>
            <a:r>
              <a:rPr lang="en-HK" sz="1800" dirty="0" err="1"/>
              <a:t>Se</a:t>
            </a:r>
            <a:r>
              <a:rPr lang="en-HK" sz="1800" baseline="30000" dirty="0" err="1"/>
              <a:t>rT</a:t>
            </a:r>
            <a:r>
              <a:rPr lang="en-HK" sz="1800" dirty="0"/>
              <a:t> -K</a:t>
            </a:r>
          </a:p>
          <a:p>
            <a:r>
              <a:rPr lang="en-HK" sz="1800" dirty="0"/>
              <a:t>seller will lose </a:t>
            </a:r>
            <a:r>
              <a:rPr lang="en-HK" sz="1800" dirty="0" err="1"/>
              <a:t>Se</a:t>
            </a:r>
            <a:r>
              <a:rPr lang="en-HK" sz="1800" baseline="30000" dirty="0" err="1"/>
              <a:t>rT</a:t>
            </a:r>
            <a:r>
              <a:rPr lang="en-HK" sz="1800" dirty="0"/>
              <a:t> -K.</a:t>
            </a:r>
          </a:p>
          <a:p>
            <a:r>
              <a:rPr lang="en-HK" sz="1800" dirty="0"/>
              <a:t>To be fair, we should </a:t>
            </a:r>
            <a:r>
              <a:rPr lang="en-HK" sz="1800" dirty="0">
                <a:solidFill>
                  <a:schemeClr val="tx1"/>
                </a:solidFill>
              </a:rPr>
              <a:t>set the premium to be </a:t>
            </a:r>
            <a:r>
              <a:rPr lang="en-HK" sz="1800" dirty="0" err="1">
                <a:solidFill>
                  <a:srgbClr val="FF0000"/>
                </a:solidFill>
              </a:rPr>
              <a:t>Se</a:t>
            </a:r>
            <a:r>
              <a:rPr lang="en-HK" sz="1800" baseline="30000" dirty="0" err="1">
                <a:solidFill>
                  <a:srgbClr val="FF0000"/>
                </a:solidFill>
              </a:rPr>
              <a:t>rT</a:t>
            </a:r>
            <a:r>
              <a:rPr lang="en-HK" sz="1800" dirty="0">
                <a:solidFill>
                  <a:srgbClr val="FF0000"/>
                </a:solidFill>
              </a:rPr>
              <a:t> -K.</a:t>
            </a:r>
            <a:endParaRPr lang="en-HK" dirty="0"/>
          </a:p>
        </p:txBody>
      </p:sp>
      <p:cxnSp>
        <p:nvCxnSpPr>
          <p:cNvPr id="6" name="Straight Arrow Connector 5">
            <a:extLst>
              <a:ext uri="{FF2B5EF4-FFF2-40B4-BE49-F238E27FC236}">
                <a16:creationId xmlns:a16="http://schemas.microsoft.com/office/drawing/2014/main" id="{C0E0A523-0D00-407E-9BFB-D234E7446516}"/>
              </a:ext>
            </a:extLst>
          </p:cNvPr>
          <p:cNvCxnSpPr>
            <a:stCxn id="26" idx="1"/>
          </p:cNvCxnSpPr>
          <p:nvPr/>
        </p:nvCxnSpPr>
        <p:spPr>
          <a:xfrm flipV="1">
            <a:off x="9597656" y="4395455"/>
            <a:ext cx="793897" cy="334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BCF1661-15AF-4359-BF15-92EED3CE7B9C}"/>
              </a:ext>
            </a:extLst>
          </p:cNvPr>
          <p:cNvCxnSpPr>
            <a:endCxn id="29" idx="1"/>
          </p:cNvCxnSpPr>
          <p:nvPr/>
        </p:nvCxnSpPr>
        <p:spPr>
          <a:xfrm flipV="1">
            <a:off x="3645489" y="3490513"/>
            <a:ext cx="1016695" cy="50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8F9795-F037-41D0-A0FD-B784DF6D113B}"/>
              </a:ext>
            </a:extLst>
          </p:cNvPr>
          <p:cNvSpPr txBox="1"/>
          <p:nvPr/>
        </p:nvSpPr>
        <p:spPr>
          <a:xfrm>
            <a:off x="2519142" y="4395455"/>
            <a:ext cx="2230995"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What is the value P of</a:t>
            </a:r>
          </a:p>
          <a:p>
            <a:r>
              <a:rPr lang="en-HK" dirty="0"/>
              <a:t>“</a:t>
            </a:r>
            <a:r>
              <a:rPr lang="en-HK" dirty="0" err="1"/>
              <a:t>Se</a:t>
            </a:r>
            <a:r>
              <a:rPr lang="en-HK" baseline="30000" dirty="0" err="1"/>
              <a:t>rT</a:t>
            </a:r>
            <a:r>
              <a:rPr lang="en-HK" baseline="30000" dirty="0"/>
              <a:t> </a:t>
            </a:r>
            <a:r>
              <a:rPr lang="en-HK" dirty="0"/>
              <a:t>– K on day T” </a:t>
            </a:r>
          </a:p>
          <a:p>
            <a:r>
              <a:rPr lang="en-HK" dirty="0"/>
              <a:t>on day 0? </a:t>
            </a:r>
          </a:p>
        </p:txBody>
      </p:sp>
      <p:pic>
        <p:nvPicPr>
          <p:cNvPr id="11" name="Picture 10">
            <a:extLst>
              <a:ext uri="{FF2B5EF4-FFF2-40B4-BE49-F238E27FC236}">
                <a16:creationId xmlns:a16="http://schemas.microsoft.com/office/drawing/2014/main" id="{4CDC324D-6B6C-443D-896A-D61DE55C6A9B}"/>
              </a:ext>
            </a:extLst>
          </p:cNvPr>
          <p:cNvPicPr>
            <a:picLocks noChangeAspect="1"/>
          </p:cNvPicPr>
          <p:nvPr/>
        </p:nvPicPr>
        <p:blipFill>
          <a:blip r:embed="rId2"/>
          <a:stretch>
            <a:fillRect/>
          </a:stretch>
        </p:blipFill>
        <p:spPr>
          <a:xfrm>
            <a:off x="757823" y="5390114"/>
            <a:ext cx="5039536" cy="936837"/>
          </a:xfrm>
          <a:prstGeom prst="rect">
            <a:avLst/>
          </a:prstGeom>
        </p:spPr>
      </p:pic>
    </p:spTree>
    <p:extLst>
      <p:ext uri="{BB962C8B-B14F-4D97-AF65-F5344CB8AC3E}">
        <p14:creationId xmlns:p14="http://schemas.microsoft.com/office/powerpoint/2010/main" val="97114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ACBB-68A2-4E25-845C-2AFAB5EC9243}"/>
              </a:ext>
            </a:extLst>
          </p:cNvPr>
          <p:cNvSpPr>
            <a:spLocks noGrp="1"/>
          </p:cNvSpPr>
          <p:nvPr>
            <p:ph type="title"/>
          </p:nvPr>
        </p:nvSpPr>
        <p:spPr/>
        <p:txBody>
          <a:bodyPr/>
          <a:lstStyle/>
          <a:p>
            <a:r>
              <a:rPr lang="en-HK" dirty="0"/>
              <a:t>The black-</a:t>
            </a:r>
            <a:r>
              <a:rPr lang="en-HK" dirty="0" err="1"/>
              <a:t>scholes</a:t>
            </a:r>
            <a:r>
              <a:rPr lang="en-HK" dirty="0"/>
              <a:t>-</a:t>
            </a:r>
            <a:r>
              <a:rPr lang="en-HK" dirty="0" err="1"/>
              <a:t>merton</a:t>
            </a:r>
            <a:r>
              <a:rPr lang="en-HK" dirty="0"/>
              <a:t> equation</a:t>
            </a:r>
          </a:p>
        </p:txBody>
      </p:sp>
      <p:sp>
        <p:nvSpPr>
          <p:cNvPr id="3" name="Content Placeholder 2">
            <a:extLst>
              <a:ext uri="{FF2B5EF4-FFF2-40B4-BE49-F238E27FC236}">
                <a16:creationId xmlns:a16="http://schemas.microsoft.com/office/drawing/2014/main" id="{B41D5236-5459-414A-A992-04D7AA324CB2}"/>
              </a:ext>
            </a:extLst>
          </p:cNvPr>
          <p:cNvSpPr>
            <a:spLocks noGrp="1"/>
          </p:cNvSpPr>
          <p:nvPr>
            <p:ph idx="1"/>
          </p:nvPr>
        </p:nvSpPr>
        <p:spPr/>
        <p:txBody>
          <a:bodyPr/>
          <a:lstStyle/>
          <a:p>
            <a:r>
              <a:rPr lang="en-HK" dirty="0"/>
              <a:t>Compare                                   with black-</a:t>
            </a:r>
            <a:r>
              <a:rPr lang="en-HK" dirty="0" err="1"/>
              <a:t>scholes</a:t>
            </a:r>
            <a:r>
              <a:rPr lang="en-HK" dirty="0"/>
              <a:t>-</a:t>
            </a:r>
            <a:r>
              <a:rPr lang="en-HK" dirty="0" err="1"/>
              <a:t>merton</a:t>
            </a:r>
            <a:endParaRPr lang="en-HK" dirty="0"/>
          </a:p>
          <a:p>
            <a:endParaRPr lang="en-HK" dirty="0"/>
          </a:p>
          <a:p>
            <a:endParaRPr lang="en-HK" dirty="0"/>
          </a:p>
          <a:p>
            <a:r>
              <a:rPr lang="en-HK" dirty="0"/>
              <a:t>We get black-</a:t>
            </a:r>
            <a:r>
              <a:rPr lang="en-HK" dirty="0" err="1"/>
              <a:t>scholes</a:t>
            </a:r>
            <a:r>
              <a:rPr lang="en-HK" dirty="0"/>
              <a:t>-</a:t>
            </a:r>
            <a:r>
              <a:rPr lang="en-HK" dirty="0" err="1"/>
              <a:t>merton</a:t>
            </a:r>
            <a:r>
              <a:rPr lang="en-HK" dirty="0"/>
              <a:t> from                                    by considering further the situation that the stock prices fluctuate according to </a:t>
            </a:r>
            <a:r>
              <a:rPr lang="en-HK" dirty="0">
                <a:solidFill>
                  <a:srgbClr val="00B050"/>
                </a:solidFill>
              </a:rPr>
              <a:t>some probability distribution.</a:t>
            </a:r>
          </a:p>
          <a:p>
            <a:pPr marL="0" indent="0">
              <a:buNone/>
            </a:pPr>
            <a:endParaRPr lang="en-HK" dirty="0"/>
          </a:p>
        </p:txBody>
      </p:sp>
      <p:pic>
        <p:nvPicPr>
          <p:cNvPr id="5" name="Picture 4">
            <a:extLst>
              <a:ext uri="{FF2B5EF4-FFF2-40B4-BE49-F238E27FC236}">
                <a16:creationId xmlns:a16="http://schemas.microsoft.com/office/drawing/2014/main" id="{3486AB84-BAE3-4AA6-A7B9-B1EAA645E99C}"/>
              </a:ext>
            </a:extLst>
          </p:cNvPr>
          <p:cNvPicPr>
            <a:picLocks noChangeAspect="1"/>
          </p:cNvPicPr>
          <p:nvPr/>
        </p:nvPicPr>
        <p:blipFill>
          <a:blip r:embed="rId2"/>
          <a:stretch>
            <a:fillRect/>
          </a:stretch>
        </p:blipFill>
        <p:spPr>
          <a:xfrm>
            <a:off x="2601531" y="1877844"/>
            <a:ext cx="2707660" cy="451276"/>
          </a:xfrm>
          <a:prstGeom prst="rect">
            <a:avLst/>
          </a:prstGeom>
        </p:spPr>
      </p:pic>
      <p:pic>
        <p:nvPicPr>
          <p:cNvPr id="7" name="Picture 6">
            <a:extLst>
              <a:ext uri="{FF2B5EF4-FFF2-40B4-BE49-F238E27FC236}">
                <a16:creationId xmlns:a16="http://schemas.microsoft.com/office/drawing/2014/main" id="{F77A478C-0ADB-4079-B88A-3157E98E9552}"/>
              </a:ext>
            </a:extLst>
          </p:cNvPr>
          <p:cNvPicPr>
            <a:picLocks noChangeAspect="1"/>
          </p:cNvPicPr>
          <p:nvPr/>
        </p:nvPicPr>
        <p:blipFill>
          <a:blip r:embed="rId3"/>
          <a:stretch>
            <a:fillRect/>
          </a:stretch>
        </p:blipFill>
        <p:spPr>
          <a:xfrm>
            <a:off x="2601531" y="2381339"/>
            <a:ext cx="4753638" cy="628738"/>
          </a:xfrm>
          <a:prstGeom prst="rect">
            <a:avLst/>
          </a:prstGeom>
        </p:spPr>
      </p:pic>
      <p:pic>
        <p:nvPicPr>
          <p:cNvPr id="10" name="Picture 9">
            <a:extLst>
              <a:ext uri="{FF2B5EF4-FFF2-40B4-BE49-F238E27FC236}">
                <a16:creationId xmlns:a16="http://schemas.microsoft.com/office/drawing/2014/main" id="{3B0BF14B-70B7-44A5-87C5-E55138E63327}"/>
              </a:ext>
            </a:extLst>
          </p:cNvPr>
          <p:cNvPicPr>
            <a:picLocks noChangeAspect="1"/>
          </p:cNvPicPr>
          <p:nvPr/>
        </p:nvPicPr>
        <p:blipFill>
          <a:blip r:embed="rId2"/>
          <a:stretch>
            <a:fillRect/>
          </a:stretch>
        </p:blipFill>
        <p:spPr>
          <a:xfrm>
            <a:off x="6148345" y="3340153"/>
            <a:ext cx="2857869" cy="451276"/>
          </a:xfrm>
          <a:prstGeom prst="rect">
            <a:avLst/>
          </a:prstGeom>
        </p:spPr>
      </p:pic>
      <p:sp>
        <p:nvSpPr>
          <p:cNvPr id="11" name="Oval 10">
            <a:extLst>
              <a:ext uri="{FF2B5EF4-FFF2-40B4-BE49-F238E27FC236}">
                <a16:creationId xmlns:a16="http://schemas.microsoft.com/office/drawing/2014/main" id="{81D57AC1-E9D8-4238-8C5B-25397FEE61E0}"/>
              </a:ext>
            </a:extLst>
          </p:cNvPr>
          <p:cNvSpPr/>
          <p:nvPr/>
        </p:nvSpPr>
        <p:spPr>
          <a:xfrm>
            <a:off x="3816883" y="2381339"/>
            <a:ext cx="920299" cy="62873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Oval 11">
            <a:extLst>
              <a:ext uri="{FF2B5EF4-FFF2-40B4-BE49-F238E27FC236}">
                <a16:creationId xmlns:a16="http://schemas.microsoft.com/office/drawing/2014/main" id="{72D527DD-DF51-429A-A3E1-122B730BD5E4}"/>
              </a:ext>
            </a:extLst>
          </p:cNvPr>
          <p:cNvSpPr/>
          <p:nvPr/>
        </p:nvSpPr>
        <p:spPr>
          <a:xfrm>
            <a:off x="6096000" y="2329120"/>
            <a:ext cx="1098698" cy="680957"/>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74173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545B-1661-4F04-B5D6-898B60F1D717}"/>
              </a:ext>
            </a:extLst>
          </p:cNvPr>
          <p:cNvSpPr>
            <a:spLocks noGrp="1"/>
          </p:cNvSpPr>
          <p:nvPr>
            <p:ph type="title"/>
          </p:nvPr>
        </p:nvSpPr>
        <p:spPr/>
        <p:txBody>
          <a:bodyPr/>
          <a:lstStyle/>
          <a:p>
            <a:r>
              <a:rPr lang="en-HK" dirty="0"/>
              <a:t>Key assumption of black-</a:t>
            </a:r>
            <a:r>
              <a:rPr lang="en-HK" dirty="0" err="1"/>
              <a:t>scholes</a:t>
            </a:r>
            <a:r>
              <a:rPr lang="en-HK" dirty="0"/>
              <a:t>-</a:t>
            </a:r>
            <a:r>
              <a:rPr lang="en-HK" dirty="0" err="1"/>
              <a:t>merton</a:t>
            </a:r>
            <a:endParaRPr lang="en-HK" dirty="0"/>
          </a:p>
        </p:txBody>
      </p:sp>
      <p:sp>
        <p:nvSpPr>
          <p:cNvPr id="3" name="Content Placeholder 2">
            <a:extLst>
              <a:ext uri="{FF2B5EF4-FFF2-40B4-BE49-F238E27FC236}">
                <a16:creationId xmlns:a16="http://schemas.microsoft.com/office/drawing/2014/main" id="{7749F5F0-F84B-44E3-938E-891FE9B55D1F}"/>
              </a:ext>
            </a:extLst>
          </p:cNvPr>
          <p:cNvSpPr>
            <a:spLocks noGrp="1"/>
          </p:cNvSpPr>
          <p:nvPr>
            <p:ph idx="1"/>
          </p:nvPr>
        </p:nvSpPr>
        <p:spPr>
          <a:xfrm>
            <a:off x="838200" y="1807499"/>
            <a:ext cx="10515600" cy="4351338"/>
          </a:xfrm>
        </p:spPr>
        <p:txBody>
          <a:bodyPr>
            <a:normAutofit/>
          </a:bodyPr>
          <a:lstStyle/>
          <a:p>
            <a:r>
              <a:rPr lang="en-HK" sz="2400" dirty="0"/>
              <a:t>Black-</a:t>
            </a:r>
            <a:r>
              <a:rPr lang="en-HK" sz="2400" dirty="0" err="1"/>
              <a:t>scholes</a:t>
            </a:r>
            <a:r>
              <a:rPr lang="en-HK" sz="2400" dirty="0"/>
              <a:t>-</a:t>
            </a:r>
            <a:r>
              <a:rPr lang="en-HK" sz="2400" dirty="0" err="1"/>
              <a:t>merton</a:t>
            </a:r>
            <a:r>
              <a:rPr lang="en-HK" sz="2400" dirty="0"/>
              <a:t> assumes that the stock prices follow the </a:t>
            </a:r>
            <a:r>
              <a:rPr lang="en-HK" sz="2400" dirty="0">
                <a:solidFill>
                  <a:srgbClr val="FF0000"/>
                </a:solidFill>
              </a:rPr>
              <a:t>Geometric Brownian Motion (GBM).</a:t>
            </a:r>
            <a:r>
              <a:rPr lang="en-HK" sz="2400" dirty="0"/>
              <a:t> </a:t>
            </a:r>
          </a:p>
          <a:p>
            <a:r>
              <a:rPr lang="en-HK" sz="2400" dirty="0"/>
              <a:t>Bottom line for us:</a:t>
            </a:r>
          </a:p>
          <a:p>
            <a:endParaRPr lang="en-HK" dirty="0">
              <a:solidFill>
                <a:srgbClr val="FF0000"/>
              </a:solidFill>
            </a:endParaRPr>
          </a:p>
          <a:p>
            <a:endParaRPr lang="en-HK" dirty="0">
              <a:solidFill>
                <a:srgbClr val="FF0000"/>
              </a:solidFill>
            </a:endParaRPr>
          </a:p>
          <a:p>
            <a:pPr marL="0" indent="0">
              <a:buNone/>
            </a:pPr>
            <a:endParaRPr lang="en-HK" dirty="0">
              <a:solidFill>
                <a:srgbClr val="FF0000"/>
              </a:solidFill>
            </a:endParaRPr>
          </a:p>
        </p:txBody>
      </p:sp>
      <p:pic>
        <p:nvPicPr>
          <p:cNvPr id="10" name="Picture 9">
            <a:extLst>
              <a:ext uri="{FF2B5EF4-FFF2-40B4-BE49-F238E27FC236}">
                <a16:creationId xmlns:a16="http://schemas.microsoft.com/office/drawing/2014/main" id="{DC5094F4-3985-47D6-B19B-0CA44FD8B0A9}"/>
              </a:ext>
            </a:extLst>
          </p:cNvPr>
          <p:cNvPicPr>
            <a:picLocks noChangeAspect="1"/>
          </p:cNvPicPr>
          <p:nvPr/>
        </p:nvPicPr>
        <p:blipFill>
          <a:blip r:embed="rId2"/>
          <a:stretch>
            <a:fillRect/>
          </a:stretch>
        </p:blipFill>
        <p:spPr>
          <a:xfrm>
            <a:off x="3554248" y="2935453"/>
            <a:ext cx="2507285" cy="2441129"/>
          </a:xfrm>
          <a:prstGeom prst="rect">
            <a:avLst/>
          </a:prstGeom>
        </p:spPr>
      </p:pic>
      <p:pic>
        <p:nvPicPr>
          <p:cNvPr id="13" name="Picture 12">
            <a:extLst>
              <a:ext uri="{FF2B5EF4-FFF2-40B4-BE49-F238E27FC236}">
                <a16:creationId xmlns:a16="http://schemas.microsoft.com/office/drawing/2014/main" id="{C93DA4F2-0DC1-4867-9CFA-61A46C484361}"/>
              </a:ext>
            </a:extLst>
          </p:cNvPr>
          <p:cNvPicPr>
            <a:picLocks noChangeAspect="1"/>
          </p:cNvPicPr>
          <p:nvPr/>
        </p:nvPicPr>
        <p:blipFill>
          <a:blip r:embed="rId3"/>
          <a:stretch>
            <a:fillRect/>
          </a:stretch>
        </p:blipFill>
        <p:spPr>
          <a:xfrm>
            <a:off x="6553407" y="2421162"/>
            <a:ext cx="1689463" cy="3001443"/>
          </a:xfrm>
          <a:prstGeom prst="rect">
            <a:avLst/>
          </a:prstGeom>
        </p:spPr>
      </p:pic>
      <p:cxnSp>
        <p:nvCxnSpPr>
          <p:cNvPr id="7" name="Straight Arrow Connector 6">
            <a:extLst>
              <a:ext uri="{FF2B5EF4-FFF2-40B4-BE49-F238E27FC236}">
                <a16:creationId xmlns:a16="http://schemas.microsoft.com/office/drawing/2014/main" id="{926ED8C2-D9FA-418F-A45A-F839D6AFE437}"/>
              </a:ext>
            </a:extLst>
          </p:cNvPr>
          <p:cNvCxnSpPr>
            <a:cxnSpLocks/>
          </p:cNvCxnSpPr>
          <p:nvPr/>
        </p:nvCxnSpPr>
        <p:spPr>
          <a:xfrm flipV="1">
            <a:off x="4465674" y="4175051"/>
            <a:ext cx="0" cy="152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64E9783-B5E7-47D3-A7F3-E69E25DA884F}"/>
              </a:ext>
            </a:extLst>
          </p:cNvPr>
          <p:cNvSpPr txBox="1"/>
          <p:nvPr/>
        </p:nvSpPr>
        <p:spPr>
          <a:xfrm>
            <a:off x="4083197" y="5704676"/>
            <a:ext cx="1051891" cy="584775"/>
          </a:xfrm>
          <a:prstGeom prst="rect">
            <a:avLst/>
          </a:prstGeom>
          <a:noFill/>
        </p:spPr>
        <p:txBody>
          <a:bodyPr wrap="none" rtlCol="0">
            <a:spAutoFit/>
          </a:bodyPr>
          <a:lstStyle/>
          <a:p>
            <a:r>
              <a:rPr lang="en-HK" sz="1600" dirty="0"/>
              <a:t>Today:</a:t>
            </a:r>
          </a:p>
          <a:p>
            <a:r>
              <a:rPr lang="en-HK" sz="1600" dirty="0"/>
              <a:t>  price = S</a:t>
            </a:r>
            <a:r>
              <a:rPr lang="en-HK" sz="1600" baseline="-25000" dirty="0"/>
              <a:t>0</a:t>
            </a:r>
            <a:endParaRPr lang="en-HK" sz="1600" dirty="0"/>
          </a:p>
        </p:txBody>
      </p:sp>
      <p:cxnSp>
        <p:nvCxnSpPr>
          <p:cNvPr id="17" name="Straight Arrow Connector 16">
            <a:extLst>
              <a:ext uri="{FF2B5EF4-FFF2-40B4-BE49-F238E27FC236}">
                <a16:creationId xmlns:a16="http://schemas.microsoft.com/office/drawing/2014/main" id="{F3D41CA4-99F2-416E-832A-5595D4947DA4}"/>
              </a:ext>
            </a:extLst>
          </p:cNvPr>
          <p:cNvCxnSpPr/>
          <p:nvPr/>
        </p:nvCxnSpPr>
        <p:spPr>
          <a:xfrm flipH="1">
            <a:off x="7993626" y="3921883"/>
            <a:ext cx="937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6BC302-870B-4367-81D5-FF473BBA2EA8}"/>
              </a:ext>
            </a:extLst>
          </p:cNvPr>
          <p:cNvSpPr txBox="1"/>
          <p:nvPr/>
        </p:nvSpPr>
        <p:spPr>
          <a:xfrm>
            <a:off x="8914755" y="3644614"/>
            <a:ext cx="2329415" cy="338554"/>
          </a:xfrm>
          <a:prstGeom prst="rect">
            <a:avLst/>
          </a:prstGeom>
          <a:noFill/>
        </p:spPr>
        <p:txBody>
          <a:bodyPr wrap="square" rtlCol="0">
            <a:spAutoFit/>
          </a:bodyPr>
          <a:lstStyle/>
          <a:p>
            <a:r>
              <a:rPr lang="en-HK" sz="1600" dirty="0"/>
              <a:t>On expiry date T:</a:t>
            </a:r>
          </a:p>
        </p:txBody>
      </p:sp>
      <p:pic>
        <p:nvPicPr>
          <p:cNvPr id="22" name="Picture 21">
            <a:extLst>
              <a:ext uri="{FF2B5EF4-FFF2-40B4-BE49-F238E27FC236}">
                <a16:creationId xmlns:a16="http://schemas.microsoft.com/office/drawing/2014/main" id="{E8E4E68F-FE67-4E6F-8E28-E1C7599E9A77}"/>
              </a:ext>
            </a:extLst>
          </p:cNvPr>
          <p:cNvPicPr>
            <a:picLocks noChangeAspect="1"/>
          </p:cNvPicPr>
          <p:nvPr/>
        </p:nvPicPr>
        <p:blipFill>
          <a:blip r:embed="rId4"/>
          <a:stretch>
            <a:fillRect/>
          </a:stretch>
        </p:blipFill>
        <p:spPr>
          <a:xfrm>
            <a:off x="9053978" y="4099979"/>
            <a:ext cx="2416728" cy="873177"/>
          </a:xfrm>
          <a:prstGeom prst="rect">
            <a:avLst/>
          </a:prstGeom>
        </p:spPr>
      </p:pic>
    </p:spTree>
    <p:extLst>
      <p:ext uri="{BB962C8B-B14F-4D97-AF65-F5344CB8AC3E}">
        <p14:creationId xmlns:p14="http://schemas.microsoft.com/office/powerpoint/2010/main" val="95658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9361-39D1-42DE-9069-08C51D8E22B3}"/>
              </a:ext>
            </a:extLst>
          </p:cNvPr>
          <p:cNvSpPr>
            <a:spLocks noGrp="1"/>
          </p:cNvSpPr>
          <p:nvPr>
            <p:ph type="title"/>
          </p:nvPr>
        </p:nvSpPr>
        <p:spPr/>
        <p:txBody>
          <a:bodyPr/>
          <a:lstStyle/>
          <a:p>
            <a:r>
              <a:rPr lang="en-HK" dirty="0"/>
              <a:t>An example on option pricing using BSM</a:t>
            </a:r>
          </a:p>
        </p:txBody>
      </p:sp>
      <p:pic>
        <p:nvPicPr>
          <p:cNvPr id="7" name="Picture 6">
            <a:extLst>
              <a:ext uri="{FF2B5EF4-FFF2-40B4-BE49-F238E27FC236}">
                <a16:creationId xmlns:a16="http://schemas.microsoft.com/office/drawing/2014/main" id="{719149D0-CA86-401D-8A06-98AC3A17CD71}"/>
              </a:ext>
            </a:extLst>
          </p:cNvPr>
          <p:cNvPicPr>
            <a:picLocks noChangeAspect="1"/>
          </p:cNvPicPr>
          <p:nvPr/>
        </p:nvPicPr>
        <p:blipFill>
          <a:blip r:embed="rId2"/>
          <a:stretch>
            <a:fillRect/>
          </a:stretch>
        </p:blipFill>
        <p:spPr>
          <a:xfrm>
            <a:off x="4279603" y="1544797"/>
            <a:ext cx="7104504" cy="4948078"/>
          </a:xfrm>
          <a:prstGeom prst="rect">
            <a:avLst/>
          </a:prstGeom>
        </p:spPr>
      </p:pic>
      <p:pic>
        <p:nvPicPr>
          <p:cNvPr id="11" name="Picture 10">
            <a:extLst>
              <a:ext uri="{FF2B5EF4-FFF2-40B4-BE49-F238E27FC236}">
                <a16:creationId xmlns:a16="http://schemas.microsoft.com/office/drawing/2014/main" id="{ADF23F28-1979-4107-A449-46ECBCDFA2B4}"/>
              </a:ext>
            </a:extLst>
          </p:cNvPr>
          <p:cNvPicPr>
            <a:picLocks noChangeAspect="1"/>
          </p:cNvPicPr>
          <p:nvPr/>
        </p:nvPicPr>
        <p:blipFill>
          <a:blip r:embed="rId3"/>
          <a:stretch>
            <a:fillRect/>
          </a:stretch>
        </p:blipFill>
        <p:spPr>
          <a:xfrm>
            <a:off x="1068031" y="1544797"/>
            <a:ext cx="2981741" cy="962159"/>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3" name="Rectangle 2">
            <a:extLst>
              <a:ext uri="{FF2B5EF4-FFF2-40B4-BE49-F238E27FC236}">
                <a16:creationId xmlns:a16="http://schemas.microsoft.com/office/drawing/2014/main" id="{1E7AD850-7C0B-EC98-778D-6276EB4ADE66}"/>
              </a:ext>
            </a:extLst>
          </p:cNvPr>
          <p:cNvSpPr/>
          <p:nvPr/>
        </p:nvSpPr>
        <p:spPr>
          <a:xfrm>
            <a:off x="6631699" y="4916403"/>
            <a:ext cx="102255" cy="235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59775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Option pricing</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HK" sz="3300" dirty="0"/>
              <a:t>There are two types of options.</a:t>
            </a:r>
          </a:p>
          <a:p>
            <a:pPr lvl="1"/>
            <a:r>
              <a:rPr lang="en-HK" sz="3000" i="1" dirty="0">
                <a:solidFill>
                  <a:srgbClr val="FF0000"/>
                </a:solidFill>
              </a:rPr>
              <a:t>Call</a:t>
            </a:r>
            <a:r>
              <a:rPr lang="en-HK" sz="3000" i="1" dirty="0"/>
              <a:t> option</a:t>
            </a:r>
            <a:r>
              <a:rPr lang="en-HK" sz="3000" dirty="0"/>
              <a:t>: allow the holder to </a:t>
            </a:r>
            <a:r>
              <a:rPr lang="en-HK" sz="3000" dirty="0">
                <a:solidFill>
                  <a:schemeClr val="accent1"/>
                </a:solidFill>
              </a:rPr>
              <a:t>buy</a:t>
            </a:r>
            <a:r>
              <a:rPr lang="en-HK" sz="3000" dirty="0"/>
              <a:t> the stock at the strike price on the expiry date</a:t>
            </a:r>
            <a:r>
              <a:rPr lang="en-HK" sz="3300" baseline="30000" dirty="0">
                <a:solidFill>
                  <a:schemeClr val="accent1">
                    <a:lumMod val="75000"/>
                  </a:schemeClr>
                </a:solidFill>
                <a:latin typeface="Times New Roman" panose="02020603050405020304" pitchFamily="18" charset="0"/>
                <a:cs typeface="Times New Roman" panose="02020603050405020304" pitchFamily="18" charset="0"/>
              </a:rPr>
              <a:t>†</a:t>
            </a:r>
            <a:r>
              <a:rPr lang="en-HK" sz="3000" dirty="0">
                <a:latin typeface="Times New Roman" panose="02020603050405020304" pitchFamily="18" charset="0"/>
                <a:cs typeface="Times New Roman" panose="02020603050405020304" pitchFamily="18" charset="0"/>
              </a:rPr>
              <a:t>.</a:t>
            </a:r>
            <a:endParaRPr lang="en-HK" sz="3000" dirty="0"/>
          </a:p>
          <a:p>
            <a:pPr lvl="1"/>
            <a:r>
              <a:rPr lang="en-HK" sz="3000" i="1" dirty="0">
                <a:solidFill>
                  <a:srgbClr val="FF0000"/>
                </a:solidFill>
              </a:rPr>
              <a:t>Put</a:t>
            </a:r>
            <a:r>
              <a:rPr lang="en-HK" sz="3000" i="1" dirty="0"/>
              <a:t> option</a:t>
            </a:r>
            <a:r>
              <a:rPr lang="en-HK" sz="3000" dirty="0"/>
              <a:t>: allow the holder to </a:t>
            </a:r>
            <a:r>
              <a:rPr lang="en-HK" sz="3000" dirty="0">
                <a:solidFill>
                  <a:schemeClr val="accent1"/>
                </a:solidFill>
              </a:rPr>
              <a:t>sell</a:t>
            </a:r>
            <a:r>
              <a:rPr lang="en-HK" sz="3000" dirty="0"/>
              <a:t> the stock at the strike price on the expiry date.</a:t>
            </a:r>
            <a:endParaRPr lang="en-US" sz="3000" dirty="0"/>
          </a:p>
          <a:p>
            <a:r>
              <a:rPr lang="en-US" sz="3300" dirty="0"/>
              <a:t>Buyer has the </a:t>
            </a:r>
            <a:r>
              <a:rPr lang="en-US" sz="3300" dirty="0">
                <a:solidFill>
                  <a:srgbClr val="FF0000"/>
                </a:solidFill>
              </a:rPr>
              <a:t>right</a:t>
            </a:r>
            <a:r>
              <a:rPr lang="en-US" sz="3300" dirty="0"/>
              <a:t> not to exercise the contract, and in such case, he loses nothing, except for the premium he paid when he bought the option.</a:t>
            </a:r>
          </a:p>
          <a:p>
            <a:r>
              <a:rPr lang="en-US" sz="3300" dirty="0"/>
              <a:t>Seller has the </a:t>
            </a:r>
            <a:r>
              <a:rPr lang="en-US" sz="3300" dirty="0">
                <a:solidFill>
                  <a:srgbClr val="FF0000"/>
                </a:solidFill>
              </a:rPr>
              <a:t>obligation</a:t>
            </a:r>
            <a:r>
              <a:rPr lang="en-US" sz="3300" dirty="0"/>
              <a:t> to execute the contract if the buyer decides to do so.</a:t>
            </a:r>
          </a:p>
          <a:p>
            <a:endParaRPr lang="en-US" sz="3300" dirty="0"/>
          </a:p>
          <a:p>
            <a:pPr marL="0" indent="0">
              <a:buNone/>
            </a:pPr>
            <a:r>
              <a:rPr lang="en-HK" sz="3600" baseline="30000" dirty="0">
                <a:solidFill>
                  <a:schemeClr val="accent1">
                    <a:lumMod val="75000"/>
                  </a:schemeClr>
                </a:solidFill>
                <a:latin typeface="Times New Roman" panose="02020603050405020304" pitchFamily="18" charset="0"/>
                <a:cs typeface="Times New Roman" panose="02020603050405020304" pitchFamily="18" charset="0"/>
              </a:rPr>
              <a:t>†</a:t>
            </a:r>
            <a:r>
              <a:rPr lang="en-HK" sz="3300" dirty="0"/>
              <a:t> </a:t>
            </a:r>
            <a:r>
              <a:rPr lang="en-HK" sz="2200" dirty="0"/>
              <a:t>Here, we are talking about European options, not American options.</a:t>
            </a:r>
          </a:p>
          <a:p>
            <a:pPr marL="0" indent="0">
              <a:buNone/>
            </a:pPr>
            <a:endParaRPr lang="en-HK" sz="3600" dirty="0"/>
          </a:p>
        </p:txBody>
      </p:sp>
    </p:spTree>
    <p:extLst>
      <p:ext uri="{BB962C8B-B14F-4D97-AF65-F5344CB8AC3E}">
        <p14:creationId xmlns:p14="http://schemas.microsoft.com/office/powerpoint/2010/main" val="365042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FD16-5767-4E7B-B559-9EE816247857}"/>
              </a:ext>
            </a:extLst>
          </p:cNvPr>
          <p:cNvSpPr>
            <a:spLocks noGrp="1"/>
          </p:cNvSpPr>
          <p:nvPr>
            <p:ph type="title"/>
          </p:nvPr>
        </p:nvSpPr>
        <p:spPr/>
        <p:txBody>
          <a:bodyPr/>
          <a:lstStyle/>
          <a:p>
            <a:r>
              <a:rPr lang="en-HK" dirty="0"/>
              <a:t>Option pricing by machine learning</a:t>
            </a:r>
          </a:p>
        </p:txBody>
      </p:sp>
      <p:sp>
        <p:nvSpPr>
          <p:cNvPr id="3" name="Content Placeholder 2">
            <a:extLst>
              <a:ext uri="{FF2B5EF4-FFF2-40B4-BE49-F238E27FC236}">
                <a16:creationId xmlns:a16="http://schemas.microsoft.com/office/drawing/2014/main" id="{E2114A37-6589-47DE-A56A-0770B6714DF7}"/>
              </a:ext>
            </a:extLst>
          </p:cNvPr>
          <p:cNvSpPr>
            <a:spLocks noGrp="1"/>
          </p:cNvSpPr>
          <p:nvPr>
            <p:ph idx="1"/>
          </p:nvPr>
        </p:nvSpPr>
        <p:spPr/>
        <p:txBody>
          <a:bodyPr>
            <a:normAutofit/>
          </a:bodyPr>
          <a:lstStyle/>
          <a:p>
            <a:r>
              <a:rPr lang="en-HK" dirty="0"/>
              <a:t>Our discussion will be based on the paper</a:t>
            </a:r>
          </a:p>
          <a:p>
            <a:pPr marL="0" indent="0">
              <a:buNone/>
            </a:pPr>
            <a:r>
              <a:rPr lang="en-HK" dirty="0"/>
              <a:t>    “Option Pricing by Deep Learning” by </a:t>
            </a:r>
            <a:r>
              <a:rPr lang="en-HK" dirty="0" err="1"/>
              <a:t>Ke</a:t>
            </a:r>
            <a:r>
              <a:rPr lang="en-HK" dirty="0"/>
              <a:t> and Yang,</a:t>
            </a:r>
          </a:p>
          <a:p>
            <a:r>
              <a:rPr lang="en-HK" dirty="0"/>
              <a:t>and their Python programs posted on GitHub</a:t>
            </a:r>
          </a:p>
          <a:p>
            <a:pPr marL="0" indent="0">
              <a:buNone/>
            </a:pPr>
            <a:r>
              <a:rPr lang="en-HK" sz="1800" b="0" i="0" u="none" strike="noStrike" baseline="0" dirty="0">
                <a:solidFill>
                  <a:srgbClr val="000000"/>
                </a:solidFill>
                <a:latin typeface="NimbusMonL"/>
              </a:rPr>
              <a:t>          </a:t>
            </a:r>
            <a:r>
              <a:rPr lang="en-HK" sz="2400" b="0" i="0" u="none" strike="noStrike" baseline="0" dirty="0">
                <a:solidFill>
                  <a:srgbClr val="000000"/>
                </a:solidFill>
                <a:latin typeface="NimbusMonL"/>
                <a:hlinkClick r:id="rId2"/>
              </a:rPr>
              <a:t>https://github.com/ycm/cs230-proj</a:t>
            </a:r>
            <a:endParaRPr lang="en-HK" sz="2400" b="0" i="0" u="none" strike="noStrike" baseline="0" dirty="0">
              <a:solidFill>
                <a:srgbClr val="000000"/>
              </a:solidFill>
              <a:latin typeface="NimbusMonL"/>
            </a:endParaRPr>
          </a:p>
          <a:p>
            <a:pPr marL="0" indent="0">
              <a:buNone/>
            </a:pPr>
            <a:endParaRPr lang="en-HK" sz="2400" dirty="0">
              <a:solidFill>
                <a:srgbClr val="000000"/>
              </a:solidFill>
              <a:latin typeface="NimbusMonL"/>
            </a:endParaRPr>
          </a:p>
          <a:p>
            <a:pPr marL="0" indent="0">
              <a:buNone/>
            </a:pPr>
            <a:endParaRPr lang="en-HK" sz="3600" dirty="0"/>
          </a:p>
          <a:p>
            <a:endParaRPr lang="en-HK" dirty="0"/>
          </a:p>
          <a:p>
            <a:pPr marL="0" indent="0">
              <a:buNone/>
            </a:pPr>
            <a:r>
              <a:rPr lang="en-HK" dirty="0"/>
              <a:t>    </a:t>
            </a:r>
          </a:p>
        </p:txBody>
      </p:sp>
    </p:spTree>
    <p:extLst>
      <p:ext uri="{BB962C8B-B14F-4D97-AF65-F5344CB8AC3E}">
        <p14:creationId xmlns:p14="http://schemas.microsoft.com/office/powerpoint/2010/main" val="86750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AC56-41E4-4CF0-BF7B-39069269F43A}"/>
              </a:ext>
            </a:extLst>
          </p:cNvPr>
          <p:cNvSpPr>
            <a:spLocks noGrp="1"/>
          </p:cNvSpPr>
          <p:nvPr>
            <p:ph type="title"/>
          </p:nvPr>
        </p:nvSpPr>
        <p:spPr/>
        <p:txBody>
          <a:bodyPr/>
          <a:lstStyle/>
          <a:p>
            <a:r>
              <a:rPr lang="en-HK" dirty="0"/>
              <a:t>Option pricing by machine learning</a:t>
            </a:r>
          </a:p>
        </p:txBody>
      </p:sp>
      <p:sp>
        <p:nvSpPr>
          <p:cNvPr id="3" name="Content Placeholder 2">
            <a:extLst>
              <a:ext uri="{FF2B5EF4-FFF2-40B4-BE49-F238E27FC236}">
                <a16:creationId xmlns:a16="http://schemas.microsoft.com/office/drawing/2014/main" id="{FD6B878D-0613-4C5C-9C6A-F826BBFEB19C}"/>
              </a:ext>
            </a:extLst>
          </p:cNvPr>
          <p:cNvSpPr>
            <a:spLocks noGrp="1"/>
          </p:cNvSpPr>
          <p:nvPr>
            <p:ph idx="1"/>
          </p:nvPr>
        </p:nvSpPr>
        <p:spPr/>
        <p:txBody>
          <a:bodyPr>
            <a:normAutofit lnSpcReduction="10000"/>
          </a:bodyPr>
          <a:lstStyle/>
          <a:p>
            <a:r>
              <a:rPr lang="en-HK" dirty="0"/>
              <a:t>Basically, it is a problem supervising learning for regression, i.e., train a model (e.g., polynomial) to approximate the relation between the input and output.</a:t>
            </a:r>
          </a:p>
          <a:p>
            <a:r>
              <a:rPr lang="en-HK" dirty="0"/>
              <a:t>Recent researches on this problem focus on designing and training  neural network models that beat the Black-Scholes-Merton model.</a:t>
            </a:r>
          </a:p>
          <a:p>
            <a:r>
              <a:rPr lang="en-HK" dirty="0"/>
              <a:t>Based on the outputs, these researches can be characterized in three categories:</a:t>
            </a:r>
          </a:p>
          <a:p>
            <a:pPr marL="914400" lvl="1" indent="-457200">
              <a:buFont typeface="+mj-lt"/>
              <a:buAutoNum type="arabicPeriod"/>
            </a:pPr>
            <a:r>
              <a:rPr lang="en-HK" dirty="0"/>
              <a:t>directly predict the option premium</a:t>
            </a:r>
          </a:p>
          <a:p>
            <a:pPr marL="914400" lvl="1" indent="-457200">
              <a:buFont typeface="+mj-lt"/>
              <a:buAutoNum type="arabicPeriod"/>
            </a:pPr>
            <a:r>
              <a:rPr lang="en-HK" dirty="0"/>
              <a:t>predict the volatility of the stock, and then use it as an input to Block-Scholes-Merton to determine the option premium</a:t>
            </a:r>
          </a:p>
          <a:p>
            <a:pPr marL="914400" lvl="1" indent="-457200">
              <a:buFont typeface="+mj-lt"/>
              <a:buAutoNum type="arabicPeriod"/>
            </a:pPr>
            <a:r>
              <a:rPr lang="en-HK" dirty="0"/>
              <a:t>“guess” the ratio between the option premium and strike price.</a:t>
            </a:r>
          </a:p>
          <a:p>
            <a:pPr marL="0" indent="0">
              <a:buNone/>
            </a:pPr>
            <a:endParaRPr lang="en-HK" dirty="0"/>
          </a:p>
        </p:txBody>
      </p:sp>
    </p:spTree>
    <p:extLst>
      <p:ext uri="{BB962C8B-B14F-4D97-AF65-F5344CB8AC3E}">
        <p14:creationId xmlns:p14="http://schemas.microsoft.com/office/powerpoint/2010/main" val="2675405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p:txBody>
          <a:bodyPr/>
          <a:lstStyle/>
          <a:p>
            <a:r>
              <a:rPr lang="en-HK" dirty="0"/>
              <a:t>Dataset:  A collection of 12 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spTree>
    <p:extLst>
      <p:ext uri="{BB962C8B-B14F-4D97-AF65-F5344CB8AC3E}">
        <p14:creationId xmlns:p14="http://schemas.microsoft.com/office/powerpoint/2010/main" val="20690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a:xfrm>
            <a:off x="846117" y="1781783"/>
            <a:ext cx="10515600" cy="4351338"/>
          </a:xfrm>
        </p:spPr>
        <p:txBody>
          <a:bodyPr/>
          <a:lstStyle/>
          <a:p>
            <a:r>
              <a:rPr lang="en-HK" dirty="0"/>
              <a:t>Dataset:  A collection of million 12 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cxnSp>
        <p:nvCxnSpPr>
          <p:cNvPr id="7" name="Straight Arrow Connector 6">
            <a:extLst>
              <a:ext uri="{FF2B5EF4-FFF2-40B4-BE49-F238E27FC236}">
                <a16:creationId xmlns:a16="http://schemas.microsoft.com/office/drawing/2014/main" id="{77319B8F-0912-4BEB-AC98-3EB48656A329}"/>
              </a:ext>
            </a:extLst>
          </p:cNvPr>
          <p:cNvCxnSpPr/>
          <p:nvPr/>
        </p:nvCxnSpPr>
        <p:spPr>
          <a:xfrm flipV="1">
            <a:off x="3479470" y="4091049"/>
            <a:ext cx="1068779" cy="50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F7491F-D555-4A13-B8FA-E7ACA0330CBA}"/>
              </a:ext>
            </a:extLst>
          </p:cNvPr>
          <p:cNvSpPr txBox="1"/>
          <p:nvPr/>
        </p:nvSpPr>
        <p:spPr>
          <a:xfrm>
            <a:off x="3218213" y="4595751"/>
            <a:ext cx="29206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K</a:t>
            </a:r>
          </a:p>
        </p:txBody>
      </p:sp>
      <p:sp>
        <p:nvSpPr>
          <p:cNvPr id="9" name="Oval 8">
            <a:extLst>
              <a:ext uri="{FF2B5EF4-FFF2-40B4-BE49-F238E27FC236}">
                <a16:creationId xmlns:a16="http://schemas.microsoft.com/office/drawing/2014/main" id="{BB1D88E5-A867-4ACE-8F02-AAFA82F24348}"/>
              </a:ext>
            </a:extLst>
          </p:cNvPr>
          <p:cNvSpPr/>
          <p:nvPr/>
        </p:nvSpPr>
        <p:spPr>
          <a:xfrm>
            <a:off x="5569527" y="3693226"/>
            <a:ext cx="1834738" cy="528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D882CCDE-314C-42EB-A969-5E19E79E4CC2}"/>
              </a:ext>
            </a:extLst>
          </p:cNvPr>
          <p:cNvSpPr txBox="1"/>
          <p:nvPr/>
        </p:nvSpPr>
        <p:spPr>
          <a:xfrm>
            <a:off x="4186052" y="3033712"/>
            <a:ext cx="371197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option </a:t>
            </a:r>
            <a:r>
              <a:rPr lang="en-HK" sz="1600" dirty="0" err="1"/>
              <a:t>premim</a:t>
            </a:r>
            <a:r>
              <a:rPr lang="en-HK" sz="1600" dirty="0"/>
              <a:t> = (</a:t>
            </a:r>
            <a:r>
              <a:rPr lang="en-HK" sz="1600" dirty="0" err="1"/>
              <a:t>best_bid</a:t>
            </a:r>
            <a:r>
              <a:rPr lang="en-HK" sz="1600" dirty="0"/>
              <a:t> + </a:t>
            </a:r>
            <a:r>
              <a:rPr lang="en-HK" sz="1600" dirty="0" err="1"/>
              <a:t>best_offer</a:t>
            </a:r>
            <a:r>
              <a:rPr lang="en-HK" sz="1600" dirty="0"/>
              <a:t>)/2</a:t>
            </a:r>
          </a:p>
        </p:txBody>
      </p:sp>
      <p:cxnSp>
        <p:nvCxnSpPr>
          <p:cNvPr id="12" name="Straight Arrow Connector 11">
            <a:extLst>
              <a:ext uri="{FF2B5EF4-FFF2-40B4-BE49-F238E27FC236}">
                <a16:creationId xmlns:a16="http://schemas.microsoft.com/office/drawing/2014/main" id="{519E6C12-B731-42E9-9724-27F2CE99F762}"/>
              </a:ext>
            </a:extLst>
          </p:cNvPr>
          <p:cNvCxnSpPr/>
          <p:nvPr/>
        </p:nvCxnSpPr>
        <p:spPr>
          <a:xfrm>
            <a:off x="5943600" y="3405576"/>
            <a:ext cx="320634" cy="26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171F89B-8CE9-4B12-A376-BECB7A7E0BA5}"/>
              </a:ext>
            </a:extLst>
          </p:cNvPr>
          <p:cNvSpPr txBox="1"/>
          <p:nvPr/>
        </p:nvSpPr>
        <p:spPr>
          <a:xfrm>
            <a:off x="8007927" y="3053119"/>
            <a:ext cx="28405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T</a:t>
            </a:r>
          </a:p>
        </p:txBody>
      </p:sp>
      <p:cxnSp>
        <p:nvCxnSpPr>
          <p:cNvPr id="17" name="Straight Arrow Connector 16">
            <a:extLst>
              <a:ext uri="{FF2B5EF4-FFF2-40B4-BE49-F238E27FC236}">
                <a16:creationId xmlns:a16="http://schemas.microsoft.com/office/drawing/2014/main" id="{148CCAC4-CF82-4DED-8679-3F6EDABA2902}"/>
              </a:ext>
            </a:extLst>
          </p:cNvPr>
          <p:cNvCxnSpPr>
            <a:cxnSpLocks/>
          </p:cNvCxnSpPr>
          <p:nvPr/>
        </p:nvCxnSpPr>
        <p:spPr>
          <a:xfrm flipH="1">
            <a:off x="7887094" y="3405576"/>
            <a:ext cx="132723" cy="343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8896AA-F5F6-4A09-84B1-E6F2116F23B3}"/>
              </a:ext>
            </a:extLst>
          </p:cNvPr>
          <p:cNvSpPr txBox="1"/>
          <p:nvPr/>
        </p:nvSpPr>
        <p:spPr>
          <a:xfrm>
            <a:off x="8857027" y="2962075"/>
            <a:ext cx="2568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r</a:t>
            </a:r>
          </a:p>
        </p:txBody>
      </p:sp>
      <p:cxnSp>
        <p:nvCxnSpPr>
          <p:cNvPr id="22" name="Straight Arrow Connector 21">
            <a:extLst>
              <a:ext uri="{FF2B5EF4-FFF2-40B4-BE49-F238E27FC236}">
                <a16:creationId xmlns:a16="http://schemas.microsoft.com/office/drawing/2014/main" id="{BADC76C2-4CB2-4D8E-996D-7F8C73F54074}"/>
              </a:ext>
            </a:extLst>
          </p:cNvPr>
          <p:cNvCxnSpPr>
            <a:cxnSpLocks/>
          </p:cNvCxnSpPr>
          <p:nvPr/>
        </p:nvCxnSpPr>
        <p:spPr>
          <a:xfrm flipH="1">
            <a:off x="8857027" y="3372266"/>
            <a:ext cx="114781" cy="43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4B894-09C6-4673-887C-0D2CC64BA39B}"/>
              </a:ext>
            </a:extLst>
          </p:cNvPr>
          <p:cNvSpPr txBox="1"/>
          <p:nvPr/>
        </p:nvSpPr>
        <p:spPr>
          <a:xfrm>
            <a:off x="9818907" y="2962075"/>
            <a:ext cx="279244"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S</a:t>
            </a:r>
          </a:p>
        </p:txBody>
      </p:sp>
      <p:cxnSp>
        <p:nvCxnSpPr>
          <p:cNvPr id="25" name="Straight Arrow Connector 24">
            <a:extLst>
              <a:ext uri="{FF2B5EF4-FFF2-40B4-BE49-F238E27FC236}">
                <a16:creationId xmlns:a16="http://schemas.microsoft.com/office/drawing/2014/main" id="{05F21607-0DE7-40E2-B5D8-B3FB88317786}"/>
              </a:ext>
            </a:extLst>
          </p:cNvPr>
          <p:cNvCxnSpPr/>
          <p:nvPr/>
        </p:nvCxnSpPr>
        <p:spPr>
          <a:xfrm flipH="1">
            <a:off x="9803081" y="3300629"/>
            <a:ext cx="148441" cy="553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CF3129F-F8E4-4C92-BD42-03FD030F20B8}"/>
              </a:ext>
            </a:extLst>
          </p:cNvPr>
          <p:cNvSpPr txBox="1"/>
          <p:nvPr/>
        </p:nvSpPr>
        <p:spPr>
          <a:xfrm>
            <a:off x="10782795" y="3202989"/>
            <a:ext cx="30809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sym typeface="Symbol" panose="05050102010706020507" pitchFamily="18" charset="2"/>
              </a:rPr>
              <a:t></a:t>
            </a:r>
            <a:endParaRPr lang="en-HK" sz="1600" dirty="0"/>
          </a:p>
        </p:txBody>
      </p:sp>
      <p:cxnSp>
        <p:nvCxnSpPr>
          <p:cNvPr id="28" name="Straight Arrow Connector 27">
            <a:extLst>
              <a:ext uri="{FF2B5EF4-FFF2-40B4-BE49-F238E27FC236}">
                <a16:creationId xmlns:a16="http://schemas.microsoft.com/office/drawing/2014/main" id="{B19661DD-2384-4595-9057-01AC8A14A2E1}"/>
              </a:ext>
            </a:extLst>
          </p:cNvPr>
          <p:cNvCxnSpPr/>
          <p:nvPr/>
        </p:nvCxnSpPr>
        <p:spPr>
          <a:xfrm flipH="1">
            <a:off x="10842171" y="3538340"/>
            <a:ext cx="94673" cy="36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a:xfrm>
            <a:off x="846117" y="1781783"/>
            <a:ext cx="10515600" cy="4351338"/>
          </a:xfrm>
        </p:spPr>
        <p:txBody>
          <a:bodyPr/>
          <a:lstStyle/>
          <a:p>
            <a:r>
              <a:rPr lang="en-HK" dirty="0"/>
              <a:t>Dataset:  A collection of million 12 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sp>
        <p:nvSpPr>
          <p:cNvPr id="26" name="TextBox 25">
            <a:extLst>
              <a:ext uri="{FF2B5EF4-FFF2-40B4-BE49-F238E27FC236}">
                <a16:creationId xmlns:a16="http://schemas.microsoft.com/office/drawing/2014/main" id="{CCF3129F-F8E4-4C92-BD42-03FD030F20B8}"/>
              </a:ext>
            </a:extLst>
          </p:cNvPr>
          <p:cNvSpPr txBox="1"/>
          <p:nvPr/>
        </p:nvSpPr>
        <p:spPr>
          <a:xfrm>
            <a:off x="10782795" y="3202989"/>
            <a:ext cx="30809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sym typeface="Symbol" panose="05050102010706020507" pitchFamily="18" charset="2"/>
              </a:rPr>
              <a:t></a:t>
            </a:r>
            <a:endParaRPr lang="en-HK" sz="1600" dirty="0"/>
          </a:p>
        </p:txBody>
      </p:sp>
      <p:cxnSp>
        <p:nvCxnSpPr>
          <p:cNvPr id="6" name="Straight Arrow Connector 5">
            <a:extLst>
              <a:ext uri="{FF2B5EF4-FFF2-40B4-BE49-F238E27FC236}">
                <a16:creationId xmlns:a16="http://schemas.microsoft.com/office/drawing/2014/main" id="{3AB49CFB-13C1-41E0-8470-0C01AD2B7FF0}"/>
              </a:ext>
            </a:extLst>
          </p:cNvPr>
          <p:cNvCxnSpPr/>
          <p:nvPr/>
        </p:nvCxnSpPr>
        <p:spPr>
          <a:xfrm flipV="1">
            <a:off x="3022270" y="3384468"/>
            <a:ext cx="7677398" cy="12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6391B0-4B3F-431F-96E5-F65628A4B906}"/>
              </a:ext>
            </a:extLst>
          </p:cNvPr>
          <p:cNvSpPr txBox="1"/>
          <p:nvPr/>
        </p:nvSpPr>
        <p:spPr>
          <a:xfrm>
            <a:off x="830283" y="4649190"/>
            <a:ext cx="3091552" cy="64633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HK" dirty="0"/>
              <a:t>The standard deviation of the</a:t>
            </a:r>
          </a:p>
          <a:p>
            <a:r>
              <a:rPr lang="en-HK" dirty="0"/>
              <a:t>stock prices of the last 20 days.</a:t>
            </a:r>
          </a:p>
        </p:txBody>
      </p:sp>
    </p:spTree>
    <p:extLst>
      <p:ext uri="{BB962C8B-B14F-4D97-AF65-F5344CB8AC3E}">
        <p14:creationId xmlns:p14="http://schemas.microsoft.com/office/powerpoint/2010/main" val="168964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74FA9E-D6C1-48B8-AF36-6F6DEF29C391}"/>
              </a:ext>
            </a:extLst>
          </p:cNvPr>
          <p:cNvPicPr>
            <a:picLocks noChangeAspect="1"/>
          </p:cNvPicPr>
          <p:nvPr/>
        </p:nvPicPr>
        <p:blipFill>
          <a:blip r:embed="rId2"/>
          <a:stretch>
            <a:fillRect/>
          </a:stretch>
        </p:blipFill>
        <p:spPr>
          <a:xfrm>
            <a:off x="994088" y="929480"/>
            <a:ext cx="8950897" cy="4698070"/>
          </a:xfrm>
          <a:prstGeom prst="rect">
            <a:avLst/>
          </a:prstGeom>
        </p:spPr>
      </p:pic>
    </p:spTree>
    <p:extLst>
      <p:ext uri="{BB962C8B-B14F-4D97-AF65-F5344CB8AC3E}">
        <p14:creationId xmlns:p14="http://schemas.microsoft.com/office/powerpoint/2010/main" val="2109906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B9096E-D6F7-4029-BC1D-83699477F846}"/>
              </a:ext>
            </a:extLst>
          </p:cNvPr>
          <p:cNvPicPr>
            <a:picLocks noChangeAspect="1"/>
          </p:cNvPicPr>
          <p:nvPr/>
        </p:nvPicPr>
        <p:blipFill>
          <a:blip r:embed="rId2"/>
          <a:stretch>
            <a:fillRect/>
          </a:stretch>
        </p:blipFill>
        <p:spPr>
          <a:xfrm>
            <a:off x="1090957" y="837513"/>
            <a:ext cx="9215535" cy="5192654"/>
          </a:xfrm>
          <a:prstGeom prst="rect">
            <a:avLst/>
          </a:prstGeom>
        </p:spPr>
      </p:pic>
    </p:spTree>
    <p:extLst>
      <p:ext uri="{BB962C8B-B14F-4D97-AF65-F5344CB8AC3E}">
        <p14:creationId xmlns:p14="http://schemas.microsoft.com/office/powerpoint/2010/main" val="374551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B8307-2540-42F9-A030-F9AA499BD91D}"/>
              </a:ext>
            </a:extLst>
          </p:cNvPr>
          <p:cNvPicPr>
            <a:picLocks noChangeAspect="1"/>
          </p:cNvPicPr>
          <p:nvPr/>
        </p:nvPicPr>
        <p:blipFill>
          <a:blip r:embed="rId2"/>
          <a:stretch>
            <a:fillRect/>
          </a:stretch>
        </p:blipFill>
        <p:spPr>
          <a:xfrm>
            <a:off x="460824" y="1307095"/>
            <a:ext cx="11372197" cy="854858"/>
          </a:xfrm>
          <a:prstGeom prst="rect">
            <a:avLst/>
          </a:prstGeom>
        </p:spPr>
      </p:pic>
      <p:pic>
        <p:nvPicPr>
          <p:cNvPr id="7" name="Picture 6">
            <a:extLst>
              <a:ext uri="{FF2B5EF4-FFF2-40B4-BE49-F238E27FC236}">
                <a16:creationId xmlns:a16="http://schemas.microsoft.com/office/drawing/2014/main" id="{FD099269-252D-4542-B773-965EA32D29C2}"/>
              </a:ext>
            </a:extLst>
          </p:cNvPr>
          <p:cNvPicPr>
            <a:picLocks noChangeAspect="1"/>
          </p:cNvPicPr>
          <p:nvPr/>
        </p:nvPicPr>
        <p:blipFill>
          <a:blip r:embed="rId3"/>
          <a:stretch>
            <a:fillRect/>
          </a:stretch>
        </p:blipFill>
        <p:spPr>
          <a:xfrm>
            <a:off x="460824" y="2381667"/>
            <a:ext cx="7279678" cy="3462493"/>
          </a:xfrm>
          <a:prstGeom prst="rect">
            <a:avLst/>
          </a:prstGeom>
        </p:spPr>
      </p:pic>
    </p:spTree>
    <p:extLst>
      <p:ext uri="{BB962C8B-B14F-4D97-AF65-F5344CB8AC3E}">
        <p14:creationId xmlns:p14="http://schemas.microsoft.com/office/powerpoint/2010/main" val="43413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14E2C-43E3-4E5E-960F-5DD655D7DFED}"/>
              </a:ext>
            </a:extLst>
          </p:cNvPr>
          <p:cNvPicPr>
            <a:picLocks noChangeAspect="1"/>
          </p:cNvPicPr>
          <p:nvPr/>
        </p:nvPicPr>
        <p:blipFill>
          <a:blip r:embed="rId2"/>
          <a:stretch>
            <a:fillRect/>
          </a:stretch>
        </p:blipFill>
        <p:spPr>
          <a:xfrm>
            <a:off x="1048781" y="814206"/>
            <a:ext cx="7424014" cy="1723431"/>
          </a:xfrm>
          <a:prstGeom prst="rect">
            <a:avLst/>
          </a:prstGeom>
        </p:spPr>
      </p:pic>
      <p:pic>
        <p:nvPicPr>
          <p:cNvPr id="7" name="Picture 6">
            <a:extLst>
              <a:ext uri="{FF2B5EF4-FFF2-40B4-BE49-F238E27FC236}">
                <a16:creationId xmlns:a16="http://schemas.microsoft.com/office/drawing/2014/main" id="{F1E8DECD-B403-4E1E-BB05-9A4DC78A09A5}"/>
              </a:ext>
            </a:extLst>
          </p:cNvPr>
          <p:cNvPicPr>
            <a:picLocks noChangeAspect="1"/>
          </p:cNvPicPr>
          <p:nvPr/>
        </p:nvPicPr>
        <p:blipFill>
          <a:blip r:embed="rId3"/>
          <a:stretch>
            <a:fillRect/>
          </a:stretch>
        </p:blipFill>
        <p:spPr>
          <a:xfrm>
            <a:off x="1048782" y="2598705"/>
            <a:ext cx="8367900" cy="2547453"/>
          </a:xfrm>
          <a:prstGeom prst="rect">
            <a:avLst/>
          </a:prstGeom>
        </p:spPr>
      </p:pic>
    </p:spTree>
    <p:extLst>
      <p:ext uri="{BB962C8B-B14F-4D97-AF65-F5344CB8AC3E}">
        <p14:creationId xmlns:p14="http://schemas.microsoft.com/office/powerpoint/2010/main" val="336032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ADAE-0086-4138-87CD-7F10BE7DD75C}"/>
              </a:ext>
            </a:extLst>
          </p:cNvPr>
          <p:cNvSpPr>
            <a:spLocks noGrp="1"/>
          </p:cNvSpPr>
          <p:nvPr>
            <p:ph type="title"/>
          </p:nvPr>
        </p:nvSpPr>
        <p:spPr/>
        <p:txBody>
          <a:bodyPr/>
          <a:lstStyle/>
          <a:p>
            <a:r>
              <a:rPr lang="en-US" dirty="0"/>
              <a:t>An example on Call option</a:t>
            </a:r>
            <a:endParaRPr lang="en-HK" dirty="0"/>
          </a:p>
        </p:txBody>
      </p:sp>
      <p:sp>
        <p:nvSpPr>
          <p:cNvPr id="3" name="Content Placeholder 2">
            <a:extLst>
              <a:ext uri="{FF2B5EF4-FFF2-40B4-BE49-F238E27FC236}">
                <a16:creationId xmlns:a16="http://schemas.microsoft.com/office/drawing/2014/main" id="{599321A8-73B1-4506-870E-4DBBB42118FD}"/>
              </a:ext>
            </a:extLst>
          </p:cNvPr>
          <p:cNvSpPr>
            <a:spLocks noGrp="1"/>
          </p:cNvSpPr>
          <p:nvPr>
            <p:ph idx="1"/>
          </p:nvPr>
        </p:nvSpPr>
        <p:spPr>
          <a:xfrm>
            <a:off x="838200" y="1835785"/>
            <a:ext cx="10515600" cy="4351338"/>
          </a:xfrm>
        </p:spPr>
        <p:txBody>
          <a:bodyPr>
            <a:normAutofit/>
          </a:bodyPr>
          <a:lstStyle/>
          <a:p>
            <a:r>
              <a:rPr lang="en-HK" sz="3200" dirty="0"/>
              <a:t>Someone has bought a </a:t>
            </a:r>
            <a:r>
              <a:rPr lang="en-HK" sz="3200" dirty="0">
                <a:highlight>
                  <a:srgbClr val="FFFF00"/>
                </a:highlight>
              </a:rPr>
              <a:t>call option </a:t>
            </a:r>
            <a:r>
              <a:rPr lang="en-HK" sz="3200" dirty="0"/>
              <a:t>for stock X on 2022/1/1 with expiry date 2022/6/30 and strike price $58.</a:t>
            </a:r>
            <a:endParaRPr lang="en-US" sz="3200" dirty="0"/>
          </a:p>
          <a:p>
            <a:r>
              <a:rPr lang="en-HK" sz="3200" dirty="0"/>
              <a:t>If on 2022/6/30,</a:t>
            </a:r>
          </a:p>
          <a:p>
            <a:pPr lvl="1"/>
            <a:r>
              <a:rPr lang="en-HK" sz="2800" dirty="0"/>
              <a:t>stock X’s price is $64, the buyer can exercise his call option and buy the stock from the option seller at the strike price $58, and thus he earns $6.</a:t>
            </a:r>
          </a:p>
          <a:p>
            <a:pPr lvl="1"/>
            <a:r>
              <a:rPr lang="en-HK" sz="2800" dirty="0"/>
              <a:t>stock X’s price is $25, then the buyer can choose not to exercise the option.</a:t>
            </a:r>
          </a:p>
        </p:txBody>
      </p:sp>
    </p:spTree>
    <p:extLst>
      <p:ext uri="{BB962C8B-B14F-4D97-AF65-F5344CB8AC3E}">
        <p14:creationId xmlns:p14="http://schemas.microsoft.com/office/powerpoint/2010/main" val="299394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2E62-CFB8-40C8-97A0-1B4BA6635698}"/>
              </a:ext>
            </a:extLst>
          </p:cNvPr>
          <p:cNvSpPr>
            <a:spLocks noGrp="1"/>
          </p:cNvSpPr>
          <p:nvPr>
            <p:ph type="title"/>
          </p:nvPr>
        </p:nvSpPr>
        <p:spPr/>
        <p:txBody>
          <a:bodyPr/>
          <a:lstStyle/>
          <a:p>
            <a:r>
              <a:rPr lang="en-US" dirty="0"/>
              <a:t>An example on Put option</a:t>
            </a:r>
            <a:endParaRPr lang="en-HK" dirty="0"/>
          </a:p>
        </p:txBody>
      </p:sp>
      <p:sp>
        <p:nvSpPr>
          <p:cNvPr id="3" name="Content Placeholder 2">
            <a:extLst>
              <a:ext uri="{FF2B5EF4-FFF2-40B4-BE49-F238E27FC236}">
                <a16:creationId xmlns:a16="http://schemas.microsoft.com/office/drawing/2014/main" id="{A223C1B7-D60A-48AB-B490-9C7F3EE4313F}"/>
              </a:ext>
            </a:extLst>
          </p:cNvPr>
          <p:cNvSpPr>
            <a:spLocks noGrp="1"/>
          </p:cNvSpPr>
          <p:nvPr>
            <p:ph idx="1"/>
          </p:nvPr>
        </p:nvSpPr>
        <p:spPr/>
        <p:txBody>
          <a:bodyPr>
            <a:normAutofit/>
          </a:bodyPr>
          <a:lstStyle/>
          <a:p>
            <a:r>
              <a:rPr lang="en-HK" sz="3200" dirty="0"/>
              <a:t>Someone has bought a </a:t>
            </a:r>
            <a:r>
              <a:rPr lang="en-HK" sz="3200" dirty="0">
                <a:highlight>
                  <a:srgbClr val="FFFF00"/>
                </a:highlight>
              </a:rPr>
              <a:t>put option </a:t>
            </a:r>
            <a:r>
              <a:rPr lang="en-HK" sz="3200" dirty="0"/>
              <a:t>for stock X on 2022/1/1 with expiration date 2022/6/30 and strike price $58.</a:t>
            </a:r>
            <a:endParaRPr lang="en-US" sz="3200" dirty="0"/>
          </a:p>
          <a:p>
            <a:r>
              <a:rPr lang="en-HK" sz="3200" dirty="0"/>
              <a:t>If on 2022/6/30,</a:t>
            </a:r>
          </a:p>
          <a:p>
            <a:pPr lvl="1"/>
            <a:r>
              <a:rPr lang="en-HK" sz="2800" dirty="0"/>
              <a:t>stock X’s price is $64, the buyer can choose not to exercise the option.</a:t>
            </a:r>
          </a:p>
          <a:p>
            <a:pPr lvl="1"/>
            <a:r>
              <a:rPr lang="en-HK" sz="2800" dirty="0"/>
              <a:t>stock X’s price is $25, then the buyer can buy stock X at $25 from the market, and then sell it to the option seller at the strike price $58, and he earns $33.</a:t>
            </a:r>
          </a:p>
          <a:p>
            <a:endParaRPr lang="en-HK" dirty="0"/>
          </a:p>
        </p:txBody>
      </p:sp>
    </p:spTree>
    <p:extLst>
      <p:ext uri="{BB962C8B-B14F-4D97-AF65-F5344CB8AC3E}">
        <p14:creationId xmlns:p14="http://schemas.microsoft.com/office/powerpoint/2010/main" val="19905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4824-F6C7-452B-A7BA-D0E7E2E2FBE7}"/>
              </a:ext>
            </a:extLst>
          </p:cNvPr>
          <p:cNvSpPr>
            <a:spLocks noGrp="1"/>
          </p:cNvSpPr>
          <p:nvPr>
            <p:ph type="title"/>
          </p:nvPr>
        </p:nvSpPr>
        <p:spPr/>
        <p:txBody>
          <a:bodyPr/>
          <a:lstStyle/>
          <a:p>
            <a:r>
              <a:rPr lang="en-HK" dirty="0"/>
              <a:t>Some observation</a:t>
            </a:r>
          </a:p>
        </p:txBody>
      </p:sp>
      <p:sp>
        <p:nvSpPr>
          <p:cNvPr id="3" name="Content Placeholder 2">
            <a:extLst>
              <a:ext uri="{FF2B5EF4-FFF2-40B4-BE49-F238E27FC236}">
                <a16:creationId xmlns:a16="http://schemas.microsoft.com/office/drawing/2014/main" id="{38E68B49-7384-4A11-B5C5-2CA71B1A1683}"/>
              </a:ext>
            </a:extLst>
          </p:cNvPr>
          <p:cNvSpPr>
            <a:spLocks noGrp="1"/>
          </p:cNvSpPr>
          <p:nvPr>
            <p:ph idx="1"/>
          </p:nvPr>
        </p:nvSpPr>
        <p:spPr/>
        <p:txBody>
          <a:bodyPr/>
          <a:lstStyle/>
          <a:p>
            <a:r>
              <a:rPr lang="en-HK" sz="3200" dirty="0"/>
              <a:t>For call options buyers: they spend premium, and their losses are limited to premium spent. And the profits they can make do not have bounds.</a:t>
            </a:r>
          </a:p>
          <a:p>
            <a:r>
              <a:rPr lang="en-HK" sz="3200" dirty="0"/>
              <a:t>For put options buyers: Again, losses are limited to the premium spent.  But the profits they can make is between 0 and the strike price.</a:t>
            </a:r>
            <a:endParaRPr lang="en-US" sz="3200" dirty="0"/>
          </a:p>
          <a:p>
            <a:endParaRPr lang="en-HK" dirty="0"/>
          </a:p>
        </p:txBody>
      </p:sp>
    </p:spTree>
    <p:extLst>
      <p:ext uri="{BB962C8B-B14F-4D97-AF65-F5344CB8AC3E}">
        <p14:creationId xmlns:p14="http://schemas.microsoft.com/office/powerpoint/2010/main" val="8413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HK" sz="4000" dirty="0"/>
              <a:t>Some old and new methods for option pricing</a:t>
            </a:r>
          </a:p>
        </p:txBody>
      </p:sp>
      <p:sp>
        <p:nvSpPr>
          <p:cNvPr id="3" name="Content Placeholder 2"/>
          <p:cNvSpPr>
            <a:spLocks noGrp="1"/>
          </p:cNvSpPr>
          <p:nvPr>
            <p:ph idx="1"/>
          </p:nvPr>
        </p:nvSpPr>
        <p:spPr/>
        <p:txBody>
          <a:bodyPr>
            <a:normAutofit/>
          </a:bodyPr>
          <a:lstStyle/>
          <a:p>
            <a:r>
              <a:rPr lang="en-HK" sz="3200" dirty="0">
                <a:solidFill>
                  <a:srgbClr val="FF0000"/>
                </a:solidFill>
              </a:rPr>
              <a:t>Black-Scholes model</a:t>
            </a:r>
          </a:p>
          <a:p>
            <a:r>
              <a:rPr lang="en-HK" sz="3200" dirty="0"/>
              <a:t>Binomial option pricing</a:t>
            </a:r>
          </a:p>
          <a:p>
            <a:r>
              <a:rPr lang="en-HK" sz="3200" dirty="0"/>
              <a:t>Monte-Carlo simulation</a:t>
            </a:r>
          </a:p>
          <a:p>
            <a:r>
              <a:rPr lang="en-HK" sz="3200" dirty="0">
                <a:solidFill>
                  <a:schemeClr val="accent1">
                    <a:lumMod val="75000"/>
                  </a:schemeClr>
                </a:solidFill>
              </a:rPr>
              <a:t>Machine learning method</a:t>
            </a:r>
            <a:endParaRPr lang="en-HK" sz="3600" dirty="0">
              <a:solidFill>
                <a:schemeClr val="accent1">
                  <a:lumMod val="75000"/>
                </a:schemeClr>
              </a:solidFill>
            </a:endParaRPr>
          </a:p>
        </p:txBody>
      </p:sp>
    </p:spTree>
    <p:extLst>
      <p:ext uri="{BB962C8B-B14F-4D97-AF65-F5344CB8AC3E}">
        <p14:creationId xmlns:p14="http://schemas.microsoft.com/office/powerpoint/2010/main" val="387743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125F-F7A9-4586-90B7-B5149AD10758}"/>
              </a:ext>
            </a:extLst>
          </p:cNvPr>
          <p:cNvSpPr>
            <a:spLocks noGrp="1"/>
          </p:cNvSpPr>
          <p:nvPr>
            <p:ph type="title"/>
          </p:nvPr>
        </p:nvSpPr>
        <p:spPr>
          <a:xfrm>
            <a:off x="482755" y="408244"/>
            <a:ext cx="10515600" cy="1325563"/>
          </a:xfrm>
        </p:spPr>
        <p:txBody>
          <a:bodyPr/>
          <a:lstStyle/>
          <a:p>
            <a:r>
              <a:rPr lang="en-HK" dirty="0"/>
              <a:t>Black-</a:t>
            </a:r>
            <a:r>
              <a:rPr lang="en-HK" dirty="0" err="1"/>
              <a:t>scholes</a:t>
            </a:r>
            <a:r>
              <a:rPr lang="en-HK" dirty="0"/>
              <a:t>-(Merton) model</a:t>
            </a:r>
          </a:p>
        </p:txBody>
      </p:sp>
      <p:sp>
        <p:nvSpPr>
          <p:cNvPr id="3" name="Content Placeholder 2">
            <a:extLst>
              <a:ext uri="{FF2B5EF4-FFF2-40B4-BE49-F238E27FC236}">
                <a16:creationId xmlns:a16="http://schemas.microsoft.com/office/drawing/2014/main" id="{D5F23766-3D1D-46E2-8E70-E9B6ECFFF6FF}"/>
              </a:ext>
            </a:extLst>
          </p:cNvPr>
          <p:cNvSpPr>
            <a:spLocks noGrp="1"/>
          </p:cNvSpPr>
          <p:nvPr>
            <p:ph idx="1"/>
          </p:nvPr>
        </p:nvSpPr>
        <p:spPr>
          <a:xfrm>
            <a:off x="482755" y="2649651"/>
            <a:ext cx="5678714" cy="1416231"/>
          </a:xfrm>
        </p:spPr>
        <p:txBody>
          <a:bodyPr/>
          <a:lstStyle/>
          <a:p>
            <a:pPr marL="0" indent="0">
              <a:buNone/>
            </a:pPr>
            <a:r>
              <a:rPr lang="en-HK" dirty="0"/>
              <a:t>In 1997, Scholes and Merton were awarded the Nobel Prize in Economic Sciences:</a:t>
            </a:r>
          </a:p>
        </p:txBody>
      </p:sp>
      <p:pic>
        <p:nvPicPr>
          <p:cNvPr id="5" name="Picture 4">
            <a:extLst>
              <a:ext uri="{FF2B5EF4-FFF2-40B4-BE49-F238E27FC236}">
                <a16:creationId xmlns:a16="http://schemas.microsoft.com/office/drawing/2014/main" id="{A2C4552D-D473-48EE-B1C2-71C8549E256D}"/>
              </a:ext>
            </a:extLst>
          </p:cNvPr>
          <p:cNvPicPr>
            <a:picLocks noChangeAspect="1"/>
          </p:cNvPicPr>
          <p:nvPr/>
        </p:nvPicPr>
        <p:blipFill>
          <a:blip r:embed="rId2"/>
          <a:stretch>
            <a:fillRect/>
          </a:stretch>
        </p:blipFill>
        <p:spPr>
          <a:xfrm>
            <a:off x="6845673" y="1584973"/>
            <a:ext cx="5220429" cy="2514951"/>
          </a:xfrm>
          <a:prstGeom prst="rect">
            <a:avLst/>
          </a:prstGeom>
        </p:spPr>
      </p:pic>
      <p:pic>
        <p:nvPicPr>
          <p:cNvPr id="7" name="Picture 6">
            <a:extLst>
              <a:ext uri="{FF2B5EF4-FFF2-40B4-BE49-F238E27FC236}">
                <a16:creationId xmlns:a16="http://schemas.microsoft.com/office/drawing/2014/main" id="{2FCCA171-6EDD-44F0-B43A-F3E464ED84EA}"/>
              </a:ext>
            </a:extLst>
          </p:cNvPr>
          <p:cNvPicPr>
            <a:picLocks noChangeAspect="1"/>
          </p:cNvPicPr>
          <p:nvPr/>
        </p:nvPicPr>
        <p:blipFill>
          <a:blip r:embed="rId3"/>
          <a:stretch>
            <a:fillRect/>
          </a:stretch>
        </p:blipFill>
        <p:spPr>
          <a:xfrm>
            <a:off x="433136" y="4099924"/>
            <a:ext cx="11015439" cy="1687050"/>
          </a:xfrm>
          <a:prstGeom prst="rect">
            <a:avLst/>
          </a:prstGeom>
        </p:spPr>
      </p:pic>
    </p:spTree>
    <p:extLst>
      <p:ext uri="{BB962C8B-B14F-4D97-AF65-F5344CB8AC3E}">
        <p14:creationId xmlns:p14="http://schemas.microsoft.com/office/powerpoint/2010/main" val="287086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24A0-B090-42F0-91A5-E27F4717B56B}"/>
              </a:ext>
            </a:extLst>
          </p:cNvPr>
          <p:cNvSpPr>
            <a:spLocks noGrp="1"/>
          </p:cNvSpPr>
          <p:nvPr>
            <p:ph type="title"/>
          </p:nvPr>
        </p:nvSpPr>
        <p:spPr>
          <a:xfrm>
            <a:off x="699541" y="564333"/>
            <a:ext cx="10515600" cy="1325563"/>
          </a:xfrm>
          <a:solidFill>
            <a:schemeClr val="bg1"/>
          </a:solidFill>
        </p:spPr>
        <p:txBody>
          <a:bodyPr/>
          <a:lstStyle/>
          <a:p>
            <a:r>
              <a:rPr lang="en-US" sz="4000" dirty="0"/>
              <a:t>The most famous equation in Finance </a:t>
            </a:r>
            <a:br>
              <a:rPr lang="en-US" dirty="0"/>
            </a:br>
            <a:endParaRPr lang="en-HK" dirty="0"/>
          </a:p>
        </p:txBody>
      </p:sp>
      <p:sp>
        <p:nvSpPr>
          <p:cNvPr id="3" name="TextBox 2">
            <a:extLst>
              <a:ext uri="{FF2B5EF4-FFF2-40B4-BE49-F238E27FC236}">
                <a16:creationId xmlns:a16="http://schemas.microsoft.com/office/drawing/2014/main" id="{837120D5-3893-4FA0-A780-2A8A8ADE968F}"/>
              </a:ext>
            </a:extLst>
          </p:cNvPr>
          <p:cNvSpPr txBox="1"/>
          <p:nvPr/>
        </p:nvSpPr>
        <p:spPr>
          <a:xfrm>
            <a:off x="888321" y="1366676"/>
            <a:ext cx="5382756"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800" dirty="0">
                <a:solidFill>
                  <a:schemeClr val="accent1">
                    <a:lumMod val="75000"/>
                  </a:schemeClr>
                </a:solidFill>
              </a:rPr>
              <a:t>The Black-Scholes-Merton equation</a:t>
            </a:r>
            <a:endParaRPr lang="en-HK" sz="2800" dirty="0">
              <a:solidFill>
                <a:schemeClr val="accent1">
                  <a:lumMod val="75000"/>
                </a:schemeClr>
              </a:solidFill>
            </a:endParaRPr>
          </a:p>
        </p:txBody>
      </p:sp>
      <p:pic>
        <p:nvPicPr>
          <p:cNvPr id="5" name="Picture 4">
            <a:extLst>
              <a:ext uri="{FF2B5EF4-FFF2-40B4-BE49-F238E27FC236}">
                <a16:creationId xmlns:a16="http://schemas.microsoft.com/office/drawing/2014/main" id="{7082EBC8-30C1-4667-888A-4492601ABF79}"/>
              </a:ext>
            </a:extLst>
          </p:cNvPr>
          <p:cNvPicPr>
            <a:picLocks noChangeAspect="1"/>
          </p:cNvPicPr>
          <p:nvPr/>
        </p:nvPicPr>
        <p:blipFill>
          <a:blip r:embed="rId2"/>
          <a:stretch>
            <a:fillRect/>
          </a:stretch>
        </p:blipFill>
        <p:spPr>
          <a:xfrm>
            <a:off x="1052518" y="1889896"/>
            <a:ext cx="8459381" cy="4658375"/>
          </a:xfrm>
          <a:prstGeom prst="rect">
            <a:avLst/>
          </a:prstGeom>
        </p:spPr>
      </p:pic>
    </p:spTree>
    <p:extLst>
      <p:ext uri="{BB962C8B-B14F-4D97-AF65-F5344CB8AC3E}">
        <p14:creationId xmlns:p14="http://schemas.microsoft.com/office/powerpoint/2010/main" val="32088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8D0188-681B-45D3-97BA-8D46725C9B5C}"/>
              </a:ext>
            </a:extLst>
          </p:cNvPr>
          <p:cNvPicPr>
            <a:picLocks noChangeAspect="1"/>
          </p:cNvPicPr>
          <p:nvPr/>
        </p:nvPicPr>
        <p:blipFill>
          <a:blip r:embed="rId2"/>
          <a:stretch>
            <a:fillRect/>
          </a:stretch>
        </p:blipFill>
        <p:spPr>
          <a:xfrm>
            <a:off x="1894888" y="1847629"/>
            <a:ext cx="8402223" cy="3162741"/>
          </a:xfrm>
          <a:prstGeom prst="rect">
            <a:avLst/>
          </a:prstGeom>
        </p:spPr>
      </p:pic>
      <p:sp>
        <p:nvSpPr>
          <p:cNvPr id="2" name="Title 1">
            <a:extLst>
              <a:ext uri="{FF2B5EF4-FFF2-40B4-BE49-F238E27FC236}">
                <a16:creationId xmlns:a16="http://schemas.microsoft.com/office/drawing/2014/main" id="{7A8AAF11-4064-4E91-9A06-F03690029196}"/>
              </a:ext>
            </a:extLst>
          </p:cNvPr>
          <p:cNvSpPr>
            <a:spLocks noGrp="1"/>
          </p:cNvSpPr>
          <p:nvPr>
            <p:ph type="title"/>
          </p:nvPr>
        </p:nvSpPr>
        <p:spPr/>
        <p:txBody>
          <a:bodyPr/>
          <a:lstStyle/>
          <a:p>
            <a:r>
              <a:rPr lang="en-HK" dirty="0"/>
              <a:t>What’s N(d</a:t>
            </a:r>
            <a:r>
              <a:rPr lang="en-HK" baseline="-25000" dirty="0"/>
              <a:t>1</a:t>
            </a:r>
            <a:r>
              <a:rPr lang="en-HK" dirty="0"/>
              <a:t>) and N(d</a:t>
            </a:r>
            <a:r>
              <a:rPr lang="en-HK" baseline="-25000" dirty="0"/>
              <a:t>2</a:t>
            </a:r>
            <a:r>
              <a:rPr lang="en-HK" dirty="0"/>
              <a:t>)?</a:t>
            </a:r>
          </a:p>
        </p:txBody>
      </p:sp>
      <p:pic>
        <p:nvPicPr>
          <p:cNvPr id="4" name="Picture 3">
            <a:extLst>
              <a:ext uri="{FF2B5EF4-FFF2-40B4-BE49-F238E27FC236}">
                <a16:creationId xmlns:a16="http://schemas.microsoft.com/office/drawing/2014/main" id="{EBAFDC5E-F79B-4F43-BA5C-98D8FB8F617D}"/>
              </a:ext>
            </a:extLst>
          </p:cNvPr>
          <p:cNvPicPr>
            <a:picLocks noChangeAspect="1"/>
          </p:cNvPicPr>
          <p:nvPr/>
        </p:nvPicPr>
        <p:blipFill>
          <a:blip r:embed="rId3"/>
          <a:stretch>
            <a:fillRect/>
          </a:stretch>
        </p:blipFill>
        <p:spPr>
          <a:xfrm>
            <a:off x="6494808" y="2873613"/>
            <a:ext cx="3400560" cy="690213"/>
          </a:xfrm>
          <a:prstGeom prst="rect">
            <a:avLst/>
          </a:prstGeom>
        </p:spPr>
      </p:pic>
      <p:cxnSp>
        <p:nvCxnSpPr>
          <p:cNvPr id="8" name="Straight Arrow Connector 7">
            <a:extLst>
              <a:ext uri="{FF2B5EF4-FFF2-40B4-BE49-F238E27FC236}">
                <a16:creationId xmlns:a16="http://schemas.microsoft.com/office/drawing/2014/main" id="{FB1F5479-D738-4B6E-BE6A-5F131239B831}"/>
              </a:ext>
            </a:extLst>
          </p:cNvPr>
          <p:cNvCxnSpPr/>
          <p:nvPr/>
        </p:nvCxnSpPr>
        <p:spPr>
          <a:xfrm>
            <a:off x="1835888" y="3728484"/>
            <a:ext cx="220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7BC578-F63E-48BA-8F3C-D380E045A140}"/>
              </a:ext>
            </a:extLst>
          </p:cNvPr>
          <p:cNvSpPr txBox="1"/>
          <p:nvPr/>
        </p:nvSpPr>
        <p:spPr>
          <a:xfrm>
            <a:off x="542741" y="3480619"/>
            <a:ext cx="2276008"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HK" dirty="0"/>
              <a:t>Normal distribution</a:t>
            </a:r>
          </a:p>
          <a:p>
            <a:r>
              <a:rPr lang="en-HK" dirty="0"/>
              <a:t>with mean=0 and</a:t>
            </a:r>
          </a:p>
          <a:p>
            <a:r>
              <a:rPr lang="en-HK" dirty="0"/>
              <a:t>standard deviation = 1</a:t>
            </a:r>
          </a:p>
        </p:txBody>
      </p:sp>
      <p:cxnSp>
        <p:nvCxnSpPr>
          <p:cNvPr id="11" name="Straight Arrow Connector 10">
            <a:extLst>
              <a:ext uri="{FF2B5EF4-FFF2-40B4-BE49-F238E27FC236}">
                <a16:creationId xmlns:a16="http://schemas.microsoft.com/office/drawing/2014/main" id="{3B43A223-12D4-4CE4-ADEB-0899C71EC166}"/>
              </a:ext>
            </a:extLst>
          </p:cNvPr>
          <p:cNvCxnSpPr/>
          <p:nvPr/>
        </p:nvCxnSpPr>
        <p:spPr>
          <a:xfrm flipH="1" flipV="1">
            <a:off x="5911154" y="5010370"/>
            <a:ext cx="277269" cy="47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B252B3-2E0F-4EE3-A1D6-DC898E01A616}"/>
              </a:ext>
            </a:extLst>
          </p:cNvPr>
          <p:cNvSpPr txBox="1"/>
          <p:nvPr/>
        </p:nvSpPr>
        <p:spPr>
          <a:xfrm>
            <a:off x="6095999" y="5368413"/>
            <a:ext cx="343364" cy="461665"/>
          </a:xfrm>
          <a:prstGeom prst="rect">
            <a:avLst/>
          </a:prstGeom>
          <a:noFill/>
        </p:spPr>
        <p:txBody>
          <a:bodyPr wrap="none" rtlCol="0">
            <a:spAutoFit/>
          </a:bodyPr>
          <a:lstStyle/>
          <a:p>
            <a:r>
              <a:rPr lang="en-HK" sz="2400" i="1" dirty="0"/>
              <a:t>d</a:t>
            </a:r>
          </a:p>
        </p:txBody>
      </p:sp>
    </p:spTree>
    <p:extLst>
      <p:ext uri="{BB962C8B-B14F-4D97-AF65-F5344CB8AC3E}">
        <p14:creationId xmlns:p14="http://schemas.microsoft.com/office/powerpoint/2010/main" val="304464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1326</Words>
  <Application>Microsoft Office PowerPoint</Application>
  <PresentationFormat>宽屏</PresentationFormat>
  <Paragraphs>133</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NimbusMonL</vt:lpstr>
      <vt:lpstr>Arial</vt:lpstr>
      <vt:lpstr>Calibri</vt:lpstr>
      <vt:lpstr>Calibri Light</vt:lpstr>
      <vt:lpstr>Times New Roman</vt:lpstr>
      <vt:lpstr>Office Theme</vt:lpstr>
      <vt:lpstr>Option pricing</vt:lpstr>
      <vt:lpstr>Option pricing</vt:lpstr>
      <vt:lpstr>An example on Call option</vt:lpstr>
      <vt:lpstr>An example on Put option</vt:lpstr>
      <vt:lpstr>Some observation</vt:lpstr>
      <vt:lpstr>Some old and new methods for option pricing</vt:lpstr>
      <vt:lpstr>Black-scholes-(Merton) model</vt:lpstr>
      <vt:lpstr>The most famous equation in Finance  </vt:lpstr>
      <vt:lpstr>What’s N(d1) and N(d2)?</vt:lpstr>
      <vt:lpstr>PowerPoint 演示文稿</vt:lpstr>
      <vt:lpstr>PowerPoint 演示文稿</vt:lpstr>
      <vt:lpstr>Objective of option pricing</vt:lpstr>
      <vt:lpstr>How does black-scholes-merton achieve this objective?</vt:lpstr>
      <vt:lpstr>Let’s consider more external effect</vt:lpstr>
      <vt:lpstr>Let’s consider a little more</vt:lpstr>
      <vt:lpstr>Let’s consider a little more</vt:lpstr>
      <vt:lpstr>The black-scholes-merton equation</vt:lpstr>
      <vt:lpstr>Key assumption of black-scholes-merton</vt:lpstr>
      <vt:lpstr>An example on option pricing using BSM</vt:lpstr>
      <vt:lpstr>Option pricing by machine learning</vt:lpstr>
      <vt:lpstr>Option pricing by machine learning</vt:lpstr>
      <vt:lpstr>The MLP1 model given by Ke and Yang</vt:lpstr>
      <vt:lpstr>The MLP1 model given by Ke and Yang</vt:lpstr>
      <vt:lpstr>The MLP1 model given by Ke and Yang</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hingfung ting</dc:creator>
  <cp:lastModifiedBy>u3619819@connect.hku.hk</cp:lastModifiedBy>
  <cp:revision>86</cp:revision>
  <dcterms:created xsi:type="dcterms:W3CDTF">2021-09-14T02:20:41Z</dcterms:created>
  <dcterms:modified xsi:type="dcterms:W3CDTF">2023-12-19T07:51:50Z</dcterms:modified>
</cp:coreProperties>
</file>