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notesMasterIdLst>
    <p:notesMasterId r:id="rId5"/>
  </p:notesMasterIdLst>
  <p:sldIdLst>
    <p:sldId id="271" r:id="rId4"/>
    <p:sldId id="270" r:id="rId6"/>
    <p:sldId id="275" r:id="rId7"/>
    <p:sldId id="259" r:id="rId8"/>
    <p:sldId id="265" r:id="rId9"/>
    <p:sldId id="274" r:id="rId10"/>
    <p:sldId id="276" r:id="rId11"/>
    <p:sldId id="277" r:id="rId12"/>
    <p:sldId id="278" r:id="rId13"/>
    <p:sldId id="260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3B65A-15C5-4604-A93E-EB7F78F19C9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3B65A-15C5-4604-A93E-EB7F78F19C9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3B65A-15C5-4604-A93E-EB7F78F19C9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noFill/>
          <a:ln w="12700">
            <a:solidFill>
              <a:srgbClr val="000000"/>
            </a:solidFill>
            <a:miter lim="800000"/>
          </a:ln>
        </p:spPr>
      </p:sp>
      <p:sp>
        <p:nvSpPr>
          <p:cNvPr id="34819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4820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9pPr>
          </a:lstStyle>
          <a:p>
            <a:pPr algn="r"/>
            <a:fld id="{E2ACA4A4-211B-44FF-83EB-EE973DB8C7A2}" type="slidenum">
              <a:rPr lang="zh-CN" altLang="en-US" sz="1200">
                <a:solidFill>
                  <a:srgbClr val="000000"/>
                </a:solidFill>
              </a:rPr>
            </a:fld>
            <a:endParaRPr lang="en-US" sz="1200">
              <a:solidFill>
                <a:srgbClr val="000000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3B65A-15C5-4604-A93E-EB7F78F19C9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noFill/>
          <a:ln w="12700">
            <a:solidFill>
              <a:srgbClr val="000000"/>
            </a:solidFill>
            <a:miter lim="800000"/>
          </a:ln>
        </p:spPr>
      </p:sp>
      <p:sp>
        <p:nvSpPr>
          <p:cNvPr id="36867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6868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9pPr>
          </a:lstStyle>
          <a:p>
            <a:pPr algn="r"/>
            <a:fld id="{4E214BD2-1A15-4133-B8F2-40B051CA4BEE}" type="slidenum">
              <a:rPr lang="zh-CN" altLang="en-US" sz="1200">
                <a:latin typeface="Calibri" panose="020F0502020204030204" charset="0"/>
                <a:ea typeface="宋体" panose="02010600030101010101" pitchFamily="2" charset="-122"/>
              </a:rPr>
            </a:fld>
            <a:endParaRPr lang="en-US" sz="1200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3500" y="2200274"/>
            <a:ext cx="6581775" cy="1223963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3500" y="3523175"/>
            <a:ext cx="6581775" cy="84879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6F4D4-8882-4384-A55B-43A117EF547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F749-7D53-4249-996F-331DC8AB91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3500" y="2200274"/>
            <a:ext cx="6581775" cy="1223963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3500" y="3523175"/>
            <a:ext cx="6581775" cy="84879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6F4D4-8882-4384-A55B-43A117EF547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F749-7D53-4249-996F-331DC8AB91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70050"/>
            <a:ext cx="10515600" cy="4248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6F4D4-8882-4384-A55B-43A117EF547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F749-7D53-4249-996F-331DC8AB91BD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直接连接符 14"/>
          <p:cNvCxnSpPr>
            <a:cxnSpLocks noChangeShapeType="1"/>
          </p:cNvCxnSpPr>
          <p:nvPr/>
        </p:nvCxnSpPr>
        <p:spPr bwMode="auto">
          <a:xfrm>
            <a:off x="838200" y="1641474"/>
            <a:ext cx="10515600" cy="0"/>
          </a:xfrm>
          <a:prstGeom prst="line">
            <a:avLst/>
          </a:prstGeom>
          <a:noFill/>
          <a:ln w="111125" cmpd="sng">
            <a:solidFill>
              <a:schemeClr val="accent1">
                <a:lumMod val="40000"/>
                <a:lumOff val="60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直接连接符 15"/>
          <p:cNvCxnSpPr>
            <a:cxnSpLocks noChangeShapeType="1"/>
          </p:cNvCxnSpPr>
          <p:nvPr/>
        </p:nvCxnSpPr>
        <p:spPr bwMode="auto">
          <a:xfrm>
            <a:off x="838200" y="5943600"/>
            <a:ext cx="10515600" cy="0"/>
          </a:xfrm>
          <a:prstGeom prst="line">
            <a:avLst/>
          </a:prstGeom>
          <a:noFill/>
          <a:ln w="6350" cmpd="sng">
            <a:solidFill>
              <a:schemeClr val="accent1">
                <a:lumMod val="40000"/>
                <a:lumOff val="60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6988" y="1971675"/>
            <a:ext cx="9598025" cy="1647825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40175" y="3646489"/>
            <a:ext cx="4311650" cy="615113"/>
          </a:xfrm>
          <a:prstGeom prst="roundRect">
            <a:avLst>
              <a:gd name="adj" fmla="val 50000"/>
            </a:avLst>
          </a:prstGeom>
          <a:solidFill>
            <a:schemeClr val="tx1">
              <a:lumMod val="40000"/>
              <a:lumOff val="6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6F4D4-8882-4384-A55B-43A117EF547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F749-7D53-4249-996F-331DC8AB91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25600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25600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6F4D4-8882-4384-A55B-43A117EF547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F749-7D53-4249-996F-331DC8AB91BD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14"/>
          <p:cNvCxnSpPr>
            <a:cxnSpLocks noChangeShapeType="1"/>
          </p:cNvCxnSpPr>
          <p:nvPr/>
        </p:nvCxnSpPr>
        <p:spPr bwMode="auto">
          <a:xfrm>
            <a:off x="838200" y="1554843"/>
            <a:ext cx="10515600" cy="0"/>
          </a:xfrm>
          <a:prstGeom prst="line">
            <a:avLst/>
          </a:prstGeom>
          <a:noFill/>
          <a:ln w="79375" cmpd="sng">
            <a:solidFill>
              <a:schemeClr val="accent1">
                <a:lumMod val="40000"/>
                <a:lumOff val="60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直接连接符 14"/>
          <p:cNvCxnSpPr>
            <a:cxnSpLocks noChangeShapeType="1"/>
          </p:cNvCxnSpPr>
          <p:nvPr/>
        </p:nvCxnSpPr>
        <p:spPr bwMode="auto">
          <a:xfrm>
            <a:off x="838200" y="6039982"/>
            <a:ext cx="10515600" cy="0"/>
          </a:xfrm>
          <a:prstGeom prst="line">
            <a:avLst/>
          </a:prstGeom>
          <a:noFill/>
          <a:ln w="79375" cmpd="sng">
            <a:solidFill>
              <a:schemeClr val="accent1">
                <a:lumMod val="40000"/>
                <a:lumOff val="60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6F4D4-8882-4384-A55B-43A117EF547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F749-7D53-4249-996F-331DC8AB91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0925970">
            <a:off x="4903712" y="1914796"/>
            <a:ext cx="7224833" cy="1104738"/>
          </a:xfrm>
        </p:spPr>
        <p:txBody>
          <a:bodyPr anchor="b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C12B9-7A20-4CD6-9358-12CDF3333A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217CC-110E-485B-BFFA-BD29D7D50B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6F4D4-8882-4384-A55B-43A117EF547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F749-7D53-4249-996F-331DC8AB91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14400"/>
            <a:ext cx="10515600" cy="739947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1921192"/>
            <a:ext cx="4966493" cy="416831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6F4D4-8882-4384-A55B-43A117EF547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F749-7D53-4249-996F-331DC8AB91BD}" type="slidenum">
              <a:rPr lang="zh-CN" altLang="en-US" smtClean="0"/>
            </a:fld>
            <a:endParaRPr lang="zh-CN" altLang="en-US"/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 rot="325822">
            <a:off x="6529281" y="1999197"/>
            <a:ext cx="3992576" cy="4088325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bg1">
                <a:lumMod val="85000"/>
              </a:schemeClr>
            </a:solidFill>
            <a:miter lim="800000"/>
          </a:ln>
        </p:spPr>
        <p:txBody>
          <a:bodyPr anchor="ctr"/>
          <a:lstStyle>
            <a:lvl1pPr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ebdings" panose="05030102010509060703" pitchFamily="18" charset="2"/>
              <a:buChar char=""/>
              <a:defRPr sz="2400">
                <a:solidFill>
                  <a:srgbClr val="1985A7"/>
                </a:solidFill>
                <a:latin typeface="幼圆" pitchFamily="49" charset="-122"/>
                <a:ea typeface="黑体" panose="02010609060101010101" charset="-122"/>
              </a:defRPr>
            </a:lvl1pPr>
            <a:lvl2pPr marL="742950" indent="-285750" algn="just">
              <a:lnSpc>
                <a:spcPct val="120000"/>
              </a:lnSpc>
              <a:spcAft>
                <a:spcPts val="600"/>
              </a:spcAft>
              <a:buClr>
                <a:srgbClr val="7AD0EB"/>
              </a:buClr>
              <a:buFont typeface="幼圆" pitchFamily="49" charset="-122"/>
              <a:buChar char=" "/>
              <a:defRPr sz="1600">
                <a:solidFill>
                  <a:schemeClr val="tx1"/>
                </a:solidFill>
                <a:latin typeface="幼圆" pitchFamily="49" charset="-122"/>
                <a:ea typeface="黑体" panose="0201060906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Webdings" panose="05030102010509060703" pitchFamily="18" charset="2"/>
              <a:buNone/>
            </a:pPr>
            <a:endParaRPr lang="zh-CN" altLang="zh-CN" sz="1600">
              <a:solidFill>
                <a:srgbClr val="FFFFFF"/>
              </a:solidFill>
            </a:endParaRP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 rot="358329">
            <a:off x="6717870" y="2339818"/>
            <a:ext cx="3633633" cy="3485536"/>
          </a:xfrm>
        </p:spPr>
        <p:txBody>
          <a:bodyPr anchor="ctr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</p:spTree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81260" y="365125"/>
            <a:ext cx="1272540" cy="5811838"/>
          </a:xfrm>
        </p:spPr>
        <p:txBody>
          <a:bodyPr vert="eaVert" anchor="b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91440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6F4D4-8882-4384-A55B-43A117EF547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F749-7D53-4249-996F-331DC8AB91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70050"/>
            <a:ext cx="10515600" cy="4248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6F4D4-8882-4384-A55B-43A117EF547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F749-7D53-4249-996F-331DC8AB91BD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直接连接符 14"/>
          <p:cNvCxnSpPr>
            <a:cxnSpLocks noChangeShapeType="1"/>
          </p:cNvCxnSpPr>
          <p:nvPr/>
        </p:nvCxnSpPr>
        <p:spPr bwMode="auto">
          <a:xfrm>
            <a:off x="838200" y="1641474"/>
            <a:ext cx="10515600" cy="0"/>
          </a:xfrm>
          <a:prstGeom prst="line">
            <a:avLst/>
          </a:prstGeom>
          <a:noFill/>
          <a:ln w="111125" cmpd="sng">
            <a:solidFill>
              <a:schemeClr val="accent1">
                <a:lumMod val="40000"/>
                <a:lumOff val="60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直接连接符 15"/>
          <p:cNvCxnSpPr>
            <a:cxnSpLocks noChangeShapeType="1"/>
          </p:cNvCxnSpPr>
          <p:nvPr/>
        </p:nvCxnSpPr>
        <p:spPr bwMode="auto">
          <a:xfrm>
            <a:off x="838200" y="5943600"/>
            <a:ext cx="10515600" cy="0"/>
          </a:xfrm>
          <a:prstGeom prst="line">
            <a:avLst/>
          </a:prstGeom>
          <a:noFill/>
          <a:ln w="6350" cmpd="sng">
            <a:solidFill>
              <a:schemeClr val="accent1">
                <a:lumMod val="40000"/>
                <a:lumOff val="60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6988" y="1971675"/>
            <a:ext cx="9598025" cy="1647825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40175" y="3646489"/>
            <a:ext cx="4311650" cy="615113"/>
          </a:xfrm>
          <a:prstGeom prst="roundRect">
            <a:avLst>
              <a:gd name="adj" fmla="val 50000"/>
            </a:avLst>
          </a:prstGeom>
          <a:solidFill>
            <a:schemeClr val="tx1">
              <a:lumMod val="40000"/>
              <a:lumOff val="6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6F4D4-8882-4384-A55B-43A117EF547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F749-7D53-4249-996F-331DC8AB91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25600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25600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6F4D4-8882-4384-A55B-43A117EF547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F749-7D53-4249-996F-331DC8AB91BD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14"/>
          <p:cNvCxnSpPr>
            <a:cxnSpLocks noChangeShapeType="1"/>
          </p:cNvCxnSpPr>
          <p:nvPr/>
        </p:nvCxnSpPr>
        <p:spPr bwMode="auto">
          <a:xfrm>
            <a:off x="838200" y="1554843"/>
            <a:ext cx="10515600" cy="0"/>
          </a:xfrm>
          <a:prstGeom prst="line">
            <a:avLst/>
          </a:prstGeom>
          <a:noFill/>
          <a:ln w="79375" cmpd="sng">
            <a:solidFill>
              <a:schemeClr val="accent1">
                <a:lumMod val="40000"/>
                <a:lumOff val="60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直接连接符 14"/>
          <p:cNvCxnSpPr>
            <a:cxnSpLocks noChangeShapeType="1"/>
          </p:cNvCxnSpPr>
          <p:nvPr/>
        </p:nvCxnSpPr>
        <p:spPr bwMode="auto">
          <a:xfrm>
            <a:off x="838200" y="6039982"/>
            <a:ext cx="10515600" cy="0"/>
          </a:xfrm>
          <a:prstGeom prst="line">
            <a:avLst/>
          </a:prstGeom>
          <a:noFill/>
          <a:ln w="79375" cmpd="sng">
            <a:solidFill>
              <a:schemeClr val="accent1">
                <a:lumMod val="40000"/>
                <a:lumOff val="60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6F4D4-8882-4384-A55B-43A117EF547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F749-7D53-4249-996F-331DC8AB91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0925970">
            <a:off x="4903712" y="1914796"/>
            <a:ext cx="7224833" cy="1104738"/>
          </a:xfrm>
        </p:spPr>
        <p:txBody>
          <a:bodyPr anchor="b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C12B9-7A20-4CD6-9358-12CDF3333A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217CC-110E-485B-BFFA-BD29D7D50B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6F4D4-8882-4384-A55B-43A117EF547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F749-7D53-4249-996F-331DC8AB91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14400"/>
            <a:ext cx="10515600" cy="739947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1921192"/>
            <a:ext cx="4966493" cy="416831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6F4D4-8882-4384-A55B-43A117EF547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F749-7D53-4249-996F-331DC8AB91BD}" type="slidenum">
              <a:rPr lang="zh-CN" altLang="en-US" smtClean="0"/>
            </a:fld>
            <a:endParaRPr lang="zh-CN" altLang="en-US"/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 rot="325822">
            <a:off x="6529281" y="1999197"/>
            <a:ext cx="3992576" cy="4088325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bg1">
                <a:lumMod val="85000"/>
              </a:schemeClr>
            </a:solidFill>
            <a:miter lim="800000"/>
          </a:ln>
        </p:spPr>
        <p:txBody>
          <a:bodyPr anchor="ctr"/>
          <a:lstStyle>
            <a:lvl1pPr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ebdings" panose="05030102010509060703" pitchFamily="18" charset="2"/>
              <a:buChar char=""/>
              <a:defRPr sz="2400">
                <a:solidFill>
                  <a:srgbClr val="1985A7"/>
                </a:solidFill>
                <a:latin typeface="幼圆" pitchFamily="49" charset="-122"/>
                <a:ea typeface="黑体" panose="02010609060101010101" charset="-122"/>
              </a:defRPr>
            </a:lvl1pPr>
            <a:lvl2pPr marL="742950" indent="-285750" algn="just">
              <a:lnSpc>
                <a:spcPct val="120000"/>
              </a:lnSpc>
              <a:spcAft>
                <a:spcPts val="600"/>
              </a:spcAft>
              <a:buClr>
                <a:srgbClr val="7AD0EB"/>
              </a:buClr>
              <a:buFont typeface="幼圆" pitchFamily="49" charset="-122"/>
              <a:buChar char=" "/>
              <a:defRPr sz="1600">
                <a:solidFill>
                  <a:schemeClr val="tx1"/>
                </a:solidFill>
                <a:latin typeface="幼圆" pitchFamily="49" charset="-122"/>
                <a:ea typeface="黑体" panose="0201060906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Webdings" panose="05030102010509060703" pitchFamily="18" charset="2"/>
              <a:buNone/>
            </a:pPr>
            <a:endParaRPr lang="zh-CN" altLang="zh-CN" sz="1600">
              <a:solidFill>
                <a:srgbClr val="FFFFFF"/>
              </a:solidFill>
            </a:endParaRP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 rot="358329">
            <a:off x="6717870" y="2339818"/>
            <a:ext cx="3633633" cy="3485536"/>
          </a:xfrm>
        </p:spPr>
        <p:txBody>
          <a:bodyPr anchor="ctr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81260" y="365125"/>
            <a:ext cx="1272540" cy="5811838"/>
          </a:xfrm>
        </p:spPr>
        <p:txBody>
          <a:bodyPr vert="eaVert" anchor="b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91440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6F4D4-8882-4384-A55B-43A117EF547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F749-7D53-4249-996F-331DC8AB91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4" Type="http://schemas.openxmlformats.org/officeDocument/2006/relationships/theme" Target="../theme/theme2.xml"/><Relationship Id="rId13" Type="http://schemas.openxmlformats.org/officeDocument/2006/relationships/tags" Target="../tags/tag4.xml"/><Relationship Id="rId12" Type="http://schemas.openxmlformats.org/officeDocument/2006/relationships/tags" Target="../tags/tag3.xml"/><Relationship Id="rId11" Type="http://schemas.openxmlformats.org/officeDocument/2006/relationships/image" Target="../media/image2.jpeg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6"/>
            <a:ext cx="10515600" cy="977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485900"/>
            <a:ext cx="10515600" cy="478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6F4D4-8882-4384-A55B-43A117EF547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6F749-7D53-4249-996F-331DC8AB91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黑体" panose="02010609060101010101" charset="-122"/>
          <a:ea typeface="黑体" panose="02010609060101010101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80000"/>
        <a:buFont typeface="Webdings" panose="05030102010509060703" pitchFamily="18" charset="2"/>
        <a:buChar char=""/>
        <a:defRPr sz="24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6"/>
            <a:ext cx="10515600" cy="977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485900"/>
            <a:ext cx="10515600" cy="478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6F4D4-8882-4384-A55B-43A117EF547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6F749-7D53-4249-996F-331DC8AB91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黑体" panose="02010609060101010101" charset="-122"/>
          <a:ea typeface="黑体" panose="02010609060101010101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80000"/>
        <a:buFont typeface="Webdings" panose="05030102010509060703" pitchFamily="18" charset="2"/>
        <a:buChar char=""/>
        <a:defRPr sz="24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6.xml"/><Relationship Id="rId2" Type="http://schemas.openxmlformats.org/officeDocument/2006/relationships/tags" Target="../tags/tag38.xml"/><Relationship Id="rId1" Type="http://schemas.openxmlformats.org/officeDocument/2006/relationships/tags" Target="../tags/tag37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9.xml"/><Relationship Id="rId3" Type="http://schemas.openxmlformats.org/officeDocument/2006/relationships/image" Target="../media/image3.png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3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22.xml"/><Relationship Id="rId8" Type="http://schemas.openxmlformats.org/officeDocument/2006/relationships/tags" Target="../tags/tag21.xml"/><Relationship Id="rId7" Type="http://schemas.openxmlformats.org/officeDocument/2006/relationships/tags" Target="../tags/tag20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4" Type="http://schemas.openxmlformats.org/officeDocument/2006/relationships/tags" Target="../tags/tag17.xml"/><Relationship Id="rId3" Type="http://schemas.openxmlformats.org/officeDocument/2006/relationships/tags" Target="../tags/tag16.xml"/><Relationship Id="rId20" Type="http://schemas.openxmlformats.org/officeDocument/2006/relationships/notesSlide" Target="../notesSlides/notesSlide4.xml"/><Relationship Id="rId2" Type="http://schemas.openxmlformats.org/officeDocument/2006/relationships/tags" Target="../tags/tag15.xml"/><Relationship Id="rId19" Type="http://schemas.openxmlformats.org/officeDocument/2006/relationships/slideLayout" Target="../slideLayouts/slideLayout17.xml"/><Relationship Id="rId18" Type="http://schemas.openxmlformats.org/officeDocument/2006/relationships/tags" Target="../tags/tag31.xml"/><Relationship Id="rId17" Type="http://schemas.openxmlformats.org/officeDocument/2006/relationships/tags" Target="../tags/tag30.xml"/><Relationship Id="rId16" Type="http://schemas.openxmlformats.org/officeDocument/2006/relationships/tags" Target="../tags/tag29.xml"/><Relationship Id="rId15" Type="http://schemas.openxmlformats.org/officeDocument/2006/relationships/tags" Target="../tags/tag28.xml"/><Relationship Id="rId14" Type="http://schemas.openxmlformats.org/officeDocument/2006/relationships/tags" Target="../tags/tag27.xml"/><Relationship Id="rId13" Type="http://schemas.openxmlformats.org/officeDocument/2006/relationships/tags" Target="../tags/tag26.xml"/><Relationship Id="rId12" Type="http://schemas.openxmlformats.org/officeDocument/2006/relationships/tags" Target="../tags/tag25.xml"/><Relationship Id="rId11" Type="http://schemas.openxmlformats.org/officeDocument/2006/relationships/tags" Target="../tags/tag24.xml"/><Relationship Id="rId10" Type="http://schemas.openxmlformats.org/officeDocument/2006/relationships/tags" Target="../tags/tag23.xml"/><Relationship Id="rId1" Type="http://schemas.openxmlformats.org/officeDocument/2006/relationships/tags" Target="../tags/tag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2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34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tags" Target="../tags/tag3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95487" y="1759979"/>
            <a:ext cx="9598025" cy="178935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accent1"/>
                </a:solidFill>
                <a:latin typeface="+mj-lt"/>
                <a:ea typeface="黑体" panose="02010609060101010101" charset="-122"/>
                <a:cs typeface="Arial" panose="020B0604020202020204"/>
              </a:rPr>
              <a:t>FHIR, Commercial and Industrial Research</a:t>
            </a:r>
            <a:endParaRPr lang="en-US" altLang="zh-CN">
              <a:solidFill>
                <a:schemeClr val="accent1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F749-7D53-4249-996F-331DC8AB91BD}" type="slidenum">
              <a:rPr lang="zh-CN" altLang="en-US" smtClean="0"/>
            </a:fld>
            <a:endParaRPr lang="en-US"/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967087" y="1716358"/>
            <a:ext cx="3891082" cy="1684175"/>
          </a:xfrm>
        </p:spPr>
        <p:txBody>
          <a:bodyPr>
            <a:normAutofit/>
          </a:bodyPr>
          <a:lstStyle/>
          <a:p>
            <a:r>
              <a:rPr lang="en-US" altLang="zh-CN" sz="4400">
                <a:latin typeface="+mj-lt"/>
                <a:ea typeface="黑体" panose="02010609060101010101" charset="-122"/>
              </a:rPr>
              <a:t>THANK YOU!</a:t>
            </a:r>
            <a:endParaRPr lang="en-US" altLang="zh-CN" sz="4400">
              <a:latin typeface="+mj-lt"/>
              <a:ea typeface="黑体" panose="02010609060101010101" charset="-122"/>
              <a:cs typeface="Arial" panose="020B0604020202020204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217CC-110E-485B-BFFA-BD29D7D50BCF}" type="slidenum">
              <a:rPr lang="zh-CN" altLang="en-US" smtClean="0"/>
            </a:fld>
            <a:endParaRPr lang="en-US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3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784228" y="1233426"/>
            <a:ext cx="9393558" cy="27270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</a:pPr>
            <a:r>
              <a:rPr lang="en-US" sz="1800"/>
              <a:t>FHIR (Fast Healthcare Interoperability Resources) – standard for transferring healthcare information electronically.</a:t>
            </a:r>
            <a:endParaRPr lang="zh-CN" altLang="en-US" sz="1800">
              <a:ea typeface="+mn-lt"/>
              <a:cs typeface="+mn-lt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</a:pPr>
            <a:r>
              <a:rPr lang="en-US" sz="1800"/>
              <a:t>FHIR is suitable for use in a wide variety of contexts – mobile phone apps, cloud communications, EHR-based data sharing, server communication in large institutional healthcare providers</a:t>
            </a:r>
            <a:r>
              <a:rPr lang="en-US" sz="1800">
                <a:latin typeface="+mn-lt"/>
              </a:rPr>
              <a:t>, </a:t>
            </a:r>
            <a:r>
              <a:rPr lang="en-US" sz="1800"/>
              <a:t>and much more.</a:t>
            </a:r>
            <a:endParaRPr lang="zh-CN" altLang="en-US" sz="1800">
              <a:ea typeface="+mn-lt"/>
              <a:cs typeface="+mn-lt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</a:pPr>
            <a:r>
              <a:rPr lang="en-US" altLang="zh-CN" sz="1800">
                <a:ea typeface="黑体" panose="02010609060101010101" charset="-122"/>
              </a:rPr>
              <a:t>F</a:t>
            </a:r>
            <a:r>
              <a:rPr lang="en-US" sz="1800"/>
              <a:t>HIR</a:t>
            </a:r>
            <a:r>
              <a:rPr lang="zh-CN" altLang="en-US" sz="1800">
                <a:ea typeface="黑体" panose="02010609060101010101" charset="-122"/>
              </a:rPr>
              <a:t> </a:t>
            </a:r>
            <a:r>
              <a:rPr lang="en-US" altLang="zh-CN" sz="1800">
                <a:ea typeface="黑体" panose="02010609060101010101" charset="-122"/>
              </a:rPr>
              <a:t>can</a:t>
            </a:r>
            <a:r>
              <a:rPr lang="zh-CN" altLang="en-US" sz="1800">
                <a:ea typeface="黑体" panose="02010609060101010101" charset="-122"/>
              </a:rPr>
              <a:t> </a:t>
            </a:r>
            <a:r>
              <a:rPr lang="en-US" altLang="zh-CN" sz="1800">
                <a:ea typeface="黑体" panose="02010609060101010101" charset="-122"/>
              </a:rPr>
              <a:t>be</a:t>
            </a:r>
            <a:r>
              <a:rPr lang="zh-CN" altLang="en-US" sz="1800">
                <a:ea typeface="黑体" panose="02010609060101010101" charset="-122"/>
              </a:rPr>
              <a:t> </a:t>
            </a:r>
            <a:r>
              <a:rPr lang="en-US" altLang="zh-CN" sz="1800">
                <a:ea typeface="黑体" panose="02010609060101010101" charset="-122"/>
              </a:rPr>
              <a:t>used</a:t>
            </a:r>
            <a:r>
              <a:rPr lang="zh-CN" altLang="en-US" sz="1800">
                <a:ea typeface="黑体" panose="02010609060101010101" charset="-122"/>
              </a:rPr>
              <a:t> </a:t>
            </a:r>
            <a:r>
              <a:rPr lang="en-US" altLang="zh-CN" sz="1800">
                <a:ea typeface="黑体" panose="02010609060101010101" charset="-122"/>
              </a:rPr>
              <a:t>independently</a:t>
            </a:r>
            <a:r>
              <a:rPr lang="zh-CN" altLang="en-US" sz="1800">
                <a:ea typeface="黑体" panose="02010609060101010101" charset="-122"/>
              </a:rPr>
              <a:t> </a:t>
            </a:r>
            <a:r>
              <a:rPr lang="en-US" altLang="zh-CN" sz="1800">
                <a:ea typeface="黑体" panose="02010609060101010101" charset="-122"/>
              </a:rPr>
              <a:t>or</a:t>
            </a:r>
            <a:r>
              <a:rPr lang="zh-CN" altLang="en-US" sz="1800">
                <a:ea typeface="黑体" panose="02010609060101010101" charset="-122"/>
              </a:rPr>
              <a:t> </a:t>
            </a:r>
            <a:r>
              <a:rPr lang="en-US" altLang="zh-CN" sz="1800">
                <a:ea typeface="黑体" panose="02010609060101010101" charset="-122"/>
              </a:rPr>
              <a:t>together</a:t>
            </a:r>
            <a:r>
              <a:rPr lang="zh-CN" altLang="en-US" sz="1800">
                <a:ea typeface="黑体" panose="02010609060101010101" charset="-122"/>
              </a:rPr>
              <a:t> </a:t>
            </a:r>
            <a:r>
              <a:rPr lang="en-US" altLang="zh-CN" sz="1800">
                <a:ea typeface="黑体" panose="02010609060101010101" charset="-122"/>
              </a:rPr>
              <a:t>with</a:t>
            </a:r>
            <a:r>
              <a:rPr lang="zh-CN" altLang="en-US" sz="1800">
                <a:ea typeface="黑体" panose="02010609060101010101" charset="-122"/>
              </a:rPr>
              <a:t> </a:t>
            </a:r>
            <a:r>
              <a:rPr lang="en-US" altLang="zh-CN" sz="1800">
                <a:ea typeface="黑体" panose="02010609060101010101" charset="-122"/>
              </a:rPr>
              <a:t>existing</a:t>
            </a:r>
            <a:r>
              <a:rPr lang="zh-CN" altLang="en-US" sz="1800">
                <a:ea typeface="黑体" panose="02010609060101010101" charset="-122"/>
              </a:rPr>
              <a:t> </a:t>
            </a:r>
            <a:r>
              <a:rPr lang="en-US" altLang="zh-CN" sz="1800">
                <a:ea typeface="黑体" panose="02010609060101010101" charset="-122"/>
              </a:rPr>
              <a:t>standards</a:t>
            </a:r>
            <a:r>
              <a:rPr lang="en-US" altLang="zh-CN" sz="1800">
                <a:latin typeface="+mn-lt"/>
                <a:ea typeface="黑体" panose="02010609060101010101" charset="-122"/>
              </a:rPr>
              <a:t>.</a:t>
            </a:r>
            <a:endParaRPr lang="zh-CN" altLang="en-US">
              <a:ea typeface="黑体" panose="02010609060101010101" charset="-122"/>
              <a:cs typeface="Arial" panose="020B0604020202020204"/>
            </a:endParaRPr>
          </a:p>
        </p:txBody>
      </p:sp>
      <p:sp>
        <p:nvSpPr>
          <p:cNvPr id="5" name="标题 1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544253" y="224240"/>
            <a:ext cx="6729168" cy="9396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>
              <a:defRPr sz="4000"/>
            </a:lvl1pPr>
          </a:lstStyle>
          <a:p>
            <a:r>
              <a:rPr lang="en-US" altLang="zh-CN" sz="3600" b="1">
                <a:solidFill>
                  <a:schemeClr val="accent1"/>
                </a:solidFill>
                <a:latin typeface="+mj-lt"/>
                <a:ea typeface="黑体" panose="02010609060101010101" charset="-122"/>
                <a:cs typeface="+mj-cs"/>
              </a:rPr>
              <a:t>Introducing the HL7 </a:t>
            </a:r>
            <a:r>
              <a:rPr lang="en-US" altLang="zh-CN" sz="3600" b="1">
                <a:solidFill>
                  <a:schemeClr val="accent1"/>
                </a:solidFill>
                <a:latin typeface="+mj-lt"/>
                <a:ea typeface="黑体" panose="02010609060101010101" charset="-122"/>
                <a:cs typeface="Arial" panose="020B0604020202020204"/>
              </a:rPr>
              <a:t>FHIR</a:t>
            </a:r>
            <a:endParaRPr lang="en-US">
              <a:solidFill>
                <a:schemeClr val="accent1"/>
              </a:solidFill>
              <a:latin typeface="+mj-lt"/>
              <a:ea typeface="黑体" panose="02010609060101010101" charset="-122"/>
              <a:cs typeface="Arial" panose="020B0604020202020204"/>
            </a:endParaRPr>
          </a:p>
        </p:txBody>
      </p:sp>
      <p:pic>
        <p:nvPicPr>
          <p:cNvPr id="2" name="图片 4" descr="图示, 徽标&#10;&#10;已自动生成说明"/>
          <p:cNvPicPr>
            <a:picLocks noChangeAspect="1"/>
          </p:cNvPicPr>
          <p:nvPr/>
        </p:nvPicPr>
        <p:blipFill rotWithShape="1">
          <a:blip r:embed="rId3"/>
          <a:srcRect t="20165" b="27602"/>
          <a:stretch>
            <a:fillRect/>
          </a:stretch>
        </p:blipFill>
        <p:spPr>
          <a:xfrm>
            <a:off x="1266120" y="3123445"/>
            <a:ext cx="9906964" cy="2943680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F749-7D53-4249-996F-331DC8AB91BD}" type="slidenum">
              <a:rPr lang="zh-CN" altLang="en-US" smtClean="0"/>
            </a:fld>
            <a:endParaRPr lang="en-US"/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3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831853" y="1876363"/>
            <a:ext cx="9409433" cy="33302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</a:pPr>
            <a:r>
              <a:rPr lang="en-US"/>
              <a:t>Healthcare records are increasingly becoming digitized. Patients' electronic health records must be available, reliable, and understandable.</a:t>
            </a:r>
            <a:endParaRPr lang="en-US"/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</a:pPr>
            <a:r>
              <a:rPr lang="en-US"/>
              <a:t>To support some network communication, machine learning and algorithmic processing, the data must be structured and standardized.</a:t>
            </a:r>
            <a:endParaRPr lang="en-US">
              <a:cs typeface="Arial" panose="020B0604020202020204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</a:pPr>
            <a:r>
              <a:rPr lang="en-US"/>
              <a:t>FHIR is a relatively new specification, informed by years of lessons around requirements, gained through earlier standards, HL7, RIM, CDA.</a:t>
            </a:r>
            <a:endParaRPr lang="en-US">
              <a:cs typeface="Arial" panose="020B0604020202020204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</a:pPr>
            <a:r>
              <a:rPr lang="en-US"/>
              <a:t>Importantly, FHIR can be used as a stand-alone data exchange standard, but is also used with existing widely used standards. (Compatibility)</a:t>
            </a:r>
            <a:endParaRPr lang="en-US">
              <a:cs typeface="Arial" panose="020B0604020202020204"/>
            </a:endParaRPr>
          </a:p>
        </p:txBody>
      </p:sp>
      <p:sp>
        <p:nvSpPr>
          <p:cNvPr id="5" name="标题 1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536316" y="589365"/>
            <a:ext cx="6729168" cy="9396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>
              <a:defRPr sz="4000"/>
            </a:lvl1pPr>
          </a:lstStyle>
          <a:p>
            <a:r>
              <a:rPr lang="en-US" altLang="zh-CN" sz="3600" b="1">
                <a:solidFill>
                  <a:schemeClr val="accent1"/>
                </a:solidFill>
                <a:latin typeface="+mj-lt"/>
                <a:ea typeface="黑体" panose="02010609060101010101" charset="-122"/>
                <a:cs typeface="+mj-cs"/>
              </a:rPr>
              <a:t>Why</a:t>
            </a:r>
            <a:r>
              <a:rPr lang="en-US" altLang="zh-CN" sz="3600" b="1">
                <a:solidFill>
                  <a:schemeClr val="accent1"/>
                </a:solidFill>
                <a:latin typeface="+mj-lt"/>
                <a:ea typeface="黑体" panose="02010609060101010101" charset="-122"/>
                <a:cs typeface="Arial" panose="020B0604020202020204"/>
              </a:rPr>
              <a:t> do we need FHIR?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F749-7D53-4249-996F-331DC8AB91BD}" type="slidenum">
              <a:rPr lang="zh-CN" altLang="en-US" smtClean="0"/>
            </a:fld>
            <a:endParaRPr lang="en-US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9560" y="856180"/>
            <a:ext cx="4608209" cy="1128068"/>
          </a:xfrm>
        </p:spPr>
        <p:txBody>
          <a:bodyPr anchor="ctr">
            <a:normAutofit/>
          </a:bodyPr>
          <a:lstStyle/>
          <a:p>
            <a:r>
              <a:rPr lang="zh-CN" altLang="en-US" sz="3700">
                <a:latin typeface="Arial" panose="020B0604020202020204"/>
                <a:ea typeface="黑体" panose="02010609060101010101" charset="-122"/>
                <a:cs typeface="Arial" panose="020B0604020202020204"/>
              </a:rPr>
              <a:t>FHIR vs other standards</a:t>
            </a:r>
            <a:endParaRPr lang="zh-CN" altLang="en-US" sz="37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2" name="Group 11"/>
          <p:cNvGrpSpPr>
            <a:grpSpLocks noGrp="1" noRot="1" noChangeAspect="1" noMove="1" noResize="1" noUngrp="1"/>
          </p:cNvGrpSpPr>
          <p:nvPr/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3" name="Rectangle 12"/>
            <p:cNvSpPr/>
            <p:nvPr/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altLang="zh-CN" sz="2000">
              <a:latin typeface="Arial" panose="020B0604020202020204"/>
              <a:cs typeface="Arial" panose="020B0604020202020204"/>
            </a:endParaRPr>
          </a:p>
          <a:p>
            <a:endParaRPr lang="zh-CN" altLang="en-US"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图片 5" descr="文本, 应用程序&#10;&#10;已自动生成说明"/>
          <p:cNvPicPr>
            <a:picLocks noChangeAspect="1"/>
          </p:cNvPicPr>
          <p:nvPr/>
        </p:nvPicPr>
        <p:blipFill rotWithShape="1">
          <a:blip r:embed="rId1"/>
          <a:srcRect b="6697"/>
          <a:stretch>
            <a:fillRect/>
          </a:stretch>
        </p:blipFill>
        <p:spPr>
          <a:xfrm>
            <a:off x="5977788" y="799352"/>
            <a:ext cx="5456725" cy="533236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62946" y="2327124"/>
            <a:ext cx="4569911" cy="32470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/>
              <a:buChar char="•"/>
            </a:pPr>
            <a:r>
              <a:rPr lang="en-US" altLang="zh-CN">
                <a:ea typeface="+mn-lt"/>
                <a:cs typeface="+mn-lt"/>
              </a:rPr>
              <a:t>Fast and easy to implement</a:t>
            </a:r>
            <a:endParaRPr lang="zh-CN">
              <a:ea typeface="+mn-lt"/>
              <a:cs typeface="+mn-lt"/>
            </a:endParaRPr>
          </a:p>
          <a:p>
            <a:pPr marL="285750" indent="-285750">
              <a:spcAft>
                <a:spcPts val="600"/>
              </a:spcAft>
              <a:buFont typeface="Arial" panose="020B0604020202020204"/>
              <a:buChar char="•"/>
            </a:pPr>
            <a:r>
              <a:rPr lang="en-US" altLang="zh-CN">
                <a:ea typeface="+mn-lt"/>
                <a:cs typeface="+mn-lt"/>
              </a:rPr>
              <a:t>Multiple available libraries - helps to kick-start development.</a:t>
            </a:r>
            <a:endParaRPr lang="zh-CN">
              <a:ea typeface="+mn-lt"/>
              <a:cs typeface="+mn-lt"/>
            </a:endParaRPr>
          </a:p>
          <a:p>
            <a:pPr marL="285750" indent="-285750">
              <a:spcAft>
                <a:spcPts val="600"/>
              </a:spcAft>
              <a:buFont typeface="Arial" panose="020B0604020202020204"/>
              <a:buChar char="•"/>
            </a:pPr>
            <a:r>
              <a:rPr lang="en-US" altLang="zh-CN">
                <a:ea typeface="+mn-lt"/>
                <a:cs typeface="+mn-lt"/>
              </a:rPr>
              <a:t>Strong foundation in Web standards </a:t>
            </a:r>
            <a:r>
              <a:rPr lang="en-US">
                <a:ea typeface="+mn-lt"/>
                <a:cs typeface="+mn-lt"/>
              </a:rPr>
              <a:t>(XML, JSON , HTTP, OAuth, etc.)</a:t>
            </a:r>
            <a:endParaRPr lang="zh-CN">
              <a:ea typeface="+mn-lt"/>
              <a:cs typeface="+mn-lt"/>
            </a:endParaRPr>
          </a:p>
          <a:p>
            <a:pPr marL="285750" indent="-285750">
              <a:spcAft>
                <a:spcPts val="600"/>
              </a:spcAft>
              <a:buFont typeface="Arial" panose="020B0604020202020204"/>
              <a:buChar char="•"/>
            </a:pPr>
            <a:r>
              <a:rPr lang="en-US" altLang="zh-CN">
                <a:ea typeface="+mn-lt"/>
                <a:cs typeface="+mn-lt"/>
              </a:rPr>
              <a:t>Supports HTTP-based RESTful architectures.</a:t>
            </a:r>
            <a:endParaRPr lang="zh-CN">
              <a:ea typeface="+mn-lt"/>
              <a:cs typeface="+mn-lt"/>
            </a:endParaRPr>
          </a:p>
          <a:p>
            <a:pPr marL="285750" indent="-285750">
              <a:spcAft>
                <a:spcPts val="600"/>
              </a:spcAft>
              <a:buFont typeface="Arial" panose="020B0604020202020204"/>
              <a:buChar char="•"/>
            </a:pPr>
            <a:r>
              <a:rPr lang="en-US" altLang="zh-CN">
                <a:ea typeface="+mn-lt"/>
                <a:cs typeface="+mn-lt"/>
              </a:rPr>
              <a:t>Well written, free documentation</a:t>
            </a:r>
            <a:endParaRPr lang="zh-CN">
              <a:ea typeface="+mn-lt"/>
              <a:cs typeface="+mn-lt"/>
            </a:endParaRPr>
          </a:p>
          <a:p>
            <a:pPr algn="l">
              <a:spcAft>
                <a:spcPts val="600"/>
              </a:spcAft>
            </a:pPr>
            <a:endParaRPr lang="zh-CN" altLang="en-US">
              <a:ea typeface="黑体" panose="02010609060101010101" charset="-122"/>
              <a:cs typeface="Arial" panose="020B0604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F749-7D53-4249-996F-331DC8AB91BD}" type="slidenum">
              <a:rPr lang="zh-CN" altLang="en-US" smtClean="0"/>
            </a:fld>
            <a:endParaRPr 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Line 16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>
            <a:off x="1785939" y="3509962"/>
            <a:ext cx="3482975" cy="0"/>
          </a:xfrm>
          <a:prstGeom prst="line">
            <a:avLst/>
          </a:prstGeom>
          <a:noFill/>
          <a:ln w="28575" cmpd="sng">
            <a:solidFill>
              <a:schemeClr val="accent1">
                <a:alpha val="50000"/>
              </a:schemeClr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33795" name="Line 17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3527427" y="1676400"/>
            <a:ext cx="0" cy="3663950"/>
          </a:xfrm>
          <a:prstGeom prst="line">
            <a:avLst/>
          </a:prstGeom>
          <a:noFill/>
          <a:ln w="28575" cmpd="sng">
            <a:solidFill>
              <a:schemeClr val="accent1">
                <a:lumMod val="40000"/>
                <a:lumOff val="60000"/>
              </a:schemeClr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33796" name="Oval 1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957389" y="1911350"/>
            <a:ext cx="3154363" cy="3182937"/>
          </a:xfrm>
          <a:prstGeom prst="ellipse">
            <a:avLst/>
          </a:prstGeom>
          <a:noFill/>
          <a:ln w="19050" cmpd="sng">
            <a:solidFill>
              <a:schemeClr val="accent1">
                <a:lumMod val="40000"/>
                <a:lumOff val="60000"/>
              </a:schemeClr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9pPr>
          </a:lstStyle>
          <a:p>
            <a:endParaRPr lang="zh-CN" altLang="en-US" sz="130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33797" name="Oval 10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130427" y="2092325"/>
            <a:ext cx="2789237" cy="2809875"/>
          </a:xfrm>
          <a:prstGeom prst="ellipse">
            <a:avLst/>
          </a:prstGeom>
          <a:noFill/>
          <a:ln w="9525" cmpd="sng">
            <a:solidFill>
              <a:schemeClr val="accent1">
                <a:lumMod val="20000"/>
                <a:lumOff val="80000"/>
              </a:schemeClr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64999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9pPr>
          </a:lstStyle>
          <a:p>
            <a:endParaRPr lang="zh-CN" altLang="en-US" sz="130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33798" name="Oval 13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449514" y="2428875"/>
            <a:ext cx="2138363" cy="21828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9pPr>
          </a:lstStyle>
          <a:p>
            <a:endParaRPr lang="zh-CN" altLang="en-US" sz="130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33801" name="KSO_GT1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833689" y="2820988"/>
            <a:ext cx="1368425" cy="1398588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9pPr>
          </a:lstStyle>
          <a:p>
            <a:pPr algn="ctr"/>
            <a:endParaRPr lang="en-US" altLang="zh-CN" sz="2800">
              <a:solidFill>
                <a:schemeClr val="bg1"/>
              </a:solidFill>
              <a:latin typeface="+mj-lt"/>
              <a:ea typeface="黑体" panose="02010609060101010101" charset="-122"/>
              <a:cs typeface="Arial" panose="020B0604020202020204"/>
            </a:endParaRPr>
          </a:p>
        </p:txBody>
      </p:sp>
      <p:sp>
        <p:nvSpPr>
          <p:cNvPr id="33799" name="Oval 19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468074" y="2212671"/>
            <a:ext cx="250825" cy="252412"/>
          </a:xfrm>
          <a:prstGeom prst="ellipse">
            <a:avLst/>
          </a:prstGeom>
          <a:solidFill>
            <a:schemeClr val="accent1"/>
          </a:solidFill>
          <a:ln w="12700" cmpd="sng">
            <a:solidFill>
              <a:schemeClr val="bg1"/>
            </a:solidFill>
            <a:rou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9pPr>
          </a:lstStyle>
          <a:p>
            <a:endParaRPr lang="zh-CN" altLang="en-US" sz="130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33800" name="KSO_GT1.1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4667491" y="2134883"/>
            <a:ext cx="2044701" cy="392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rgbClr val="5CC5E7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lIns="91440" tIns="45720" rIns="91440" bIns="45720"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9pPr>
          </a:lstStyle>
          <a:p>
            <a:r>
              <a:rPr lang="en-US" b="1">
                <a:solidFill>
                  <a:schemeClr val="tx1">
                    <a:lumMod val="50000"/>
                  </a:schemeClr>
                </a:solidFill>
                <a:latin typeface="+mn-lt"/>
                <a:ea typeface="黑体" panose="02010609060101010101" charset="-122"/>
                <a:cs typeface="Arial" panose="020B0604020202020204"/>
              </a:rPr>
              <a:t>Security Module</a:t>
            </a:r>
            <a:endParaRPr lang="zh-CN" altLang="en-US" b="1">
              <a:solidFill>
                <a:schemeClr val="tx1">
                  <a:lumMod val="50000"/>
                </a:schemeClr>
              </a:solidFill>
              <a:cs typeface="Arial" panose="020B0604020202020204"/>
            </a:endParaRPr>
          </a:p>
        </p:txBody>
      </p:sp>
      <p:sp>
        <p:nvSpPr>
          <p:cNvPr id="33802" name="Oval 19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4860534" y="2746505"/>
            <a:ext cx="250825" cy="250825"/>
          </a:xfrm>
          <a:prstGeom prst="ellipse">
            <a:avLst/>
          </a:prstGeom>
          <a:solidFill>
            <a:schemeClr val="accent1"/>
          </a:solidFill>
          <a:ln w="12700" cmpd="sng">
            <a:solidFill>
              <a:schemeClr val="bg1"/>
            </a:solidFill>
            <a:rou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9pPr>
          </a:lstStyle>
          <a:p>
            <a:endParaRPr lang="zh-CN" altLang="en-US" sz="130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33803" name="KSO_GT1.1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5115838" y="2642838"/>
            <a:ext cx="3165473" cy="453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rgbClr val="5CC5E7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lIns="91440" tIns="45720" rIns="91440" bIns="45720" anchor="ctr">
            <a:no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9pPr>
          </a:lstStyle>
          <a:p>
            <a:r>
              <a:rPr lang="en-US" altLang="zh-CN" b="1">
                <a:solidFill>
                  <a:schemeClr val="tx1">
                    <a:lumMod val="50000"/>
                  </a:schemeClr>
                </a:solidFill>
                <a:latin typeface="+mn-lt"/>
                <a:ea typeface="黑体" panose="02010609060101010101" charset="-122"/>
                <a:cs typeface="Arial" panose="020B0604020202020204"/>
              </a:rPr>
              <a:t>Administration Module</a:t>
            </a:r>
            <a:endParaRPr lang="zh-CN" altLang="en-US" b="1">
              <a:solidFill>
                <a:schemeClr val="tx1">
                  <a:lumMod val="50000"/>
                </a:schemeClr>
              </a:solidFill>
              <a:latin typeface="+mn-lt"/>
              <a:ea typeface="黑体" panose="02010609060101010101" charset="-122"/>
              <a:cs typeface="Arial" panose="020B0604020202020204"/>
            </a:endParaRPr>
          </a:p>
        </p:txBody>
      </p:sp>
      <p:sp>
        <p:nvSpPr>
          <p:cNvPr id="33804" name="Oval 19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4983403" y="3362260"/>
            <a:ext cx="250825" cy="252413"/>
          </a:xfrm>
          <a:prstGeom prst="ellipse">
            <a:avLst/>
          </a:prstGeom>
          <a:solidFill>
            <a:schemeClr val="accent1"/>
          </a:solidFill>
          <a:ln w="12700" cmpd="sng">
            <a:solidFill>
              <a:schemeClr val="bg1"/>
            </a:solidFill>
            <a:rou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9pPr>
          </a:lstStyle>
          <a:p>
            <a:endParaRPr lang="zh-CN" altLang="en-US" sz="130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33805" name="KSO_GT1.1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5316060" y="3298283"/>
            <a:ext cx="1893887" cy="376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rgbClr val="5CC5E7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lIns="91440" tIns="45720" rIns="91440" bIns="45720"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9pPr>
          </a:lstStyle>
          <a:p>
            <a:r>
              <a:rPr lang="en-US" altLang="zh-CN" b="1">
                <a:solidFill>
                  <a:schemeClr val="tx1">
                    <a:lumMod val="50000"/>
                  </a:schemeClr>
                </a:solidFill>
                <a:latin typeface="+mn-lt"/>
                <a:ea typeface="黑体" panose="02010609060101010101" charset="-122"/>
              </a:rPr>
              <a:t>Clinical Module</a:t>
            </a:r>
            <a:endParaRPr lang="en-US" altLang="zh-CN" b="1">
              <a:solidFill>
                <a:schemeClr val="tx1">
                  <a:lumMod val="50000"/>
                </a:schemeClr>
              </a:solidFill>
              <a:latin typeface="+mn-lt"/>
              <a:ea typeface="黑体" panose="02010609060101010101" charset="-122"/>
              <a:cs typeface="Arial" panose="020B0604020202020204"/>
            </a:endParaRPr>
          </a:p>
        </p:txBody>
      </p:sp>
      <p:sp>
        <p:nvSpPr>
          <p:cNvPr id="33806" name="Oval 19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4899897" y="3969163"/>
            <a:ext cx="250825" cy="250825"/>
          </a:xfrm>
          <a:prstGeom prst="ellipse">
            <a:avLst/>
          </a:prstGeom>
          <a:solidFill>
            <a:schemeClr val="accent1"/>
          </a:solidFill>
          <a:ln w="12700" cmpd="sng">
            <a:solidFill>
              <a:schemeClr val="bg1"/>
            </a:solidFill>
            <a:rou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9pPr>
          </a:lstStyle>
          <a:p>
            <a:endParaRPr lang="zh-CN" altLang="en-US" sz="130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33807" name="KSO_GT1.1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5226682" y="3907252"/>
            <a:ext cx="2681287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rgbClr val="5CC5E7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lIns="91440" tIns="45720" rIns="91440" bIns="45720"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9pPr>
          </a:lstStyle>
          <a:p>
            <a:r>
              <a:rPr lang="en-US" altLang="zh-CN" b="1">
                <a:solidFill>
                  <a:schemeClr val="tx1">
                    <a:lumMod val="50000"/>
                  </a:schemeClr>
                </a:solidFill>
                <a:latin typeface="+mn-lt"/>
                <a:ea typeface="黑体" panose="02010609060101010101" charset="-122"/>
                <a:cs typeface="Arial" panose="020B0604020202020204"/>
              </a:rPr>
              <a:t>Medication Module</a:t>
            </a:r>
            <a:endParaRPr lang="en-US" altLang="zh-CN" b="1">
              <a:solidFill>
                <a:schemeClr val="tx1">
                  <a:lumMod val="50000"/>
                </a:schemeClr>
              </a:solidFill>
              <a:latin typeface="+mn-lt"/>
              <a:ea typeface="黑体" panose="02010609060101010101" charset="-122"/>
              <a:cs typeface="Arial" panose="020B0604020202020204"/>
            </a:endParaRPr>
          </a:p>
        </p:txBody>
      </p:sp>
      <p:sp>
        <p:nvSpPr>
          <p:cNvPr id="33808" name="Oval 19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4589137" y="4532727"/>
            <a:ext cx="250825" cy="252412"/>
          </a:xfrm>
          <a:prstGeom prst="ellipse">
            <a:avLst/>
          </a:prstGeom>
          <a:solidFill>
            <a:schemeClr val="accent1"/>
          </a:solidFill>
          <a:ln w="12700" cmpd="sng">
            <a:solidFill>
              <a:schemeClr val="bg1"/>
            </a:solidFill>
            <a:rou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9pPr>
          </a:lstStyle>
          <a:p>
            <a:endParaRPr lang="zh-CN" altLang="en-US" sz="130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33809" name="KSO_GT1.1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4927796" y="4474183"/>
            <a:ext cx="2282825" cy="368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rgbClr val="5CC5E7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lIns="91440" tIns="45720" rIns="91440" bIns="45720"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9pPr>
          </a:lstStyle>
          <a:p>
            <a:r>
              <a:rPr lang="en-US" altLang="zh-CN" b="1">
                <a:solidFill>
                  <a:schemeClr val="tx1">
                    <a:lumMod val="50000"/>
                  </a:schemeClr>
                </a:solidFill>
                <a:latin typeface="+mn-lt"/>
                <a:ea typeface="黑体" panose="02010609060101010101" charset="-122"/>
                <a:cs typeface="Arial" panose="020B0604020202020204"/>
              </a:rPr>
              <a:t>Diagnosis Module</a:t>
            </a:r>
            <a:endParaRPr lang="en-US" altLang="zh-CN" b="1">
              <a:solidFill>
                <a:schemeClr val="tx1">
                  <a:lumMod val="50000"/>
                </a:schemeClr>
              </a:solidFill>
              <a:latin typeface="+mn-lt"/>
              <a:ea typeface="黑体" panose="02010609060101010101" charset="-122"/>
              <a:cs typeface="Arial" panose="020B0604020202020204"/>
            </a:endParaRPr>
          </a:p>
        </p:txBody>
      </p:sp>
      <p:sp>
        <p:nvSpPr>
          <p:cNvPr id="28" name="文本框 27"/>
          <p:cNvSpPr txBox="1"/>
          <p:nvPr>
            <p:custDataLst>
              <p:tags r:id="rId17"/>
            </p:custDataLst>
          </p:nvPr>
        </p:nvSpPr>
        <p:spPr>
          <a:xfrm>
            <a:off x="442680" y="323185"/>
            <a:ext cx="3212045" cy="7089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defTabSz="914400" eaLnBrk="1" latinLnBrk="0" hangingPunct="1">
              <a:lnSpc>
                <a:spcPct val="90000"/>
              </a:lnSpc>
              <a:buNone/>
              <a:defRPr sz="3200" b="1" i="0" baseline="0">
                <a:solidFill>
                  <a:schemeClr val="accent1"/>
                </a:solidFill>
                <a:effectLst/>
                <a:ea typeface="黑体" panose="02010609060101010101" charset="-122"/>
                <a:cs typeface="+mj-cs"/>
              </a:defRPr>
            </a:lvl1pPr>
          </a:lstStyle>
          <a:p>
            <a:r>
              <a:rPr lang="en-US" altLang="zh-CN">
                <a:latin typeface="+mj-lt"/>
                <a:ea typeface="黑体" panose="02010609060101010101" charset="-122"/>
              </a:rPr>
              <a:t>FHIR Modules</a:t>
            </a:r>
            <a:endParaRPr lang="zh-CN" altLang="en-US">
              <a:latin typeface="+mj-lt"/>
              <a:ea typeface="+mj-ea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F749-7D53-4249-996F-331DC8AB91BD}" type="slidenum">
              <a:rPr lang="zh-CN" altLang="en-US" smtClean="0"/>
            </a:fld>
            <a:endParaRPr lang="en-US"/>
          </a:p>
        </p:txBody>
      </p:sp>
    </p:spTree>
    <p:custDataLst>
      <p:tags r:id="rId18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15647"/>
            <a:ext cx="10515600" cy="977900"/>
          </a:xfrm>
        </p:spPr>
        <p:txBody>
          <a:bodyPr/>
          <a:lstStyle/>
          <a:p>
            <a:r>
              <a:rPr lang="zh-CN" altLang="en-US">
                <a:latin typeface="Arial" panose="020B0604020202020204"/>
                <a:ea typeface="黑体" panose="02010609060101010101" charset="-122"/>
                <a:cs typeface="Arial" panose="020B0604020202020204"/>
              </a:rPr>
              <a:t>FHIR Components</a:t>
            </a:r>
            <a:endParaRPr lang="zh-CN" altLang="en-US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82230"/>
            <a:ext cx="10515600" cy="354950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zh-CN">
                <a:latin typeface="Arial" panose="020B0604020202020204"/>
                <a:ea typeface="黑体" panose="02010609060101010101" charset="-122"/>
                <a:cs typeface="Arial" panose="020B0604020202020204"/>
              </a:rPr>
              <a:t>The basic component of </a:t>
            </a:r>
            <a:r>
              <a:rPr lang="en-US" altLang="zh-CN">
                <a:latin typeface="Arial" panose="020B0604020202020204"/>
                <a:ea typeface="黑体" panose="02010609060101010101" charset="-122"/>
                <a:cs typeface="Arial" panose="020B0604020202020204"/>
              </a:rPr>
              <a:t>FHIR</a:t>
            </a:r>
            <a:r>
              <a:rPr lang="zh-CN">
                <a:latin typeface="Arial" panose="020B0604020202020204"/>
                <a:ea typeface="黑体" panose="02010609060101010101" charset="-122"/>
                <a:cs typeface="Arial" panose="020B0604020202020204"/>
              </a:rPr>
              <a:t> is</a:t>
            </a:r>
            <a:r>
              <a:rPr lang="zh-CN" altLang="en-US">
                <a:latin typeface="Arial" panose="020B0604020202020204"/>
                <a:ea typeface="黑体" panose="02010609060101010101" charset="-122"/>
                <a:cs typeface="Arial" panose="020B0604020202020204"/>
              </a:rPr>
              <a:t> a </a:t>
            </a:r>
            <a:r>
              <a:rPr lang="en-US" altLang="en-US">
                <a:latin typeface="Arial" panose="020B0604020202020204"/>
                <a:ea typeface="黑体" panose="02010609060101010101" charset="-122"/>
                <a:cs typeface="Arial" panose="020B0604020202020204"/>
              </a:rPr>
              <a:t>R</a:t>
            </a:r>
            <a:r>
              <a:rPr lang="zh-CN">
                <a:latin typeface="Arial" panose="020B0604020202020204"/>
                <a:ea typeface="黑体" panose="02010609060101010101" charset="-122"/>
                <a:cs typeface="Arial" panose="020B0604020202020204"/>
              </a:rPr>
              <a:t>esource, and all exchangeable content</a:t>
            </a:r>
            <a:r>
              <a:rPr lang="zh-CN" altLang="en-US">
                <a:latin typeface="Arial" panose="020B0604020202020204"/>
                <a:ea typeface="黑体" panose="02010609060101010101" charset="-122"/>
                <a:cs typeface="Arial" panose="020B0604020202020204"/>
              </a:rPr>
              <a:t> </a:t>
            </a:r>
            <a:r>
              <a:rPr lang="zh-CN">
                <a:latin typeface="Arial" panose="020B0604020202020204"/>
                <a:ea typeface="黑体" panose="02010609060101010101" charset="-122"/>
                <a:cs typeface="Arial" panose="020B0604020202020204"/>
              </a:rPr>
              <a:t>is defined as resource. Resources can be represented by XML or JSON. </a:t>
            </a:r>
            <a:r>
              <a:rPr lang="en-US" altLang="zh-CN">
                <a:latin typeface="Arial" panose="020B0604020202020204"/>
                <a:ea typeface="黑体" panose="02010609060101010101" charset="-122"/>
                <a:cs typeface="Arial" panose="020B0604020202020204"/>
              </a:rPr>
              <a:t>T</a:t>
            </a:r>
            <a:r>
              <a:rPr lang="zh-CN">
                <a:latin typeface="Arial" panose="020B0604020202020204"/>
                <a:ea typeface="黑体" panose="02010609060101010101" charset="-122"/>
                <a:cs typeface="Arial" panose="020B0604020202020204"/>
              </a:rPr>
              <a:t>he re</a:t>
            </a:r>
            <a:r>
              <a:rPr lang="en-US" altLang="zh-CN">
                <a:latin typeface="Arial" panose="020B0604020202020204"/>
                <a:ea typeface="黑体" panose="02010609060101010101" charset="-122"/>
                <a:cs typeface="Arial" panose="020B0604020202020204"/>
              </a:rPr>
              <a:t>sources</a:t>
            </a:r>
            <a:r>
              <a:rPr lang="zh-CN" altLang="en-US">
                <a:latin typeface="Arial" panose="020B0604020202020204"/>
                <a:ea typeface="黑体" panose="02010609060101010101" charset="-122"/>
                <a:cs typeface="Arial" panose="020B0604020202020204"/>
              </a:rPr>
              <a:t> have been defined so fa</a:t>
            </a:r>
            <a:r>
              <a:rPr lang="en-US" altLang="en-US">
                <a:latin typeface="Arial" panose="020B0604020202020204"/>
                <a:ea typeface="黑体" panose="02010609060101010101" charset="-122"/>
                <a:cs typeface="Arial" panose="020B0604020202020204"/>
              </a:rPr>
              <a:t>r</a:t>
            </a:r>
            <a:r>
              <a:rPr lang="zh-CN">
                <a:latin typeface="Arial" panose="020B0604020202020204"/>
                <a:ea typeface="黑体" panose="02010609060101010101" charset="-122"/>
                <a:cs typeface="Arial" panose="020B0604020202020204"/>
              </a:rPr>
              <a:t> have the following characteristics:</a:t>
            </a:r>
            <a:endParaRPr lang="zh-CN" altLang="en-US">
              <a:latin typeface="Arial" panose="020B0604020202020204"/>
              <a:ea typeface="黑体" panose="02010609060101010101" charset="-122"/>
              <a:cs typeface="Arial" panose="020B0604020202020204"/>
            </a:endParaRPr>
          </a:p>
          <a:p>
            <a:pPr marL="0" indent="0">
              <a:buNone/>
            </a:pPr>
            <a:endParaRPr lang="zh-CN" altLang="en-US">
              <a:latin typeface="Arial" panose="020B0604020202020204"/>
              <a:ea typeface="黑体" panose="02010609060101010101" charset="-122"/>
              <a:cs typeface="Arial" panose="020B0604020202020204"/>
            </a:endParaRPr>
          </a:p>
          <a:p>
            <a:pPr lvl="1"/>
            <a:r>
              <a:rPr lang="en-US" altLang="zh-CN" sz="2400">
                <a:latin typeface="Arial" panose="020B0604020202020204"/>
                <a:ea typeface="黑体" panose="02010609060101010101" charset="-122"/>
                <a:cs typeface="Arial" panose="020B0604020202020204"/>
              </a:rPr>
              <a:t>URL</a:t>
            </a:r>
            <a:endParaRPr lang="en-US" altLang="zh-CN" sz="2400">
              <a:latin typeface="Arial" panose="020B0604020202020204"/>
              <a:ea typeface="黑体" panose="02010609060101010101" charset="-122"/>
              <a:cs typeface="Arial" panose="020B0604020202020204"/>
            </a:endParaRPr>
          </a:p>
          <a:p>
            <a:pPr lvl="1"/>
            <a:r>
              <a:rPr lang="zh-CN" altLang="en-US" sz="2400">
                <a:latin typeface="Arial" panose="020B0604020202020204"/>
                <a:ea typeface="黑体" panose="02010609060101010101" charset="-122"/>
                <a:cs typeface="Arial" panose="020B0604020202020204"/>
              </a:rPr>
              <a:t>Common metadata</a:t>
            </a:r>
            <a:endParaRPr lang="zh-CN" altLang="en-US" sz="2400">
              <a:latin typeface="Arial" panose="020B0604020202020204"/>
              <a:ea typeface="黑体" panose="02010609060101010101" charset="-122"/>
              <a:cs typeface="Arial" panose="020B0604020202020204"/>
            </a:endParaRPr>
          </a:p>
          <a:p>
            <a:pPr lvl="1"/>
            <a:r>
              <a:rPr lang="zh-CN" altLang="en-US" sz="2400">
                <a:latin typeface="Arial" panose="020B0604020202020204"/>
                <a:ea typeface="黑体" panose="02010609060101010101" charset="-122"/>
                <a:cs typeface="Arial" panose="020B0604020202020204"/>
              </a:rPr>
              <a:t>Overview of human readable file</a:t>
            </a:r>
            <a:endParaRPr lang="zh-CN" altLang="en-US" sz="2400">
              <a:latin typeface="Arial" panose="020B0604020202020204"/>
              <a:ea typeface="黑体" panose="02010609060101010101" charset="-122"/>
              <a:cs typeface="Arial" panose="020B0604020202020204"/>
            </a:endParaRPr>
          </a:p>
          <a:p>
            <a:pPr lvl="1"/>
            <a:r>
              <a:rPr lang="zh-CN" altLang="en-US" sz="2400">
                <a:latin typeface="Arial" panose="020B0604020202020204"/>
                <a:ea typeface="黑体" panose="02010609060101010101" charset="-122"/>
                <a:cs typeface="Arial" panose="020B0604020202020204"/>
              </a:rPr>
              <a:t>A set of defined common data elements</a:t>
            </a:r>
            <a:endParaRPr lang="zh-CN" altLang="en-US" sz="2400">
              <a:latin typeface="Arial" panose="020B0604020202020204"/>
              <a:ea typeface="黑体" panose="02010609060101010101" charset="-122"/>
              <a:cs typeface="Arial" panose="020B0604020202020204"/>
            </a:endParaRPr>
          </a:p>
          <a:p>
            <a:pPr lvl="1"/>
            <a:r>
              <a:rPr lang="zh-CN" altLang="en-US" sz="2400">
                <a:latin typeface="Arial" panose="020B0604020202020204"/>
                <a:ea typeface="黑体" panose="02010609060101010101" charset="-122"/>
                <a:cs typeface="Arial" panose="020B0604020202020204"/>
              </a:rPr>
              <a:t>An extensible framework</a:t>
            </a:r>
            <a:endParaRPr lang="zh-CN" altLang="en-US" sz="2400">
              <a:latin typeface="Arial" panose="020B0604020202020204"/>
              <a:ea typeface="黑体" panose="02010609060101010101" charset="-122"/>
              <a:cs typeface="Arial" panose="020B0604020202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F749-7D53-4249-996F-331DC8AB91BD}" type="slidenum">
              <a:rPr lang="zh-CN" altLang="en-US" smtClean="0"/>
            </a:fld>
            <a:endParaRPr lang="en-US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631566" y="295678"/>
            <a:ext cx="5316293" cy="9396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>
              <a:defRPr sz="4000"/>
            </a:lvl1pPr>
          </a:lstStyle>
          <a:p>
            <a:r>
              <a:rPr lang="en-US" altLang="zh-CN" sz="3600" b="1">
                <a:solidFill>
                  <a:schemeClr val="accent1"/>
                </a:solidFill>
                <a:ea typeface="黑体" panose="02010609060101010101" charset="-122"/>
                <a:cs typeface="Arial" panose="020B0604020202020204"/>
              </a:rPr>
              <a:t>Sensors in the Industry</a:t>
            </a:r>
            <a:endParaRPr lang="en-US" altLang="zh-CN" sz="3600" b="1">
              <a:solidFill>
                <a:schemeClr val="accent1"/>
              </a:solidFill>
              <a:ea typeface="黑体" panose="02010609060101010101" charset="-122"/>
              <a:cs typeface="Arial" panose="020B0604020202020204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89462" y="2557463"/>
            <a:ext cx="3354387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>
                <a:cs typeface="Arial" panose="020B0604020202020204"/>
              </a:rPr>
              <a:t>Big emphasis on sensors for medical pump applications.</a:t>
            </a:r>
            <a:endParaRPr lang="en-US">
              <a:cs typeface="Arial" panose="020B0604020202020204"/>
            </a:endParaRPr>
          </a:p>
          <a:p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Easy integration and 20 years of proven performance. </a:t>
            </a:r>
            <a:endParaRPr lang="en-US">
              <a:ea typeface="+mn-lt"/>
              <a:cs typeface="+mn-lt"/>
            </a:endParaRPr>
          </a:p>
          <a:p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TE offers ISO 13485 certification and FDA registration for various sensors and assemblies.</a:t>
            </a:r>
            <a:endParaRPr lang="en-US">
              <a:cs typeface="Arial" panose="020B0604020202020204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4186238" y="1820863"/>
            <a:ext cx="0" cy="3889374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8337548" y="1757362"/>
            <a:ext cx="0" cy="3889374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8" descr="Logo&#10;&#10;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5" y="1629512"/>
            <a:ext cx="2743200" cy="614477"/>
          </a:xfrm>
          <a:prstGeom prst="rect">
            <a:avLst/>
          </a:prstGeom>
        </p:spPr>
      </p:pic>
      <p:pic>
        <p:nvPicPr>
          <p:cNvPr id="10" name="Picture 10" descr="Logo, company name&#10;&#10;Description automatically generated"/>
          <p:cNvPicPr>
            <a:picLocks noChangeAspect="1"/>
          </p:cNvPicPr>
          <p:nvPr/>
        </p:nvPicPr>
        <p:blipFill rotWithShape="1">
          <a:blip r:embed="rId3"/>
          <a:srcRect l="5397" t="19733" r="3492" b="16940"/>
          <a:stretch>
            <a:fillRect/>
          </a:stretch>
        </p:blipFill>
        <p:spPr>
          <a:xfrm>
            <a:off x="5153025" y="1587500"/>
            <a:ext cx="2282404" cy="915964"/>
          </a:xfrm>
          <a:prstGeom prst="rect">
            <a:avLst/>
          </a:prstGeom>
        </p:spPr>
      </p:pic>
      <p:pic>
        <p:nvPicPr>
          <p:cNvPr id="4" name="Picture 8" descr="Logo&#10;&#10;Description automatically generated"/>
          <p:cNvPicPr>
            <a:picLocks noChangeAspect="1"/>
          </p:cNvPicPr>
          <p:nvPr/>
        </p:nvPicPr>
        <p:blipFill rotWithShape="1">
          <a:blip r:embed="rId4"/>
          <a:srcRect t="22656" r="-179" b="17187"/>
          <a:stretch>
            <a:fillRect/>
          </a:stretch>
        </p:blipFill>
        <p:spPr>
          <a:xfrm>
            <a:off x="8558213" y="1649265"/>
            <a:ext cx="3567121" cy="60850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92148" y="2501901"/>
            <a:ext cx="3338512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>
                <a:cs typeface="Arial" panose="020B0604020202020204"/>
              </a:rPr>
              <a:t>114 years of manufacturing electrical and other devices.</a:t>
            </a:r>
            <a:endParaRPr lang="en-US">
              <a:cs typeface="Arial" panose="020B0604020202020204"/>
            </a:endParaRPr>
          </a:p>
          <a:p>
            <a:endParaRPr lang="en-US">
              <a:cs typeface="Arial" panose="020B0604020202020204"/>
            </a:endParaRPr>
          </a:p>
          <a:p>
            <a:r>
              <a:rPr lang="en-US">
                <a:cs typeface="Arial" panose="020B0604020202020204"/>
              </a:rPr>
              <a:t>Provides full range of sensors and switches required in smart infusion pumps.</a:t>
            </a:r>
            <a:endParaRPr lang="en-US"/>
          </a:p>
          <a:p>
            <a:endParaRPr lang="en-US">
              <a:cs typeface="Arial" panose="020B0604020202020204"/>
            </a:endParaRPr>
          </a:p>
          <a:p>
            <a:r>
              <a:rPr lang="en-US">
                <a:cs typeface="Arial" panose="020B0604020202020204"/>
              </a:rPr>
              <a:t>Has a great manual for each sensor with thorough guidelines.</a:t>
            </a:r>
            <a:endParaRPr lang="en-US">
              <a:cs typeface="Arial" panose="020B0604020202020204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558211" y="2557464"/>
            <a:ext cx="3338512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>
                <a:cs typeface="Arial" panose="020B0604020202020204"/>
              </a:rPr>
              <a:t>Provides a wide range of advanced sensors and switches, including different load cells.</a:t>
            </a:r>
            <a:endParaRPr lang="en-US">
              <a:cs typeface="Arial" panose="020B0604020202020204"/>
            </a:endParaRPr>
          </a:p>
          <a:p>
            <a:endParaRPr lang="en-US">
              <a:cs typeface="Arial" panose="020B0604020202020204"/>
            </a:endParaRPr>
          </a:p>
          <a:p>
            <a:r>
              <a:rPr lang="en-US">
                <a:cs typeface="Arial" panose="020B0604020202020204"/>
              </a:rPr>
              <a:t>30-year presence in the industry – known for exceptional accuracy and long-term performance. </a:t>
            </a:r>
            <a:endParaRPr lang="en-US">
              <a:cs typeface="Arial" panose="020B060402020202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F749-7D53-4249-996F-331DC8AB91BD}" type="slidenum">
              <a:rPr lang="zh-CN" altLang="en-US" smtClean="0"/>
            </a:fld>
            <a:endParaRPr lang="en-US"/>
          </a:p>
        </p:txBody>
      </p:sp>
    </p:spTree>
    <p:custDataLst>
      <p:tags r:id="rId5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15647"/>
            <a:ext cx="10515600" cy="977900"/>
          </a:xfrm>
        </p:spPr>
        <p:txBody>
          <a:bodyPr/>
          <a:lstStyle/>
          <a:p>
            <a:r>
              <a:rPr lang="zh-CN" altLang="en-US">
                <a:latin typeface="Arial" panose="020B0604020202020204"/>
                <a:ea typeface="黑体" panose="02010609060101010101" charset="-122"/>
                <a:cs typeface="Arial" panose="020B0604020202020204"/>
              </a:rPr>
              <a:t>Different Force Sensors</a:t>
            </a:r>
            <a:endParaRPr lang="en-US" altLang="zh-CN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5094" y="2001293"/>
            <a:ext cx="5258904" cy="34145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altLang="zh-CN">
                <a:solidFill>
                  <a:srgbClr val="0070C0"/>
                </a:solidFill>
                <a:latin typeface="Arial" panose="020B0604020202020204"/>
                <a:ea typeface="黑体" panose="02010609060101010101" charset="-122"/>
                <a:cs typeface="Arial" panose="020B0604020202020204"/>
              </a:rPr>
              <a:t>S256 Force Sensor (SMD)</a:t>
            </a:r>
            <a:endParaRPr lang="en-US" altLang="zh-CN">
              <a:solidFill>
                <a:srgbClr val="0070C0"/>
              </a:solidFill>
              <a:latin typeface="Arial" panose="020B0604020202020204"/>
              <a:ea typeface="黑体" panose="02010609060101010101" charset="-122"/>
              <a:cs typeface="Arial" panose="020B0604020202020204"/>
            </a:endParaRPr>
          </a:p>
          <a:p>
            <a:pPr marL="342900" indent="-342900">
              <a:buFont typeface="Arial" panose="020B0604020202020204" pitchFamily="18" charset="2"/>
              <a:buChar char="•"/>
            </a:pPr>
            <a:r>
              <a:rPr lang="en-US" altLang="zh-CN">
                <a:latin typeface="Arial" panose="020B0604020202020204"/>
                <a:ea typeface="黑体" panose="02010609060101010101" charset="-122"/>
                <a:cs typeface="Arial" panose="020B0604020202020204"/>
              </a:rPr>
              <a:t>Long term stability</a:t>
            </a:r>
            <a:endParaRPr lang="en-US" altLang="zh-CN">
              <a:latin typeface="Arial" panose="020B0604020202020204"/>
              <a:ea typeface="黑体" panose="02010609060101010101" charset="-122"/>
              <a:cs typeface="Arial" panose="020B0604020202020204"/>
            </a:endParaRPr>
          </a:p>
          <a:p>
            <a:pPr marL="342900" indent="-342900">
              <a:buFont typeface="Arial" panose="020B0604020202020204" pitchFamily="18" charset="2"/>
              <a:buChar char="•"/>
            </a:pPr>
            <a:r>
              <a:rPr lang="en-US" altLang="zh-CN">
                <a:latin typeface="Arial" panose="020B0604020202020204"/>
                <a:ea typeface="黑体" panose="02010609060101010101" charset="-122"/>
                <a:cs typeface="Arial" panose="020B0604020202020204"/>
              </a:rPr>
              <a:t>Sensitive and accurate</a:t>
            </a:r>
            <a:endParaRPr lang="en-US" altLang="zh-CN">
              <a:latin typeface="Arial" panose="020B0604020202020204"/>
              <a:ea typeface="黑体" panose="02010609060101010101" charset="-122"/>
              <a:cs typeface="Arial" panose="020B0604020202020204"/>
            </a:endParaRPr>
          </a:p>
          <a:p>
            <a:pPr marL="342900" indent="-342900">
              <a:buFont typeface="Arial" panose="020B0604020202020204" pitchFamily="18" charset="2"/>
              <a:buChar char="•"/>
            </a:pPr>
            <a:r>
              <a:rPr lang="en-US" altLang="zh-CN">
                <a:latin typeface="Arial" panose="020B0604020202020204"/>
                <a:ea typeface="黑体" panose="02010609060101010101" charset="-122"/>
                <a:cs typeface="Arial" panose="020B0604020202020204"/>
              </a:rPr>
              <a:t>Overload protection</a:t>
            </a:r>
            <a:endParaRPr lang="en-US" altLang="zh-CN">
              <a:latin typeface="Arial" panose="020B0604020202020204"/>
              <a:ea typeface="黑体" panose="02010609060101010101" charset="-122"/>
              <a:cs typeface="Arial" panose="020B0604020202020204"/>
            </a:endParaRPr>
          </a:p>
          <a:p>
            <a:pPr marL="342900" indent="-342900">
              <a:buFont typeface="Arial" panose="020B0604020202020204" pitchFamily="18" charset="2"/>
              <a:buChar char="•"/>
            </a:pPr>
            <a:r>
              <a:rPr lang="en-US" altLang="zh-CN">
                <a:latin typeface="Arial" panose="020B0604020202020204"/>
                <a:ea typeface="黑体" panose="02010609060101010101" charset="-122"/>
                <a:cs typeface="Arial" panose="020B0604020202020204"/>
              </a:rPr>
              <a:t>Compact and low power consumption</a:t>
            </a:r>
            <a:endParaRPr lang="en-US" altLang="zh-CN">
              <a:latin typeface="Arial" panose="020B0604020202020204"/>
              <a:cs typeface="Arial" panose="020B0604020202020204"/>
            </a:endParaRPr>
          </a:p>
          <a:p>
            <a:pPr marL="342900" indent="-342900">
              <a:buFont typeface="Arial" panose="020B0604020202020204" pitchFamily="18" charset="2"/>
              <a:buChar char="•"/>
            </a:pPr>
            <a:r>
              <a:rPr lang="en-US" altLang="zh-CN">
                <a:latin typeface="Arial" panose="020B0604020202020204"/>
                <a:ea typeface="黑体" panose="02010609060101010101" charset="-122"/>
                <a:cs typeface="Arial" panose="020B0604020202020204"/>
              </a:rPr>
              <a:t>Low hysteresis</a:t>
            </a:r>
            <a:endParaRPr lang="en-US">
              <a:latin typeface="Arial" panose="020B0604020202020204"/>
              <a:ea typeface="黑体" panose="02010609060101010101" charset="-122"/>
              <a:cs typeface="Arial" panose="020B0604020202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F749-7D53-4249-996F-331DC8AB91BD}" type="slidenum">
              <a:rPr lang="zh-CN" altLang="en-US" smtClean="0"/>
            </a:fld>
            <a:endParaRPr lang="en-US"/>
          </a:p>
        </p:txBody>
      </p:sp>
      <p:sp>
        <p:nvSpPr>
          <p:cNvPr id="6" name="内容占位符 2"/>
          <p:cNvSpPr txBox="1"/>
          <p:nvPr/>
        </p:nvSpPr>
        <p:spPr>
          <a:xfrm>
            <a:off x="6089581" y="1999084"/>
            <a:ext cx="5258904" cy="341456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ebdings" panose="05030102010509060703" pitchFamily="18" charset="2"/>
              <a:buChar char=""/>
              <a:defRPr sz="2400" kern="12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ebdings" panose="05030102010509060703" pitchFamily="18" charset="2"/>
              <a:buNone/>
            </a:pPr>
            <a:r>
              <a:rPr lang="en-US" err="1">
                <a:solidFill>
                  <a:srgbClr val="C00000"/>
                </a:solidFill>
                <a:latin typeface="Arial" panose="020B0604020202020204"/>
                <a:ea typeface="黑体" panose="02010609060101010101" charset="-122"/>
                <a:cs typeface="Arial" panose="020B0604020202020204"/>
              </a:rPr>
              <a:t>MicroForce</a:t>
            </a:r>
            <a:r>
              <a:rPr lang="en-US">
                <a:solidFill>
                  <a:srgbClr val="C00000"/>
                </a:solidFill>
                <a:latin typeface="Arial" panose="020B0604020202020204"/>
                <a:ea typeface="黑体" panose="02010609060101010101" charset="-122"/>
                <a:cs typeface="Arial" panose="020B0604020202020204"/>
              </a:rPr>
              <a:t> FMA Series (Honeywell)</a:t>
            </a:r>
            <a:endParaRPr lang="en-US">
              <a:solidFill>
                <a:srgbClr val="C00000"/>
              </a:solidFill>
              <a:latin typeface="Arial" panose="020B0604020202020204"/>
              <a:ea typeface="黑体" panose="02010609060101010101" charset="-122"/>
              <a:cs typeface="Arial" panose="020B0604020202020204"/>
            </a:endParaRPr>
          </a:p>
          <a:p>
            <a:pPr marL="342900" indent="-342900">
              <a:buFont typeface="Arial" panose="020B0604020202020204" pitchFamily="18" charset="2"/>
              <a:buChar char="•"/>
            </a:pPr>
            <a:r>
              <a:rPr lang="en-US">
                <a:latin typeface="Arial" panose="020B0604020202020204"/>
                <a:ea typeface="黑体" panose="02010609060101010101" charset="-122"/>
                <a:cs typeface="Arial" panose="020B0604020202020204"/>
              </a:rPr>
              <a:t>Piezoresistive based</a:t>
            </a:r>
            <a:endParaRPr lang="en-US">
              <a:latin typeface="Arial" panose="020B0604020202020204"/>
              <a:cs typeface="Arial" panose="020B0604020202020204"/>
            </a:endParaRPr>
          </a:p>
          <a:p>
            <a:pPr marL="342900" indent="-342900">
              <a:buFont typeface="Arial" panose="020B0604020202020204" pitchFamily="18" charset="2"/>
              <a:buChar char="•"/>
            </a:pPr>
            <a:r>
              <a:rPr lang="en-US">
                <a:latin typeface="Arial" panose="020B0604020202020204"/>
                <a:ea typeface="黑体" panose="02010609060101010101" charset="-122"/>
                <a:cs typeface="Arial" panose="020B0604020202020204"/>
              </a:rPr>
              <a:t>Calibrated with ASIC</a:t>
            </a:r>
            <a:endParaRPr lang="en-US">
              <a:latin typeface="Arial" panose="020B0604020202020204"/>
              <a:ea typeface="黑体" panose="02010609060101010101" charset="-122"/>
              <a:cs typeface="Arial" panose="020B0604020202020204"/>
            </a:endParaRPr>
          </a:p>
          <a:p>
            <a:pPr marL="342900" indent="-342900">
              <a:buFont typeface="Arial" panose="020B0604020202020204" pitchFamily="18" charset="2"/>
              <a:buChar char="•"/>
            </a:pPr>
            <a:r>
              <a:rPr lang="en-US">
                <a:latin typeface="Arial" panose="020B0604020202020204"/>
                <a:ea typeface="黑体" panose="02010609060101010101" charset="-122"/>
                <a:cs typeface="Arial" panose="020B0604020202020204"/>
              </a:rPr>
              <a:t>Direct mechanical coupling</a:t>
            </a:r>
            <a:endParaRPr lang="en-US">
              <a:latin typeface="Arial" panose="020B0604020202020204"/>
              <a:cs typeface="Arial" panose="020B0604020202020204"/>
            </a:endParaRPr>
          </a:p>
          <a:p>
            <a:pPr marL="342900" indent="-342900">
              <a:buFont typeface="Arial" panose="020B0604020202020204" pitchFamily="18" charset="2"/>
              <a:buChar char="•"/>
            </a:pPr>
            <a:r>
              <a:rPr lang="en-US">
                <a:latin typeface="Arial" panose="020B0604020202020204"/>
                <a:ea typeface="黑体" panose="02010609060101010101" charset="-122"/>
                <a:cs typeface="Arial" panose="020B0604020202020204"/>
              </a:rPr>
              <a:t>Overload protection</a:t>
            </a:r>
            <a:endParaRPr lang="en-US">
              <a:latin typeface="Arial" panose="020B0604020202020204"/>
              <a:ea typeface="黑体" panose="02010609060101010101" charset="-122"/>
              <a:cs typeface="Arial" panose="020B0604020202020204"/>
            </a:endParaRPr>
          </a:p>
          <a:p>
            <a:pPr marL="342900" indent="-342900">
              <a:buFont typeface="Arial" panose="020B0604020202020204" pitchFamily="18" charset="2"/>
              <a:buChar char="•"/>
            </a:pPr>
            <a:r>
              <a:rPr lang="en-US">
                <a:latin typeface="Arial" panose="020B0604020202020204"/>
                <a:ea typeface="黑体" panose="02010609060101010101" charset="-122"/>
                <a:cs typeface="Arial" panose="020B0604020202020204"/>
              </a:rPr>
              <a:t>Compact</a:t>
            </a:r>
            <a:endParaRPr lang="en-US">
              <a:latin typeface="Arial" panose="020B0604020202020204"/>
              <a:cs typeface="Arial" panose="020B0604020202020204"/>
            </a:endParaRPr>
          </a:p>
          <a:p>
            <a:pPr marL="342900" indent="-342900">
              <a:buFont typeface="Arial" panose="020B0604020202020204" pitchFamily="18" charset="2"/>
              <a:buChar char="•"/>
            </a:pPr>
            <a:r>
              <a:rPr lang="en-US">
                <a:latin typeface="Arial" panose="020B0604020202020204"/>
                <a:ea typeface="黑体" panose="02010609060101010101" charset="-122"/>
                <a:cs typeface="Arial" panose="020B0604020202020204"/>
              </a:rPr>
              <a:t>Enhanced accuracy</a:t>
            </a:r>
            <a:endParaRPr lang="en-US">
              <a:latin typeface="Arial" panose="020B0604020202020204"/>
              <a:cs typeface="Arial" panose="020B0604020202020204"/>
            </a:endParaRPr>
          </a:p>
          <a:p>
            <a:pPr marL="342900" indent="-342900">
              <a:buFont typeface="Arial" panose="020B0604020202020204" pitchFamily="18" charset="2"/>
              <a:buChar char="•"/>
            </a:pPr>
            <a:r>
              <a:rPr lang="en-US">
                <a:latin typeface="Arial" panose="020B0604020202020204"/>
                <a:ea typeface="黑体" panose="02010609060101010101" charset="-122"/>
                <a:cs typeface="Arial" panose="020B0604020202020204"/>
              </a:rPr>
              <a:t>Diagnostic functions</a:t>
            </a:r>
            <a:endParaRPr lang="en-US">
              <a:latin typeface="Arial" panose="020B0604020202020204"/>
              <a:cs typeface="Arial" panose="020B0604020202020204"/>
            </a:endParaRPr>
          </a:p>
          <a:p>
            <a:pPr marL="342900" indent="-342900">
              <a:buFont typeface="Arial" panose="020B0604020202020204" pitchFamily="18" charset="2"/>
              <a:buChar char="•"/>
            </a:pPr>
            <a:endParaRPr lang="en-US">
              <a:latin typeface="Arial" panose="020B0604020202020204"/>
              <a:cs typeface="Arial" panose="020B0604020202020204"/>
            </a:endParaRPr>
          </a:p>
          <a:p>
            <a:pPr marL="342900" indent="-342900">
              <a:buFont typeface="Arial" panose="020B0604020202020204" pitchFamily="18" charset="2"/>
              <a:buChar char="•"/>
            </a:pPr>
            <a:endParaRPr lang="en-US">
              <a:latin typeface="Arial" panose="020B0604020202020204"/>
              <a:cs typeface="Arial" panose="020B0604020202020204"/>
            </a:endParaRPr>
          </a:p>
          <a:p>
            <a:pPr marL="342900" indent="-342900">
              <a:buFont typeface="Arial" panose="020B0604020202020204" pitchFamily="18" charset="2"/>
              <a:buChar char="•"/>
            </a:pPr>
            <a:endParaRPr lang="en-US">
              <a:latin typeface="Arial" panose="020B0604020202020204"/>
              <a:cs typeface="Arial" panose="020B0604020202020204"/>
            </a:endParaRPr>
          </a:p>
          <a:p>
            <a:pPr marL="342900" indent="-342900">
              <a:buFont typeface="Arial" panose="020B0604020202020204" pitchFamily="18" charset="2"/>
              <a:buChar char="•"/>
            </a:pPr>
            <a:endParaRPr lang="en-US">
              <a:latin typeface="Arial" panose="020B0604020202020204"/>
              <a:cs typeface="Arial" panose="020B0604020202020204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15647"/>
            <a:ext cx="10515600" cy="977900"/>
          </a:xfrm>
        </p:spPr>
        <p:txBody>
          <a:bodyPr/>
          <a:lstStyle/>
          <a:p>
            <a:r>
              <a:rPr lang="zh-CN">
                <a:latin typeface="Arial" panose="020B0604020202020204"/>
                <a:ea typeface="黑体" panose="02010609060101010101" charset="-122"/>
                <a:cs typeface="Arial" panose="020B0604020202020204"/>
              </a:rPr>
              <a:t>Different Pressure Sensors</a:t>
            </a:r>
            <a:endParaRPr lang="zh-CN" b="0">
              <a:latin typeface="Arial" panose="020B0604020202020204"/>
              <a:ea typeface="黑体" panose="02010609060101010101" charset="-122"/>
              <a:cs typeface="Arial" panose="020B0604020202020204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5094" y="2001293"/>
            <a:ext cx="5258904" cy="34145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solidFill>
                  <a:srgbClr val="0070C0"/>
                </a:solidFill>
                <a:latin typeface="Arial" panose="020B0604020202020204"/>
                <a:ea typeface="黑体" panose="02010609060101010101" charset="-122"/>
                <a:cs typeface="Arial" panose="020B0604020202020204"/>
              </a:rPr>
              <a:t>B354 Pressure Sensor (SMD)</a:t>
            </a:r>
            <a:endParaRPr lang="en-US">
              <a:solidFill>
                <a:srgbClr val="0070C0"/>
              </a:solidFill>
              <a:latin typeface="Arial" panose="020B0604020202020204"/>
              <a:cs typeface="Arial" panose="020B0604020202020204"/>
            </a:endParaRPr>
          </a:p>
          <a:p>
            <a:pPr marL="457200" indent="-457200">
              <a:buFont typeface="Arial" panose="020B0604020202020204"/>
              <a:buChar char="•"/>
            </a:pPr>
            <a:r>
              <a:rPr lang="en-US">
                <a:latin typeface="Arial" panose="020B0604020202020204"/>
                <a:ea typeface="黑体" panose="02010609060101010101" charset="-122"/>
                <a:cs typeface="Arial" panose="020B0604020202020204"/>
              </a:rPr>
              <a:t>Long term stability and low power consumption</a:t>
            </a:r>
            <a:endParaRPr lang="en-US">
              <a:latin typeface="Arial" panose="020B0604020202020204"/>
              <a:cs typeface="Arial" panose="020B0604020202020204"/>
            </a:endParaRPr>
          </a:p>
          <a:p>
            <a:pPr marL="457200" indent="-457200">
              <a:buFont typeface="Arial" panose="020B0604020202020204"/>
              <a:buChar char="•"/>
            </a:pPr>
            <a:r>
              <a:rPr lang="en-US">
                <a:latin typeface="Arial" panose="020B0604020202020204"/>
                <a:ea typeface="黑体" panose="02010609060101010101" charset="-122"/>
                <a:cs typeface="Arial" panose="020B0604020202020204"/>
              </a:rPr>
              <a:t>Stainless steel</a:t>
            </a:r>
            <a:endParaRPr lang="en-US">
              <a:latin typeface="Arial" panose="020B0604020202020204"/>
              <a:ea typeface="黑体" panose="02010609060101010101" charset="-122"/>
              <a:cs typeface="Arial" panose="020B0604020202020204"/>
            </a:endParaRPr>
          </a:p>
          <a:p>
            <a:pPr marL="457200" indent="-457200">
              <a:buFont typeface="Arial" panose="020B0604020202020204"/>
              <a:buChar char="•"/>
            </a:pPr>
            <a:r>
              <a:rPr lang="en-US">
                <a:latin typeface="Arial" panose="020B0604020202020204"/>
                <a:ea typeface="黑体" panose="02010609060101010101" charset="-122"/>
                <a:cs typeface="Arial" panose="020B0604020202020204"/>
              </a:rPr>
              <a:t>Can be used with pressure fittings</a:t>
            </a:r>
            <a:endParaRPr lang="en-US">
              <a:latin typeface="Arial" panose="020B0604020202020204"/>
              <a:ea typeface="黑体" panose="02010609060101010101" charset="-122"/>
              <a:cs typeface="Arial" panose="020B0604020202020204"/>
            </a:endParaRPr>
          </a:p>
          <a:p>
            <a:pPr marL="457200" indent="-457200">
              <a:buFont typeface="Arial" panose="020B0604020202020204"/>
              <a:buChar char="•"/>
            </a:pPr>
            <a:r>
              <a:rPr lang="en-US">
                <a:latin typeface="Arial" panose="020B0604020202020204"/>
                <a:ea typeface="黑体" panose="02010609060101010101" charset="-122"/>
                <a:cs typeface="Arial" panose="020B0604020202020204"/>
              </a:rPr>
              <a:t>Durable</a:t>
            </a:r>
            <a:endParaRPr lang="en-US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F749-7D53-4249-996F-331DC8AB91BD}" type="slidenum">
              <a:rPr lang="zh-CN" altLang="en-US" smtClean="0"/>
            </a:fld>
            <a:endParaRPr lang="en-US"/>
          </a:p>
        </p:txBody>
      </p:sp>
      <p:sp>
        <p:nvSpPr>
          <p:cNvPr id="6" name="内容占位符 2"/>
          <p:cNvSpPr txBox="1"/>
          <p:nvPr/>
        </p:nvSpPr>
        <p:spPr>
          <a:xfrm>
            <a:off x="6089581" y="1999084"/>
            <a:ext cx="5258904" cy="3414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ebdings" panose="05030102010509060703" pitchFamily="18" charset="2"/>
              <a:buChar char=""/>
              <a:defRPr sz="2400" kern="12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err="1">
                <a:solidFill>
                  <a:srgbClr val="C00000"/>
                </a:solidFill>
                <a:latin typeface="Arial" panose="020B0604020202020204"/>
                <a:ea typeface="黑体" panose="02010609060101010101" charset="-122"/>
                <a:cs typeface="Arial" panose="020B0604020202020204"/>
              </a:rPr>
              <a:t>MicroPressure</a:t>
            </a:r>
            <a:r>
              <a:rPr lang="en-US">
                <a:solidFill>
                  <a:srgbClr val="C00000"/>
                </a:solidFill>
                <a:latin typeface="Arial" panose="020B0604020202020204"/>
                <a:ea typeface="黑体" panose="02010609060101010101" charset="-122"/>
                <a:cs typeface="Arial" panose="020B0604020202020204"/>
              </a:rPr>
              <a:t> MPR Series (Honeywell)</a:t>
            </a:r>
            <a:endParaRPr lang="en-US">
              <a:solidFill>
                <a:srgbClr val="C00000"/>
              </a:solidFill>
              <a:latin typeface="Arial" panose="020B0604020202020204"/>
              <a:cs typeface="Arial" panose="020B0604020202020204"/>
            </a:endParaRPr>
          </a:p>
          <a:p>
            <a:pPr marL="342900" indent="-342900">
              <a:buFont typeface="Arial" panose="020B0604020202020204" pitchFamily="18" charset="2"/>
              <a:buChar char="•"/>
            </a:pPr>
            <a:r>
              <a:rPr lang="en-US">
                <a:latin typeface="Arial" panose="020B0604020202020204"/>
                <a:ea typeface="黑体" panose="02010609060101010101" charset="-122"/>
                <a:cs typeface="Arial" panose="020B0604020202020204"/>
              </a:rPr>
              <a:t>Piezoresistive silicon pressure sensor</a:t>
            </a:r>
            <a:endParaRPr lang="en-US">
              <a:latin typeface="Arial" panose="020B0604020202020204"/>
              <a:cs typeface="Arial" panose="020B0604020202020204"/>
            </a:endParaRPr>
          </a:p>
          <a:p>
            <a:pPr marL="342900" indent="-342900">
              <a:buFont typeface="Arial" panose="020B0604020202020204" pitchFamily="18" charset="2"/>
              <a:buChar char="•"/>
            </a:pPr>
            <a:r>
              <a:rPr lang="en-US">
                <a:latin typeface="Arial" panose="020B0604020202020204"/>
                <a:ea typeface="黑体" panose="02010609060101010101" charset="-122"/>
                <a:cs typeface="Arial" panose="020B0604020202020204"/>
              </a:rPr>
              <a:t>Calibrated with ASIC</a:t>
            </a:r>
            <a:endParaRPr lang="en-US">
              <a:latin typeface="Arial" panose="020B0604020202020204"/>
              <a:cs typeface="Arial" panose="020B0604020202020204"/>
            </a:endParaRPr>
          </a:p>
          <a:p>
            <a:pPr marL="342900" indent="-342900">
              <a:buFont typeface="Arial" panose="020B0604020202020204" pitchFamily="18" charset="2"/>
              <a:buChar char="•"/>
            </a:pPr>
            <a:r>
              <a:rPr lang="en-US">
                <a:latin typeface="Arial" panose="020B0604020202020204"/>
                <a:ea typeface="黑体" panose="02010609060101010101" charset="-122"/>
                <a:cs typeface="Arial" panose="020B0604020202020204"/>
              </a:rPr>
              <a:t>Compact and low power consumption</a:t>
            </a:r>
            <a:endParaRPr lang="en-US">
              <a:latin typeface="Arial" panose="020B0604020202020204"/>
              <a:cs typeface="Arial" panose="020B0604020202020204"/>
            </a:endParaRPr>
          </a:p>
          <a:p>
            <a:pPr marL="342900" indent="-342900">
              <a:buFont typeface="Arial" panose="020B0604020202020204" pitchFamily="18" charset="2"/>
              <a:buChar char="•"/>
            </a:pPr>
            <a:endParaRPr lang="en-US">
              <a:latin typeface="Arial" panose="020B0604020202020204"/>
              <a:cs typeface="Arial" panose="020B0604020202020204"/>
            </a:endParaRPr>
          </a:p>
          <a:p>
            <a:pPr marL="342900" indent="-342900">
              <a:buFont typeface="Arial" panose="020B0604020202020204" pitchFamily="18" charset="2"/>
              <a:buChar char="•"/>
            </a:pPr>
            <a:endParaRPr lang="en-US">
              <a:latin typeface="Arial" panose="020B0604020202020204"/>
              <a:cs typeface="Arial" panose="020B0604020202020204"/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24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24"/>
  <p:tag name="KSO_WM_UNIT_TYPE" val="f"/>
  <p:tag name="KSO_WM_UNIT_INDEX" val="1"/>
  <p:tag name="KSO_WM_UNIT_ID" val="custom160424_5*f*1"/>
  <p:tag name="KSO_WM_UNIT_CLEAR" val="1"/>
  <p:tag name="KSO_WM_UNIT_LAYERLEVEL" val="1"/>
  <p:tag name="KSO_WM_UNIT_VALUE" val="76"/>
  <p:tag name="KSO_WM_UNIT_HIGHLIGHT" val="0"/>
  <p:tag name="KSO_WM_UNIT_COMPATIBLE" val="0"/>
  <p:tag name="KSO_WM_UNIT_PRESET_TEXT_INDEX" val="4"/>
  <p:tag name="KSO_WM_UNIT_PRESET_TEXT_LEN" val="57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24"/>
  <p:tag name="KSO_WM_UNIT_TYPE" val="a"/>
  <p:tag name="KSO_WM_UNIT_INDEX" val="1"/>
  <p:tag name="KSO_WM_UNIT_ID" val="custom160424_5*a*1"/>
  <p:tag name="KSO_WM_UNIT_CLEAR" val="1"/>
  <p:tag name="KSO_WM_UNIT_LAYERLEVEL" val="1"/>
  <p:tag name="KSO_WM_UNIT_VALUE" val="21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2.xml><?xml version="1.0" encoding="utf-8"?>
<p:tagLst xmlns:p="http://schemas.openxmlformats.org/presentationml/2006/main">
  <p:tag name="KSO_WM_TEMPLATE_CATEGORY" val="custom"/>
  <p:tag name="KSO_WM_TEMPLATE_INDEX" val="160424"/>
  <p:tag name="KSO_WM_TAG_VERSION" val="1.0"/>
  <p:tag name="KSO_WM_SLIDE_ID" val="custom160424_5"/>
  <p:tag name="KSO_WM_SLIDE_INDEX" val="5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122*104"/>
  <p:tag name="KSO_WM_SLIDE_SIZE" val="715*409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160424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24"/>
  <p:tag name="KSO_WM_UNIT_TYPE" val="n_i"/>
  <p:tag name="KSO_WM_UNIT_INDEX" val="1_1"/>
  <p:tag name="KSO_WM_UNIT_ID" val="custom160424_26*n_i*1_1"/>
  <p:tag name="KSO_WM_UNIT_CLEAR" val="1"/>
  <p:tag name="KSO_WM_UNIT_LAYERLEVEL" val="1_1"/>
  <p:tag name="KSO_WM_DIAGRAM_GROUP_CODE" val="n1-1"/>
  <p:tag name="KSO_WM_UNIT_LINE_FORE_SCHEMECOLOR_INDEX" val="5"/>
  <p:tag name="KSO_WM_UNIT_LINE_FILL_TYPE" val="2"/>
  <p:tag name="KSO_WM_UNIT_SHADOW_SCHEMECOLOR_INDEX" val="16"/>
  <p:tag name="KSO_WM_UNIT_TEXT_FILL_FORE_SCHEMECOLOR_INDEX" val="13"/>
  <p:tag name="KSO_WM_UNIT_TEXT_FILL_TYPE" val="1"/>
  <p:tag name="KSO_WM_UNIT_USESOURCEFORMAT_APPLY" val="1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24"/>
  <p:tag name="KSO_WM_UNIT_TYPE" val="n_i"/>
  <p:tag name="KSO_WM_UNIT_INDEX" val="1_2"/>
  <p:tag name="KSO_WM_UNIT_ID" val="custom160424_26*n_i*1_2"/>
  <p:tag name="KSO_WM_UNIT_CLEAR" val="1"/>
  <p:tag name="KSO_WM_UNIT_LAYERLEVEL" val="1_1"/>
  <p:tag name="KSO_WM_DIAGRAM_GROUP_CODE" val="n1-1"/>
  <p:tag name="KSO_WM_UNIT_LINE_FORE_SCHEMECOLOR_INDEX" val="5"/>
  <p:tag name="KSO_WM_UNIT_LINE_FILL_TYPE" val="2"/>
  <p:tag name="KSO_WM_UNIT_SHADOW_SCHEMECOLOR_INDEX" val="16"/>
  <p:tag name="KSO_WM_UNIT_TEXT_FILL_FORE_SCHEMECOLOR_INDEX" val="13"/>
  <p:tag name="KSO_WM_UNIT_TEXT_FILL_TYPE" val="1"/>
  <p:tag name="KSO_WM_UNIT_USESOURCEFORMAT_APPLY" val="1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24"/>
  <p:tag name="KSO_WM_UNIT_TYPE" val="n_i"/>
  <p:tag name="KSO_WM_UNIT_INDEX" val="1_3"/>
  <p:tag name="KSO_WM_UNIT_ID" val="custom160424_26*n_i*1_3"/>
  <p:tag name="KSO_WM_UNIT_CLEAR" val="1"/>
  <p:tag name="KSO_WM_UNIT_LAYERLEVEL" val="1_1"/>
  <p:tag name="KSO_WM_DIAGRAM_GROUP_CODE" val="n1-1"/>
  <p:tag name="KSO_WM_UNIT_LINE_FORE_SCHEMECOLOR_INDEX" val="5"/>
  <p:tag name="KSO_WM_UNIT_LINE_FILL_TYPE" val="2"/>
  <p:tag name="KSO_WM_UNIT_SHADOW_SCHEMECOLOR_INDEX" val="16"/>
  <p:tag name="KSO_WM_UNIT_USESOURCEFORMAT_APPLY" val="1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24"/>
  <p:tag name="KSO_WM_UNIT_TYPE" val="n_i"/>
  <p:tag name="KSO_WM_UNIT_INDEX" val="1_4"/>
  <p:tag name="KSO_WM_UNIT_ID" val="custom160424_26*n_i*1_4"/>
  <p:tag name="KSO_WM_UNIT_CLEAR" val="1"/>
  <p:tag name="KSO_WM_UNIT_LAYERLEVEL" val="1_1"/>
  <p:tag name="KSO_WM_DIAGRAM_GROUP_CODE" val="n1-1"/>
  <p:tag name="KSO_WM_UNIT_LINE_FORE_SCHEMECOLOR_INDEX" val="5"/>
  <p:tag name="KSO_WM_UNIT_LINE_FILL_TYPE" val="2"/>
  <p:tag name="KSO_WM_UNIT_SHADOW_SCHEMECOLOR_INDEX" val="16"/>
  <p:tag name="KSO_WM_UNIT_USESOURCEFORMAT_APPLY" val="1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24"/>
  <p:tag name="KSO_WM_UNIT_TYPE" val="n_i"/>
  <p:tag name="KSO_WM_UNIT_INDEX" val="1_5"/>
  <p:tag name="KSO_WM_UNIT_ID" val="custom160424_26*n_i*1_5"/>
  <p:tag name="KSO_WM_UNIT_CLEAR" val="1"/>
  <p:tag name="KSO_WM_UNIT_LAYERLEVEL" val="1_1"/>
  <p:tag name="KSO_WM_DIAGRAM_GROUP_CODE" val="n1-1"/>
  <p:tag name="KSO_WM_UNIT_FILL_FORE_SCHEMECOLOR_INDEX" val="5"/>
  <p:tag name="KSO_WM_UNIT_FILL_TYPE" val="1"/>
  <p:tag name="KSO_WM_UNIT_USESOURCEFORMAT_APPLY" val="1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24"/>
  <p:tag name="KSO_WM_UNIT_TYPE" val="n_h_a"/>
  <p:tag name="KSO_WM_UNIT_INDEX" val="1_1_1"/>
  <p:tag name="KSO_WM_UNIT_ID" val="custom160424_26*n_h_a*1_1_1"/>
  <p:tag name="KSO_WM_UNIT_CLEAR" val="1"/>
  <p:tag name="KSO_WM_UNIT_LAYERLEVEL" val="1_1_1"/>
  <p:tag name="KSO_WM_UNIT_VALUE" val="12"/>
  <p:tag name="KSO_WM_UNIT_HIGHLIGHT" val="0"/>
  <p:tag name="KSO_WM_UNIT_COMPATIBLE" val="0"/>
  <p:tag name="KSO_WM_UNIT_PRESET_TEXT_INDEX" val="3"/>
  <p:tag name="KSO_WM_UNIT_PRESET_TEXT_LEN" val="5"/>
  <p:tag name="KSO_WM_DIAGRAM_GROUP_CODE" val="n1-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24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24"/>
  <p:tag name="KSO_WM_UNIT_TYPE" val="n_i"/>
  <p:tag name="KSO_WM_UNIT_INDEX" val="1_6"/>
  <p:tag name="KSO_WM_UNIT_ID" val="custom160424_26*n_i*1_6"/>
  <p:tag name="KSO_WM_UNIT_CLEAR" val="1"/>
  <p:tag name="KSO_WM_UNIT_LAYERLEVEL" val="1_1"/>
  <p:tag name="KSO_WM_DIAGRAM_GROUP_CODE" val="n1-1"/>
  <p:tag name="KSO_WM_UNIT_FILL_FORE_SCHEMECOLOR_INDEX" val="5"/>
  <p:tag name="KSO_WM_UNIT_FILL_TYPE" val="1"/>
  <p:tag name="KSO_WM_UNIT_LINE_FORE_SCHEMECOLOR_INDEX" val="14"/>
  <p:tag name="KSO_WM_UNIT_LINE_FILL_TYPE" val="2"/>
  <p:tag name="KSO_WM_UNIT_USESOURCEFORMAT_APPLY" val="1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24"/>
  <p:tag name="KSO_WM_UNIT_TYPE" val="n_h_f"/>
  <p:tag name="KSO_WM_UNIT_INDEX" val="1_2_1"/>
  <p:tag name="KSO_WM_UNIT_ID" val="custom160424_26*n_h_f*1_2_1"/>
  <p:tag name="KSO_WM_UNIT_CLEAR" val="1"/>
  <p:tag name="KSO_WM_UNIT_LAYERLEVEL" val="1_1_1"/>
  <p:tag name="KSO_WM_UNIT_VALUE" val="14"/>
  <p:tag name="KSO_WM_UNIT_HIGHLIGHT" val="0"/>
  <p:tag name="KSO_WM_UNIT_COMPATIBLE" val="0"/>
  <p:tag name="KSO_WM_UNIT_PRESET_TEXT_INDEX" val="3"/>
  <p:tag name="KSO_WM_UNIT_PRESET_TEXT_LEN" val="17"/>
  <p:tag name="KSO_WM_DIAGRAM_GROUP_CODE" val="n1-1"/>
  <p:tag name="KSO_WM_UNIT_SHADOW_SCHEMECOLOR_INDEX" val="16"/>
  <p:tag name="KSO_WM_UNIT_TEXT_FILL_FORE_SCHEMECOLOR_INDEX" val="13"/>
  <p:tag name="KSO_WM_UNIT_TEXT_FILL_TYPE" val="1"/>
  <p:tag name="KSO_WM_UNIT_USESOURCEFORMAT_APPLY" val="1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24"/>
  <p:tag name="KSO_WM_UNIT_TYPE" val="n_i"/>
  <p:tag name="KSO_WM_UNIT_INDEX" val="1_7"/>
  <p:tag name="KSO_WM_UNIT_ID" val="custom160424_26*n_i*1_7"/>
  <p:tag name="KSO_WM_UNIT_CLEAR" val="1"/>
  <p:tag name="KSO_WM_UNIT_LAYERLEVEL" val="1_1"/>
  <p:tag name="KSO_WM_DIAGRAM_GROUP_CODE" val="n1-1"/>
  <p:tag name="KSO_WM_UNIT_FILL_FORE_SCHEMECOLOR_INDEX" val="5"/>
  <p:tag name="KSO_WM_UNIT_FILL_TYPE" val="1"/>
  <p:tag name="KSO_WM_UNIT_LINE_FORE_SCHEMECOLOR_INDEX" val="14"/>
  <p:tag name="KSO_WM_UNIT_LINE_FILL_TYPE" val="2"/>
  <p:tag name="KSO_WM_UNIT_USESOURCEFORMAT_APPLY" val="1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24"/>
  <p:tag name="KSO_WM_UNIT_TYPE" val="n_h_f"/>
  <p:tag name="KSO_WM_UNIT_INDEX" val="1_2_2"/>
  <p:tag name="KSO_WM_UNIT_ID" val="custom160424_26*n_h_f*1_2_2"/>
  <p:tag name="KSO_WM_UNIT_CLEAR" val="1"/>
  <p:tag name="KSO_WM_UNIT_LAYERLEVEL" val="1_1_1"/>
  <p:tag name="KSO_WM_UNIT_VALUE" val="14"/>
  <p:tag name="KSO_WM_UNIT_HIGHLIGHT" val="0"/>
  <p:tag name="KSO_WM_UNIT_COMPATIBLE" val="0"/>
  <p:tag name="KSO_WM_UNIT_PRESET_TEXT_INDEX" val="3"/>
  <p:tag name="KSO_WM_UNIT_PRESET_TEXT_LEN" val="17"/>
  <p:tag name="KSO_WM_DIAGRAM_GROUP_CODE" val="n1-1"/>
  <p:tag name="KSO_WM_UNIT_SHADOW_SCHEMECOLOR_INDEX" val="16"/>
  <p:tag name="KSO_WM_UNIT_TEXT_FILL_FORE_SCHEMECOLOR_INDEX" val="13"/>
  <p:tag name="KSO_WM_UNIT_TEXT_FILL_TYPE" val="1"/>
  <p:tag name="KSO_WM_UNIT_USESOURCEFORMAT_APPLY" val="1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24"/>
  <p:tag name="KSO_WM_UNIT_TYPE" val="n_i"/>
  <p:tag name="KSO_WM_UNIT_INDEX" val="1_8"/>
  <p:tag name="KSO_WM_UNIT_ID" val="custom160424_26*n_i*1_8"/>
  <p:tag name="KSO_WM_UNIT_CLEAR" val="1"/>
  <p:tag name="KSO_WM_UNIT_LAYERLEVEL" val="1_1"/>
  <p:tag name="KSO_WM_DIAGRAM_GROUP_CODE" val="n1-1"/>
  <p:tag name="KSO_WM_UNIT_FILL_FORE_SCHEMECOLOR_INDEX" val="5"/>
  <p:tag name="KSO_WM_UNIT_FILL_TYPE" val="1"/>
  <p:tag name="KSO_WM_UNIT_LINE_FORE_SCHEMECOLOR_INDEX" val="14"/>
  <p:tag name="KSO_WM_UNIT_LINE_FILL_TYPE" val="2"/>
  <p:tag name="KSO_WM_UNIT_USESOURCEFORMAT_APPLY" val="1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24"/>
  <p:tag name="KSO_WM_UNIT_TYPE" val="n_h_f"/>
  <p:tag name="KSO_WM_UNIT_INDEX" val="1_2_3"/>
  <p:tag name="KSO_WM_UNIT_ID" val="custom160424_26*n_h_f*1_2_3"/>
  <p:tag name="KSO_WM_UNIT_CLEAR" val="1"/>
  <p:tag name="KSO_WM_UNIT_LAYERLEVEL" val="1_1_1"/>
  <p:tag name="KSO_WM_UNIT_VALUE" val="14"/>
  <p:tag name="KSO_WM_UNIT_HIGHLIGHT" val="0"/>
  <p:tag name="KSO_WM_UNIT_COMPATIBLE" val="0"/>
  <p:tag name="KSO_WM_UNIT_PRESET_TEXT_INDEX" val="3"/>
  <p:tag name="KSO_WM_UNIT_PRESET_TEXT_LEN" val="17"/>
  <p:tag name="KSO_WM_DIAGRAM_GROUP_CODE" val="n1-1"/>
  <p:tag name="KSO_WM_UNIT_SHADOW_SCHEMECOLOR_INDEX" val="16"/>
  <p:tag name="KSO_WM_UNIT_TEXT_FILL_FORE_SCHEMECOLOR_INDEX" val="13"/>
  <p:tag name="KSO_WM_UNIT_TEXT_FILL_TYPE" val="1"/>
  <p:tag name="KSO_WM_UNIT_USESOURCEFORMAT_APPLY" val="1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24"/>
  <p:tag name="KSO_WM_UNIT_TYPE" val="n_i"/>
  <p:tag name="KSO_WM_UNIT_INDEX" val="1_9"/>
  <p:tag name="KSO_WM_UNIT_ID" val="custom160424_26*n_i*1_9"/>
  <p:tag name="KSO_WM_UNIT_CLEAR" val="1"/>
  <p:tag name="KSO_WM_UNIT_LAYERLEVEL" val="1_1"/>
  <p:tag name="KSO_WM_DIAGRAM_GROUP_CODE" val="n1-1"/>
  <p:tag name="KSO_WM_UNIT_FILL_FORE_SCHEMECOLOR_INDEX" val="5"/>
  <p:tag name="KSO_WM_UNIT_FILL_TYPE" val="1"/>
  <p:tag name="KSO_WM_UNIT_LINE_FORE_SCHEMECOLOR_INDEX" val="14"/>
  <p:tag name="KSO_WM_UNIT_LINE_FILL_TYPE" val="2"/>
  <p:tag name="KSO_WM_UNIT_USESOURCEFORMAT_APPLY" val="1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24"/>
  <p:tag name="KSO_WM_UNIT_TYPE" val="n_h_f"/>
  <p:tag name="KSO_WM_UNIT_INDEX" val="1_2_4"/>
  <p:tag name="KSO_WM_UNIT_ID" val="custom160424_26*n_h_f*1_2_4"/>
  <p:tag name="KSO_WM_UNIT_CLEAR" val="1"/>
  <p:tag name="KSO_WM_UNIT_LAYERLEVEL" val="1_1_1"/>
  <p:tag name="KSO_WM_UNIT_VALUE" val="14"/>
  <p:tag name="KSO_WM_UNIT_HIGHLIGHT" val="0"/>
  <p:tag name="KSO_WM_UNIT_COMPATIBLE" val="0"/>
  <p:tag name="KSO_WM_UNIT_PRESET_TEXT_INDEX" val="3"/>
  <p:tag name="KSO_WM_UNIT_PRESET_TEXT_LEN" val="17"/>
  <p:tag name="KSO_WM_DIAGRAM_GROUP_CODE" val="n1-1"/>
  <p:tag name="KSO_WM_UNIT_SHADOW_SCHEMECOLOR_INDEX" val="16"/>
  <p:tag name="KSO_WM_UNIT_TEXT_FILL_FORE_SCHEMECOLOR_INDEX" val="13"/>
  <p:tag name="KSO_WM_UNIT_TEXT_FILL_TYPE" val="1"/>
  <p:tag name="KSO_WM_UNIT_USESOURCEFORMAT_APPLY" val="1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24"/>
  <p:tag name="KSO_WM_UNIT_TYPE" val="n_i"/>
  <p:tag name="KSO_WM_UNIT_INDEX" val="1_10"/>
  <p:tag name="KSO_WM_UNIT_ID" val="custom160424_26*n_i*1_10"/>
  <p:tag name="KSO_WM_UNIT_CLEAR" val="1"/>
  <p:tag name="KSO_WM_UNIT_LAYERLEVEL" val="1_1"/>
  <p:tag name="KSO_WM_DIAGRAM_GROUP_CODE" val="n1-1"/>
  <p:tag name="KSO_WM_UNIT_FILL_FORE_SCHEMECOLOR_INDEX" val="5"/>
  <p:tag name="KSO_WM_UNIT_FILL_TYPE" val="1"/>
  <p:tag name="KSO_WM_UNIT_LINE_FORE_SCHEMECOLOR_INDEX" val="14"/>
  <p:tag name="KSO_WM_UNIT_LINE_FILL_TYPE" val="2"/>
  <p:tag name="KSO_WM_UNIT_USESOURCEFORMAT_APPLY" val="1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24"/>
  <p:tag name="KSO_WM_UNIT_TYPE" val="n_h_f"/>
  <p:tag name="KSO_WM_UNIT_INDEX" val="1_2_5"/>
  <p:tag name="KSO_WM_UNIT_ID" val="custom160424_26*n_h_f*1_2_5"/>
  <p:tag name="KSO_WM_UNIT_CLEAR" val="1"/>
  <p:tag name="KSO_WM_UNIT_LAYERLEVEL" val="1_1_1"/>
  <p:tag name="KSO_WM_UNIT_VALUE" val="14"/>
  <p:tag name="KSO_WM_UNIT_HIGHLIGHT" val="0"/>
  <p:tag name="KSO_WM_UNIT_COMPATIBLE" val="0"/>
  <p:tag name="KSO_WM_UNIT_PRESET_TEXT_INDEX" val="3"/>
  <p:tag name="KSO_WM_UNIT_PRESET_TEXT_LEN" val="17"/>
  <p:tag name="KSO_WM_DIAGRAM_GROUP_CODE" val="n1-1"/>
  <p:tag name="KSO_WM_UNIT_SHADOW_SCHEMECOLOR_INDEX" val="16"/>
  <p:tag name="KSO_WM_UNIT_TEXT_FILL_FORE_SCHEMECOLOR_INDEX" val="13"/>
  <p:tag name="KSO_WM_UNIT_TEXT_FILL_TYPE" val="1"/>
  <p:tag name="KSO_WM_UNIT_USESOURCEFORMAT_APPLY" val="1"/>
</p:tagLst>
</file>

<file path=ppt/tags/tag3.xml><?xml version="1.0" encoding="utf-8"?>
<p:tagLst xmlns:p="http://schemas.openxmlformats.org/presentationml/2006/main">
  <p:tag name="KSO_WM_TAG_VERSION" val="1.0"/>
  <p:tag name="KSO_WM_TEMPLATE_CATEGORY" val="custom"/>
  <p:tag name="KSO_WM_TEMPLATE_INDEX" val="160424"/>
</p:tagLst>
</file>

<file path=ppt/tags/tag3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24"/>
  <p:tag name="KSO_WM_UNIT_TYPE" val="a"/>
  <p:tag name="KSO_WM_UNIT_INDEX" val="1"/>
  <p:tag name="KSO_WM_UNIT_ID" val="custom160424_26*a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1.xml><?xml version="1.0" encoding="utf-8"?>
<p:tagLst xmlns:p="http://schemas.openxmlformats.org/presentationml/2006/main">
  <p:tag name="KSO_WM_TEMPLATE_CATEGORY" val="custom"/>
  <p:tag name="KSO_WM_TEMPLATE_INDEX" val="160424"/>
  <p:tag name="KSO_WM_TAG_VERSION" val="1.0"/>
  <p:tag name="KSO_WM_SLIDE_ID" val="custom160424_26"/>
  <p:tag name="KSO_WM_SLIDE_INDEX" val="26"/>
  <p:tag name="KSO_WM_SLIDE_ITEM_CNT" val="6"/>
  <p:tag name="KSO_WM_SLIDE_LAYOUT" val="a_n"/>
  <p:tag name="KSO_WM_SLIDE_LAYOUT_CNT" val="1_1"/>
  <p:tag name="KSO_WM_SLIDE_TYPE" val="text"/>
  <p:tag name="KSO_WM_BEAUTIFY_FLAG" val="#wm#"/>
  <p:tag name="KSO_WM_SLIDE_POSITION" val="189*166"/>
  <p:tag name="KSO_WM_SLIDE_SIZE" val="549*288"/>
  <p:tag name="KSO_WM_DIAGRAM_GROUP_CODE" val="n1-1"/>
</p:tagLst>
</file>

<file path=ppt/tags/tag32.xml><?xml version="1.0" encoding="utf-8"?>
<p:tagLst xmlns:p="http://schemas.openxmlformats.org/presentationml/2006/main">
  <p:tag name="KSO_WM_BEAUTIFY_FLAG" val="#wm#"/>
  <p:tag name="KSO_WM_TEMPLATE_CATEGORY" val="custom"/>
  <p:tag name="KSO_WM_TEMPLATE_INDEX" val="160424"/>
</p:tagLst>
</file>

<file path=ppt/tags/tag3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24"/>
  <p:tag name="KSO_WM_UNIT_TYPE" val="a"/>
  <p:tag name="KSO_WM_UNIT_INDEX" val="1"/>
  <p:tag name="KSO_WM_UNIT_ID" val="custom160424_5*a*1"/>
  <p:tag name="KSO_WM_UNIT_CLEAR" val="1"/>
  <p:tag name="KSO_WM_UNIT_LAYERLEVEL" val="1"/>
  <p:tag name="KSO_WM_UNIT_VALUE" val="21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4.xml><?xml version="1.0" encoding="utf-8"?>
<p:tagLst xmlns:p="http://schemas.openxmlformats.org/presentationml/2006/main">
  <p:tag name="KSO_WM_TEMPLATE_CATEGORY" val="custom"/>
  <p:tag name="KSO_WM_TEMPLATE_INDEX" val="160424"/>
  <p:tag name="KSO_WM_TAG_VERSION" val="1.0"/>
  <p:tag name="KSO_WM_SLIDE_ID" val="custom160424_5"/>
  <p:tag name="KSO_WM_SLIDE_INDEX" val="5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122*104"/>
  <p:tag name="KSO_WM_SLIDE_SIZE" val="715*409"/>
</p:tagLst>
</file>

<file path=ppt/tags/tag35.xml><?xml version="1.0" encoding="utf-8"?>
<p:tagLst xmlns:p="http://schemas.openxmlformats.org/presentationml/2006/main">
  <p:tag name="KSO_WM_BEAUTIFY_FLAG" val="#wm#"/>
  <p:tag name="KSO_WM_TEMPLATE_CATEGORY" val="custom"/>
  <p:tag name="KSO_WM_TEMPLATE_INDEX" val="160424"/>
</p:tagLst>
</file>

<file path=ppt/tags/tag36.xml><?xml version="1.0" encoding="utf-8"?>
<p:tagLst xmlns:p="http://schemas.openxmlformats.org/presentationml/2006/main">
  <p:tag name="KSO_WM_BEAUTIFY_FLAG" val="#wm#"/>
  <p:tag name="KSO_WM_TEMPLATE_CATEGORY" val="custom"/>
  <p:tag name="KSO_WM_TEMPLATE_INDEX" val="160424"/>
</p:tagLst>
</file>

<file path=ppt/tags/tag3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24"/>
  <p:tag name="KSO_WM_UNIT_TYPE" val="a"/>
  <p:tag name="KSO_WM_UNIT_INDEX" val="1"/>
  <p:tag name="KSO_WM_UNIT_ID" val="custom160424_29*a*1"/>
  <p:tag name="KSO_WM_UNIT_CLEAR" val="1"/>
  <p:tag name="KSO_WM_UNIT_LAYERLEVEL" val="1"/>
  <p:tag name="KSO_WM_UNIT_VALUE" val="34"/>
  <p:tag name="KSO_WM_UNIT_ISCONTENTSTITLE" val="0"/>
  <p:tag name="KSO_WM_UNIT_HIGHLIGHT" val="0"/>
  <p:tag name="KSO_WM_UNIT_COMPATIBLE" val="0"/>
  <p:tag name="KSO_WM_UNIT_PRESET_TEXT" val="THANK YOU"/>
</p:tagLst>
</file>

<file path=ppt/tags/tag38.xml><?xml version="1.0" encoding="utf-8"?>
<p:tagLst xmlns:p="http://schemas.openxmlformats.org/presentationml/2006/main">
  <p:tag name="KSO_WM_TEMPLATE_CATEGORY" val="custom"/>
  <p:tag name="KSO_WM_TEMPLATE_INDEX" val="160424"/>
  <p:tag name="KSO_WM_TAG_VERSION" val="1.0"/>
  <p:tag name="KSO_WM_SLIDE_ID" val="custom160424_29"/>
  <p:tag name="KSO_WM_SLIDE_INDEX" val="29"/>
  <p:tag name="KSO_WM_SLIDE_ITEM_CNT" val="2"/>
  <p:tag name="KSO_WM_SLIDE_LAYOUT" val="a_b"/>
  <p:tag name="KSO_WM_SLIDE_LAYOUT_CNT" val="1_1"/>
  <p:tag name="KSO_WM_SLIDE_TYPE" val="endPage"/>
  <p:tag name="KSO_WM_BEAUTIFY_FLAG" val="#wm#"/>
</p:tagLst>
</file>

<file path=ppt/tags/tag4.xml><?xml version="1.0" encoding="utf-8"?>
<p:tagLst xmlns:p="http://schemas.openxmlformats.org/presentationml/2006/main">
  <p:tag name="KSO_WM_TAG_VERSION" val="1.0"/>
  <p:tag name="KSO_WM_TEMPLATE_CATEGORY" val="custom"/>
  <p:tag name="KSO_WM_TEMPLATE_INDEX" val="160424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24"/>
  <p:tag name="KSO_WM_UNIT_TYPE" val="a"/>
  <p:tag name="KSO_WM_UNIT_INDEX" val="1"/>
  <p:tag name="KSO_WM_UNIT_ID" val="custom160424_12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.xml><?xml version="1.0" encoding="utf-8"?>
<p:tagLst xmlns:p="http://schemas.openxmlformats.org/presentationml/2006/main">
  <p:tag name="KSO_WM_TEMPLATE_CATEGORY" val="custom"/>
  <p:tag name="KSO_WM_TEMPLATE_INDEX" val="160424"/>
  <p:tag name="KSO_WM_TAG_VERSION" val="1.0"/>
  <p:tag name="KSO_WM_SLIDE_ID" val="custom160424_12"/>
  <p:tag name="KSO_WM_SLIDE_INDEX" val="12"/>
  <p:tag name="KSO_WM_SLIDE_ITEM_CNT" val="2"/>
  <p:tag name="KSO_WM_SLIDE_LAYOUT" val="a_b"/>
  <p:tag name="KSO_WM_SLIDE_LAYOUT_CNT" val="1_1"/>
  <p:tag name="KSO_WM_SLIDE_TYPE" val="sectionTitle"/>
  <p:tag name="KSO_WM_BEAUTIFY_FLAG" val="#wm#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24"/>
  <p:tag name="KSO_WM_UNIT_TYPE" val="f"/>
  <p:tag name="KSO_WM_UNIT_INDEX" val="1"/>
  <p:tag name="KSO_WM_UNIT_ID" val="custom160424_5*f*1"/>
  <p:tag name="KSO_WM_UNIT_CLEAR" val="1"/>
  <p:tag name="KSO_WM_UNIT_LAYERLEVEL" val="1"/>
  <p:tag name="KSO_WM_UNIT_VALUE" val="76"/>
  <p:tag name="KSO_WM_UNIT_HIGHLIGHT" val="0"/>
  <p:tag name="KSO_WM_UNIT_COMPATIBLE" val="0"/>
  <p:tag name="KSO_WM_UNIT_PRESET_TEXT_INDEX" val="4"/>
  <p:tag name="KSO_WM_UNIT_PRESET_TEXT_LEN" val="57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24"/>
  <p:tag name="KSO_WM_UNIT_TYPE" val="a"/>
  <p:tag name="KSO_WM_UNIT_INDEX" val="1"/>
  <p:tag name="KSO_WM_UNIT_ID" val="custom160424_5*a*1"/>
  <p:tag name="KSO_WM_UNIT_CLEAR" val="1"/>
  <p:tag name="KSO_WM_UNIT_LAYERLEVEL" val="1"/>
  <p:tag name="KSO_WM_UNIT_VALUE" val="21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9.xml><?xml version="1.0" encoding="utf-8"?>
<p:tagLst xmlns:p="http://schemas.openxmlformats.org/presentationml/2006/main">
  <p:tag name="KSO_WM_TEMPLATE_CATEGORY" val="custom"/>
  <p:tag name="KSO_WM_TEMPLATE_INDEX" val="160424"/>
  <p:tag name="KSO_WM_TAG_VERSION" val="1.0"/>
  <p:tag name="KSO_WM_SLIDE_ID" val="custom160424_5"/>
  <p:tag name="KSO_WM_SLIDE_INDEX" val="5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122*104"/>
  <p:tag name="KSO_WM_SLIDE_SIZE" val="715*409"/>
</p:tagLst>
</file>

<file path=ppt/theme/theme1.xml><?xml version="1.0" encoding="utf-8"?>
<a:theme xmlns:a="http://schemas.openxmlformats.org/drawingml/2006/main" name="A000120140530A99PPBG">
  <a:themeElements>
    <a:clrScheme name="136">
      <a:dk1>
        <a:srgbClr val="5F5F5F"/>
      </a:dk1>
      <a:lt1>
        <a:srgbClr val="FFFFFF"/>
      </a:lt1>
      <a:dk2>
        <a:srgbClr val="5F5F5F"/>
      </a:dk2>
      <a:lt2>
        <a:srgbClr val="FFFFFF"/>
      </a:lt2>
      <a:accent1>
        <a:srgbClr val="046FB6"/>
      </a:accent1>
      <a:accent2>
        <a:srgbClr val="22B1DE"/>
      </a:accent2>
      <a:accent3>
        <a:srgbClr val="7B93D7"/>
      </a:accent3>
      <a:accent4>
        <a:srgbClr val="5D76BA"/>
      </a:accent4>
      <a:accent5>
        <a:srgbClr val="3DBFD1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A000120140530A99PPBG">
  <a:themeElements>
    <a:clrScheme name="136">
      <a:dk1>
        <a:srgbClr val="5F5F5F"/>
      </a:dk1>
      <a:lt1>
        <a:srgbClr val="FFFFFF"/>
      </a:lt1>
      <a:dk2>
        <a:srgbClr val="5F5F5F"/>
      </a:dk2>
      <a:lt2>
        <a:srgbClr val="FFFFFF"/>
      </a:lt2>
      <a:accent1>
        <a:srgbClr val="046FB6"/>
      </a:accent1>
      <a:accent2>
        <a:srgbClr val="22B1DE"/>
      </a:accent2>
      <a:accent3>
        <a:srgbClr val="7B93D7"/>
      </a:accent3>
      <a:accent4>
        <a:srgbClr val="5D76BA"/>
      </a:accent4>
      <a:accent5>
        <a:srgbClr val="3DBFD1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2912</Words>
  <Application>WPS 演示</Application>
  <PresentationFormat>Widescreen</PresentationFormat>
  <Paragraphs>125</Paragraphs>
  <Slides>10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23" baseType="lpstr">
      <vt:lpstr>Arial</vt:lpstr>
      <vt:lpstr>宋体</vt:lpstr>
      <vt:lpstr>Wingdings</vt:lpstr>
      <vt:lpstr>黑体</vt:lpstr>
      <vt:lpstr>Webdings</vt:lpstr>
      <vt:lpstr>幼圆</vt:lpstr>
      <vt:lpstr>Arial</vt:lpstr>
      <vt:lpstr>Arial</vt:lpstr>
      <vt:lpstr>Calibri</vt:lpstr>
      <vt:lpstr>微软雅黑</vt:lpstr>
      <vt:lpstr>Arial Unicode MS</vt:lpstr>
      <vt:lpstr>A000120140530A99PPBG</vt:lpstr>
      <vt:lpstr>2_A000120140530A99PPBG</vt:lpstr>
      <vt:lpstr>FHIR, Commercial and Industrial Research</vt:lpstr>
      <vt:lpstr>PowerPoint 演示文稿</vt:lpstr>
      <vt:lpstr>PowerPoint 演示文稿</vt:lpstr>
      <vt:lpstr>FHIR vs other standards</vt:lpstr>
      <vt:lpstr>PowerPoint 演示文稿</vt:lpstr>
      <vt:lpstr>FHIR Components</vt:lpstr>
      <vt:lpstr>PowerPoint 演示文稿</vt:lpstr>
      <vt:lpstr>Different Force Sensors</vt:lpstr>
      <vt:lpstr>Different Pressure Sensors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Kevin</cp:lastModifiedBy>
  <cp:revision>2</cp:revision>
  <dcterms:created xsi:type="dcterms:W3CDTF">2020-11-11T08:19:00Z</dcterms:created>
  <dcterms:modified xsi:type="dcterms:W3CDTF">2020-11-23T12:19:26Z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  <property fmtid="{D5CDD505-2E9C-101B-9397-08002B2CF9AE}" pid="3" name="ContentTypeId">
    <vt:lpwstr>0x01010002CD474214EBA34F9A30E43F3800BE49</vt:lpwstr>
  </property>
</Properties>
</file>