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3" r:id="rId3"/>
  </p:sldMasterIdLst>
  <p:notesMasterIdLst>
    <p:notesMasterId r:id="rId10"/>
  </p:notesMasterIdLst>
  <p:sldIdLst>
    <p:sldId id="256" r:id="rId4"/>
    <p:sldId id="260" r:id="rId5"/>
    <p:sldId id="262" r:id="rId6"/>
    <p:sldId id="264" r:id="rId7"/>
    <p:sldId id="263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2C4"/>
    <a:srgbClr val="8DB9CA"/>
    <a:srgbClr val="F6BE00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/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FACULTY, SCHOOL, DEPARTMENT OR INSTITUTE NAME HERE</a:t>
            </a:r>
            <a:endParaRPr lang="en-US"/>
          </a:p>
          <a:p>
            <a:pPr lvl="1"/>
            <a:r>
              <a:rPr lang="en-US"/>
              <a:t>SECOND TIER INFORMATION HERE IF NEEDED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19484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4631"/>
            <a:ext cx="3886200" cy="32480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4630"/>
            <a:ext cx="3886200" cy="3248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FACULTY, SCHOOL, DEPARTMENT OR INSTITUTE NAME HERE</a:t>
            </a:r>
            <a:endParaRPr lang="en-US"/>
          </a:p>
          <a:p>
            <a:pPr lvl="1"/>
            <a:r>
              <a:rPr lang="en-US"/>
              <a:t>SECOND TIER INFORMATION HERE IF NEEDED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/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FACULTY, SCHOOL, DEPARTMENT OR INSTITUTE NAME HERE</a:t>
            </a:r>
            <a:endParaRPr lang="en-US"/>
          </a:p>
          <a:p>
            <a:pPr lvl="1"/>
            <a:r>
              <a:rPr lang="en-US"/>
              <a:t>SECOND TIER INFORMATION HERE IF NEEDED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FACULTY, SCHOOL, DEPARTMENT OR INSTITUTE NAME HERE</a:t>
            </a:r>
            <a:endParaRPr lang="en-US"/>
          </a:p>
          <a:p>
            <a:pPr lvl="1"/>
            <a:r>
              <a:rPr lang="en-US"/>
              <a:t>SECOND TIER INFORMATION HERE IF NEEDED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19484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4631"/>
            <a:ext cx="3886200" cy="32480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4630"/>
            <a:ext cx="3886200" cy="3248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FACULTY, SCHOOL, DEPARTMENT OR INSTITUTE NAME HERE</a:t>
            </a:r>
            <a:endParaRPr lang="en-US"/>
          </a:p>
          <a:p>
            <a:pPr lvl="1"/>
            <a:r>
              <a:rPr lang="en-US"/>
              <a:t>SECOND TIER INFORMATION HERE IF NEEDED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Title 1"/>
          <p:cNvSpPr txBox="1"/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/>
            <a:endParaRPr lang="en-GB" sz="100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170" indent="-9017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05258" y="3179965"/>
            <a:ext cx="3190875" cy="11087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>
                <a:latin typeface="Arial" panose="020B0604020202020204"/>
                <a:cs typeface="Arial" panose="020B0604020202020204"/>
              </a:rPr>
              <a:t>Daulet </a:t>
            </a:r>
            <a:r>
              <a:rPr lang="en-US" altLang="en-US" sz="2000" err="1">
                <a:latin typeface="Arial" panose="020B0604020202020204"/>
                <a:cs typeface="Arial" panose="020B0604020202020204"/>
              </a:rPr>
              <a:t>Batayev</a:t>
            </a:r>
            <a:endParaRPr lang="en-US" altLang="en-US" sz="2000" err="1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/>
                <a:cs typeface="Arial" panose="020B0604020202020204"/>
              </a:rPr>
              <a:t>Henry Ching</a:t>
            </a:r>
            <a:endParaRPr lang="en-US"/>
          </a:p>
          <a:p>
            <a:pPr marL="0" indent="0">
              <a:buNone/>
            </a:pPr>
            <a:r>
              <a:rPr lang="en-US" altLang="en-US" sz="2000" err="1">
                <a:latin typeface="Arial" panose="020B0604020202020204"/>
                <a:cs typeface="Arial" panose="020B0604020202020204"/>
              </a:rPr>
              <a:t>Tianang</a:t>
            </a:r>
            <a:r>
              <a:rPr lang="en-US" altLang="en-US" sz="2000">
                <a:latin typeface="Arial" panose="020B0604020202020204"/>
                <a:cs typeface="Arial" panose="020B0604020202020204"/>
              </a:rPr>
              <a:t> Chen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/>
              <a:t>DEPARTMENT OF COMPUTER SCIENCE</a:t>
            </a:r>
            <a:endParaRPr lang="en-US" altLang="en-US"/>
          </a:p>
        </p:txBody>
      </p:sp>
      <p:sp>
        <p:nvSpPr>
          <p:cNvPr id="3" name="Title 10"/>
          <p:cNvSpPr>
            <a:spLocks noGrp="1"/>
          </p:cNvSpPr>
          <p:nvPr/>
        </p:nvSpPr>
        <p:spPr>
          <a:xfrm>
            <a:off x="227965" y="806450"/>
            <a:ext cx="5071745" cy="4826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sz="180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COMP0016, 2020-21 - Team 06</a:t>
            </a:r>
            <a:endParaRPr lang="en-US" altLang="en-US" sz="180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itle 10"/>
          <p:cNvSpPr>
            <a:spLocks noGrp="1"/>
          </p:cNvSpPr>
          <p:nvPr/>
        </p:nvSpPr>
        <p:spPr>
          <a:xfrm>
            <a:off x="459798" y="1353647"/>
            <a:ext cx="5535756" cy="83978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80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Dashboard for Visualising Infusion Pump Data</a:t>
            </a:r>
            <a:endParaRPr lang="en-US" sz="2800" b="0">
              <a:solidFill>
                <a:schemeClr val="tx1"/>
              </a:solidFill>
              <a:cs typeface="Arial" panose="020B0604020202020204"/>
            </a:endParaRPr>
          </a:p>
          <a:p>
            <a:endParaRPr lang="en-US" sz="2800" b="0">
              <a:latin typeface="Arial" panose="020B0604020202020204"/>
              <a:cs typeface="Arial" panose="020B0604020202020204"/>
            </a:endParaRPr>
          </a:p>
          <a:p>
            <a:endParaRPr lang="en-GB" sz="280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5" name="Content Placeholder 11"/>
          <p:cNvSpPr>
            <a:spLocks noGrp="1"/>
          </p:cNvSpPr>
          <p:nvPr/>
        </p:nvSpPr>
        <p:spPr>
          <a:xfrm>
            <a:off x="459798" y="2199928"/>
            <a:ext cx="8006715" cy="55181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Client: Gemma Renshaw, GOSH</a:t>
            </a:r>
            <a:endParaRPr lang="en-US" altLang="en-US" sz="1800"/>
          </a:p>
        </p:txBody>
      </p:sp>
      <p:sp>
        <p:nvSpPr>
          <p:cNvPr id="9" name="Content Placeholder 11"/>
          <p:cNvSpPr>
            <a:spLocks noGrp="1"/>
          </p:cNvSpPr>
          <p:nvPr/>
        </p:nvSpPr>
        <p:spPr>
          <a:xfrm>
            <a:off x="5120005" y="3179965"/>
            <a:ext cx="3515360" cy="1108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daulet.batayev.19@ucl.ac.uk</a:t>
            </a:r>
            <a:endParaRPr lang="en-US" altLang="en-US" sz="180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henry.ching.19@ucl.ac.uk</a:t>
            </a:r>
            <a:endParaRPr lang="en-US" altLang="en-US" sz="180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tianang.chen.19@ucl.ac.uk</a:t>
            </a:r>
            <a:endParaRPr lang="en-US" altLang="en-US"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8987" y="4476433"/>
            <a:ext cx="481965" cy="4819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81" y="4463444"/>
            <a:ext cx="571500" cy="511810"/>
          </a:xfrm>
          <a:prstGeom prst="rect">
            <a:avLst/>
          </a:prstGeom>
        </p:spPr>
      </p:pic>
      <p:pic>
        <p:nvPicPr>
          <p:cNvPr id="6" name="Picture 7" descr="Text&#10;&#10;Description automatically generated"/>
          <p:cNvPicPr>
            <a:picLocks noChangeAspect="1"/>
          </p:cNvPicPr>
          <p:nvPr/>
        </p:nvPicPr>
        <p:blipFill rotWithShape="1">
          <a:blip r:embed="rId3"/>
          <a:srcRect t="13270" r="236" b="10959"/>
          <a:stretch>
            <a:fillRect/>
          </a:stretch>
        </p:blipFill>
        <p:spPr>
          <a:xfrm>
            <a:off x="6369627" y="1327439"/>
            <a:ext cx="2379529" cy="902900"/>
          </a:xfrm>
          <a:prstGeom prst="rect">
            <a:avLst/>
          </a:prstGeom>
        </p:spPr>
      </p:pic>
      <p:pic>
        <p:nvPicPr>
          <p:cNvPr id="8" name="Picture 17" descr="A picture containing shape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104" y="4425592"/>
            <a:ext cx="989735" cy="585061"/>
          </a:xfrm>
          <a:prstGeom prst="rect">
            <a:avLst/>
          </a:prstGeom>
        </p:spPr>
      </p:pic>
      <p:pic>
        <p:nvPicPr>
          <p:cNvPr id="18" name="Picture 18" descr="Logo, icon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307" y="4389974"/>
            <a:ext cx="1157969" cy="582387"/>
          </a:xfrm>
          <a:prstGeom prst="rect">
            <a:avLst/>
          </a:prstGeom>
        </p:spPr>
      </p:pic>
      <p:pic>
        <p:nvPicPr>
          <p:cNvPr id="19" name="Picture 19" descr="Icon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695" y="4443723"/>
            <a:ext cx="593272" cy="590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Motivation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11752" y="1378136"/>
            <a:ext cx="6068910" cy="25532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0">
                <a:latin typeface="Arial" panose="020B0604020202020204"/>
                <a:cs typeface="Arial" panose="020B0604020202020204"/>
              </a:rPr>
              <a:t>Infusion pumps deliver nutrients and medications into a patient's body in controlled amounts.</a:t>
            </a:r>
            <a:endParaRPr lang="en-US" sz="1600" b="0">
              <a:latin typeface="Arial" panose="020B0604020202020204"/>
              <a:cs typeface="Arial" panose="020B0604020202020204"/>
            </a:endParaRPr>
          </a:p>
          <a:p>
            <a:r>
              <a:rPr lang="en-US" sz="1600" b="0">
                <a:latin typeface="Arial" panose="020B0604020202020204"/>
                <a:cs typeface="Arial" panose="020B0604020202020204"/>
              </a:rPr>
              <a:t>GOSH has no digital system in place to monitor that feed data.</a:t>
            </a:r>
            <a:endParaRPr lang="en-US" sz="1600" b="0">
              <a:cs typeface="Calibri" panose="020F0502020204030204"/>
            </a:endParaRPr>
          </a:p>
          <a:p>
            <a:r>
              <a:rPr lang="en-US" sz="1600" b="0">
                <a:latin typeface="Arial" panose="020B0604020202020204"/>
                <a:cs typeface="Arial" panose="020B0604020202020204"/>
              </a:rPr>
              <a:t>Often it is unclear if the patient is achieving the prescribed amount of feed.</a:t>
            </a:r>
            <a:endParaRPr lang="en-US" sz="1600" b="0">
              <a:latin typeface="Arial" panose="020B0604020202020204"/>
              <a:cs typeface="Arial" panose="020B0604020202020204"/>
            </a:endParaRPr>
          </a:p>
          <a:p>
            <a:r>
              <a:rPr lang="en-US" sz="1600" b="0">
                <a:latin typeface="Arial" panose="020B0604020202020204"/>
                <a:cs typeface="Arial" panose="020B0604020202020204"/>
              </a:rPr>
              <a:t>False positives about the efficiency of the treatment plan.</a:t>
            </a:r>
            <a:endParaRPr lang="en-US" sz="1600" b="0"/>
          </a:p>
          <a:p>
            <a:r>
              <a:rPr lang="en-US" sz="1600" b="0">
                <a:latin typeface="Arial" panose="020B0604020202020204"/>
                <a:cs typeface="Arial" panose="020B0604020202020204"/>
              </a:rPr>
              <a:t>Visualising the feed data will help clinicians get insights </a:t>
            </a:r>
            <a:r>
              <a:rPr lang="en-US" sz="1600">
                <a:latin typeface="Arial" panose="020B0604020202020204"/>
                <a:cs typeface="Arial" panose="020B0604020202020204"/>
              </a:rPr>
              <a:t>into the</a:t>
            </a:r>
            <a:r>
              <a:rPr lang="en-US" sz="1600" b="0">
                <a:latin typeface="Arial" panose="020B0604020202020204"/>
                <a:cs typeface="Arial" panose="020B0604020202020204"/>
              </a:rPr>
              <a:t> patient's body and adjust the treatment plan accordingly.</a:t>
            </a:r>
            <a:endParaRPr lang="en-US" sz="1600" b="0"/>
          </a:p>
          <a:p>
            <a:endParaRPr lang="en-US" sz="1600" b="0"/>
          </a:p>
        </p:txBody>
      </p:sp>
      <p:pic>
        <p:nvPicPr>
          <p:cNvPr id="2" name="Picture 2" descr="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8505" y="606272"/>
            <a:ext cx="2743200" cy="3670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Proposed Solution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116" y="1894640"/>
            <a:ext cx="7879466" cy="2886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latin typeface="Arial" panose="020B0604020202020204"/>
                <a:cs typeface="Arial" panose="020B0604020202020204"/>
              </a:rPr>
              <a:t>Dashboard </a:t>
            </a:r>
            <a:endParaRPr lang="en-US" sz="1800" b="1">
              <a:cs typeface="Calibri" panose="020F0502020204030204"/>
            </a:endParaRPr>
          </a:p>
          <a:p>
            <a:pPr lvl="1"/>
            <a:r>
              <a:rPr lang="en-US" sz="1400">
                <a:latin typeface="Arial" panose="020B0604020202020204"/>
                <a:cs typeface="Arial" panose="020B0604020202020204"/>
              </a:rPr>
              <a:t>Visualising the data, comparing current values to prescribed values</a:t>
            </a:r>
            <a:endParaRPr lang="en-US" sz="1400">
              <a:latin typeface="Arial" panose="020B0604020202020204"/>
              <a:cs typeface="Arial" panose="020B0604020202020204"/>
            </a:endParaRPr>
          </a:p>
          <a:p>
            <a:r>
              <a:rPr lang="en-US" sz="1800" b="1">
                <a:latin typeface="Arial" panose="020B0604020202020204"/>
                <a:cs typeface="Arial" panose="020B0604020202020204"/>
              </a:rPr>
              <a:t>System Intelligence</a:t>
            </a:r>
            <a:endParaRPr lang="en-US" sz="1800" b="1">
              <a:latin typeface="Arial" panose="020B0604020202020204"/>
              <a:cs typeface="Arial" panose="020B0604020202020204"/>
            </a:endParaRPr>
          </a:p>
          <a:p>
            <a:pPr lvl="1"/>
            <a:r>
              <a:rPr lang="en-US" sz="1400">
                <a:latin typeface="Arial" panose="020B0604020202020204"/>
                <a:cs typeface="Arial" panose="020B0604020202020204"/>
              </a:rPr>
              <a:t>Spot anomalies, i.e., spikes in rate.</a:t>
            </a:r>
            <a:endParaRPr lang="en-US" sz="1400">
              <a:cs typeface="Calibri" panose="020F0502020204030204"/>
            </a:endParaRPr>
          </a:p>
          <a:p>
            <a:r>
              <a:rPr lang="en-US" sz="1800" b="1">
                <a:latin typeface="Arial" panose="020B0604020202020204"/>
                <a:cs typeface="Arial" panose="020B0604020202020204"/>
              </a:rPr>
              <a:t>Patient Treatment History</a:t>
            </a:r>
            <a:endParaRPr lang="en-US" sz="1800" b="1">
              <a:latin typeface="Arial" panose="020B0604020202020204"/>
              <a:cs typeface="Arial" panose="020B0604020202020204"/>
            </a:endParaRPr>
          </a:p>
          <a:p>
            <a:pPr lvl="1"/>
            <a:r>
              <a:rPr lang="en-US" sz="1400">
                <a:latin typeface="Arial" panose="020B0604020202020204"/>
                <a:cs typeface="Arial" panose="020B0604020202020204"/>
              </a:rPr>
              <a:t>Clinician can review past data and compare it with feed current rates.</a:t>
            </a:r>
            <a:endParaRPr lang="en-US" sz="1400">
              <a:latin typeface="Arial" panose="020B0604020202020204"/>
              <a:cs typeface="Arial" panose="020B0604020202020204"/>
            </a:endParaRPr>
          </a:p>
          <a:p>
            <a:r>
              <a:rPr lang="en-US" sz="1800" b="1">
                <a:latin typeface="Arial" panose="020B0604020202020204"/>
                <a:cs typeface="Arial" panose="020B0604020202020204"/>
              </a:rPr>
              <a:t>Feedback system</a:t>
            </a:r>
            <a:endParaRPr lang="en-US" sz="1800" b="1">
              <a:latin typeface="Arial" panose="020B0604020202020204"/>
              <a:cs typeface="Arial" panose="020B0604020202020204"/>
            </a:endParaRPr>
          </a:p>
          <a:p>
            <a:pPr lvl="1"/>
            <a:r>
              <a:rPr lang="en-US" sz="1400">
                <a:latin typeface="Arial" panose="020B0604020202020204"/>
                <a:cs typeface="Arial" panose="020B0604020202020204"/>
              </a:rPr>
              <a:t>Patients can provide explanations to the changes in feed.</a:t>
            </a:r>
            <a:endParaRPr lang="en-US" sz="1400">
              <a:latin typeface="Arial" panose="020B0604020202020204"/>
              <a:cs typeface="Arial" panose="020B0604020202020204"/>
            </a:endParaRPr>
          </a:p>
          <a:p>
            <a:pPr lvl="1"/>
            <a:endParaRPr lang="en-US"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31351" y="1258428"/>
            <a:ext cx="7886700" cy="438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Scalable web application for </a:t>
            </a:r>
            <a:r>
              <a:rPr lang="en-US" sz="1800" err="1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visualising</a:t>
            </a:r>
            <a:r>
              <a:rPr lang="en-US" sz="180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the infusion pump data.</a:t>
            </a:r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26" y="415575"/>
            <a:ext cx="7886700" cy="678815"/>
          </a:xfrm>
        </p:spPr>
        <p:txBody>
          <a:bodyPr lIns="91440" tIns="45720" rIns="91440" bIns="45720" anchor="t"/>
          <a:lstStyle/>
          <a:p>
            <a:r>
              <a:rPr lang="en-US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User Interface</a:t>
            </a:r>
            <a:endParaRPr lang="en-US"/>
          </a:p>
        </p:txBody>
      </p:sp>
      <p:pic>
        <p:nvPicPr>
          <p:cNvPr id="5" name="Picture 5" descr="A picture containing text&#10;&#10;Description automatically generated"/>
          <p:cNvPicPr>
            <a:picLocks noChangeAspect="1"/>
          </p:cNvPicPr>
          <p:nvPr/>
        </p:nvPicPr>
        <p:blipFill rotWithShape="1">
          <a:blip r:embed="rId1"/>
          <a:srcRect l="10109" t="6143" r="543" b="4095"/>
          <a:stretch>
            <a:fillRect/>
          </a:stretch>
        </p:blipFill>
        <p:spPr>
          <a:xfrm>
            <a:off x="750743" y="1026483"/>
            <a:ext cx="3543718" cy="1899901"/>
          </a:xfrm>
          <a:prstGeom prst="rect">
            <a:avLst/>
          </a:prstGeom>
          <a:ln>
            <a:solidFill>
              <a:srgbClr val="D6D2C4"/>
            </a:solidFill>
          </a:ln>
        </p:spPr>
      </p:pic>
      <p:pic>
        <p:nvPicPr>
          <p:cNvPr id="6" name="Picture 6" descr="Graphical user interface, char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75" y="1028844"/>
            <a:ext cx="3574473" cy="1897354"/>
          </a:xfrm>
          <a:prstGeom prst="rect">
            <a:avLst/>
          </a:prstGeom>
          <a:ln>
            <a:solidFill>
              <a:srgbClr val="D6D2C4"/>
            </a:solidFill>
          </a:ln>
        </p:spPr>
      </p:pic>
      <p:pic>
        <p:nvPicPr>
          <p:cNvPr id="8" name="Picture 8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576" y="3048278"/>
            <a:ext cx="3574470" cy="1923924"/>
          </a:xfrm>
          <a:prstGeom prst="rect">
            <a:avLst/>
          </a:prstGeom>
          <a:ln>
            <a:solidFill>
              <a:srgbClr val="D6D2C4"/>
            </a:solidFill>
          </a:ln>
        </p:spPr>
      </p:pic>
      <p:pic>
        <p:nvPicPr>
          <p:cNvPr id="10" name="Picture 10" descr="Chart, line char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42" y="3045122"/>
            <a:ext cx="3542001" cy="1930236"/>
          </a:xfrm>
          <a:prstGeom prst="rect">
            <a:avLst/>
          </a:prstGeom>
          <a:ln>
            <a:solidFill>
              <a:srgbClr val="D6D2C4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Implications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87216"/>
            <a:ext cx="6711228" cy="32480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b="1">
                <a:latin typeface="Arial" panose="020B0604020202020204"/>
                <a:cs typeface="Calibri" panose="020F0502020204030204"/>
              </a:rPr>
              <a:t>Dashboard </a:t>
            </a:r>
            <a:r>
              <a:rPr lang="en-US" sz="1800">
                <a:latin typeface="Arial" panose="020B0604020202020204"/>
                <a:cs typeface="Calibri" panose="020F0502020204030204"/>
              </a:rPr>
              <a:t>helps clinicians get insights into the patient's treatment.</a:t>
            </a:r>
            <a:endParaRPr lang="en-US" sz="1800">
              <a:latin typeface="Arial" panose="020B0604020202020204"/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latin typeface="Arial" panose="020B0604020202020204"/>
              <a:cs typeface="Calibri" panose="020F0502020204030204"/>
            </a:endParaRPr>
          </a:p>
          <a:p>
            <a:r>
              <a:rPr lang="en-US" sz="1800">
                <a:latin typeface="Arial" panose="020B0604020202020204"/>
                <a:cs typeface="Calibri" panose="020F0502020204030204"/>
              </a:rPr>
              <a:t>The </a:t>
            </a:r>
            <a:r>
              <a:rPr lang="en-US" sz="1800" b="1">
                <a:latin typeface="Arial" panose="020B0604020202020204"/>
                <a:cs typeface="Calibri" panose="020F0502020204030204"/>
              </a:rPr>
              <a:t>system intelligence</a:t>
            </a:r>
            <a:r>
              <a:rPr lang="en-US" sz="1800">
                <a:latin typeface="Arial" panose="020B0604020202020204"/>
                <a:cs typeface="Calibri" panose="020F0502020204030204"/>
              </a:rPr>
              <a:t> can uncover patterns from long-term data.</a:t>
            </a:r>
            <a:endParaRPr lang="en-US" sz="1800">
              <a:latin typeface="Arial" panose="020B0604020202020204"/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latin typeface="Arial" panose="020B0604020202020204"/>
              <a:cs typeface="Calibri" panose="020F0502020204030204"/>
            </a:endParaRPr>
          </a:p>
          <a:p>
            <a:r>
              <a:rPr lang="en-US" sz="1800">
                <a:latin typeface="Arial" panose="020B0604020202020204"/>
                <a:cs typeface="Calibri" panose="020F0502020204030204"/>
              </a:rPr>
              <a:t>Data analysis helps creating </a:t>
            </a:r>
            <a:r>
              <a:rPr lang="en-US" sz="1800" b="1">
                <a:latin typeface="Arial" panose="020B0604020202020204"/>
                <a:cs typeface="Calibri" panose="020F0502020204030204"/>
              </a:rPr>
              <a:t>tailored treatment plans</a:t>
            </a:r>
            <a:r>
              <a:rPr lang="en-US" sz="1800">
                <a:latin typeface="Arial" panose="020B0604020202020204"/>
                <a:cs typeface="Calibri" panose="020F0502020204030204"/>
              </a:rPr>
              <a:t>.</a:t>
            </a:r>
            <a:endParaRPr lang="en-US" sz="1800">
              <a:latin typeface="Arial" panose="020B0604020202020204"/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latin typeface="Arial" panose="020B0604020202020204"/>
              <a:cs typeface="Calibri" panose="020F0502020204030204"/>
            </a:endParaRPr>
          </a:p>
          <a:p>
            <a:r>
              <a:rPr lang="en-US" sz="1800">
                <a:latin typeface="Arial" panose="020B0604020202020204"/>
                <a:cs typeface="Calibri" panose="020F0502020204030204"/>
              </a:rPr>
              <a:t>The entire treatment process is permanently stored in a database.</a:t>
            </a:r>
            <a:endParaRPr lang="en-US" sz="1800">
              <a:latin typeface="Arial" panose="020B060402020202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Thank you!</a:t>
            </a:r>
            <a:endParaRPr lang="en-US" altLang="en-US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2012315"/>
            <a:ext cx="7886700" cy="2620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>
                <a:latin typeface="Arial" panose="020B0604020202020204"/>
                <a:cs typeface="Arial" panose="020B0604020202020204"/>
              </a:rPr>
              <a:t>GitHub</a:t>
            </a:r>
            <a:br>
              <a:rPr lang="en-US" altLang="en-US">
                <a:latin typeface="Arial" panose="020B0604020202020204"/>
              </a:rPr>
            </a:br>
            <a:r>
              <a:rPr lang="en-US" sz="1600">
                <a:latin typeface="Arial" panose="020B0604020202020204"/>
                <a:ea typeface="+mn-lt"/>
                <a:cs typeface="+mn-lt"/>
              </a:rPr>
              <a:t>https://github.com/COMP0016-Team6</a:t>
            </a:r>
            <a:endParaRPr lang="en-US" altLang="en-US" sz="1600">
              <a:latin typeface="Arial" panose="020B0604020202020204"/>
              <a:cs typeface="Calibri" panose="020F0502020204030204"/>
            </a:endParaRPr>
          </a:p>
          <a:p>
            <a:r>
              <a:rPr lang="en-US" altLang="en-US">
                <a:latin typeface="Arial" panose="020B0604020202020204"/>
                <a:cs typeface="Arial" panose="020B0604020202020204"/>
              </a:rPr>
              <a:t>Development Blog</a:t>
            </a:r>
            <a:br>
              <a:rPr lang="en-US" altLang="en-US">
                <a:latin typeface="Arial" panose="020B0604020202020204"/>
              </a:rPr>
            </a:br>
            <a:r>
              <a:rPr lang="en-US" sz="1600">
                <a:latin typeface="Arial" panose="020B0604020202020204"/>
                <a:ea typeface="+mn-lt"/>
                <a:cs typeface="+mn-lt"/>
              </a:rPr>
              <a:t>https://comp0016-team6.github.io/Dev-Blog/</a:t>
            </a:r>
            <a:endParaRPr lang="en-US" sz="1600">
              <a:latin typeface="Arial" panose="020B0604020202020204"/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DEPARTMENT OF COMPUTER SCIENCE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</Words>
  <Application>WPS 演示</Application>
  <PresentationFormat>On-screen Show (16:9)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Calibri Light</vt:lpstr>
      <vt:lpstr>等线</vt:lpstr>
      <vt:lpstr>Office Theme</vt:lpstr>
      <vt:lpstr>4_Custom Design</vt:lpstr>
      <vt:lpstr>PowerPoint 演示文稿</vt:lpstr>
      <vt:lpstr>Motivation</vt:lpstr>
      <vt:lpstr>Proposed Solution</vt:lpstr>
      <vt:lpstr>User Interface</vt:lpstr>
      <vt:lpstr>Implications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BLACK</dc:title>
  <dc:creator>Clayton, Janine</dc:creator>
  <cp:lastModifiedBy>Kevin</cp:lastModifiedBy>
  <cp:revision>5</cp:revision>
  <dcterms:created xsi:type="dcterms:W3CDTF">2020-12-18T21:39:00Z</dcterms:created>
  <dcterms:modified xsi:type="dcterms:W3CDTF">2021-01-15T13:28:32Z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ContentTypeId">
    <vt:lpwstr>0x01010002CD474214EBA34F9A30E43F3800BE49</vt:lpwstr>
  </property>
</Properties>
</file>