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56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>
      <p:cViewPr varScale="1">
        <p:scale>
          <a:sx n="162" d="100"/>
          <a:sy n="162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b262fc4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b262fc4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b262fc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b262fc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b262fc4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b262fc4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b262fc41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b262fc41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b262fc41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b262fc41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cb262fc41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cb262fc41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cd46df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cd46df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098eca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9098eca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9098eca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9098eca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b262fc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b262fc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b262fc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b262fc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b262fc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b262fc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b262fc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b262fc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62fc4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62fc4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b262fc4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b262fc4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br>
              <a:rPr lang="en" sz="1100" dirty="0"/>
            </a:br>
            <a:endParaRPr sz="1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lexicographical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 err="1"/>
              <a:t>syntaxical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semantics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73" name="Google Shape;73;p16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Landscape: Languages, Compilers, and Hardware: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Process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.java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Assembly:    .s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Executable:  a.out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.class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>
            <a:stCxn id="80" idx="2"/>
            <a:endCxn id="84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6"/>
          <p:cNvCxnSpPr>
            <a:stCxn id="84" idx="2"/>
            <a:endCxn id="85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982375" y="896848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cc:  ← .h, .c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.i ← cpp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.s ← ccom</a:t>
            </a:r>
            <a:b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 ← as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.out ← ld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>
            <a:stCxn id="93" idx="2"/>
            <a:endCxn id="81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94;p16"/>
          <p:cNvCxnSpPr>
            <a:stCxn id="81" idx="2"/>
            <a:endCxn id="82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" name="Google Shape;95;p16"/>
          <p:cNvCxnSpPr>
            <a:stCxn id="82" idx="2"/>
            <a:endCxn id="83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93;p16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380AE-3E56-B243-BDAB-2C97FD937453}"/>
              </a:ext>
            </a:extLst>
          </p:cNvPr>
          <p:cNvSpPr txBox="1"/>
          <p:nvPr/>
        </p:nvSpPr>
        <p:spPr>
          <a:xfrm>
            <a:off x="97971" y="2514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232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FA(Q, </a:t>
            </a:r>
            <a:r>
              <a:rPr lang="en" dirty="0" err="1"/>
              <a:t>Σ</a:t>
            </a:r>
            <a:r>
              <a:rPr lang="en" dirty="0"/>
              <a:t>, 𝛅, q0, F)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 = { N, W, R, B, T }        // New, Waiting (Ready),  Running, Blocked, Terminated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Σ</a:t>
            </a:r>
            <a:r>
              <a:rPr lang="en" dirty="0"/>
              <a:t> = { a, d, </a:t>
            </a:r>
            <a:r>
              <a:rPr lang="en" dirty="0" err="1"/>
              <a:t>i</a:t>
            </a:r>
            <a:r>
              <a:rPr lang="en" dirty="0"/>
              <a:t>, t, r, e}            // admit, dispatch, interrupt, trap, resume, exit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q0 : 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 : { T }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𝛅 : Q x </a:t>
            </a:r>
            <a:r>
              <a:rPr lang="en" dirty="0" err="1"/>
              <a:t>Σ</a:t>
            </a:r>
            <a:r>
              <a:rPr lang="en" dirty="0"/>
              <a:t> -&gt; Q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4" name="Google Shape;124;p22"/>
          <p:cNvSpPr/>
          <p:nvPr/>
        </p:nvSpPr>
        <p:spPr>
          <a:xfrm>
            <a:off x="3158519" y="2009319"/>
            <a:ext cx="5818200" cy="250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8301712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8369127" y="2792019"/>
            <a:ext cx="4491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739927" y="2721487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07190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8787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107459" y="3970396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32" name="Google Shape;132;p22"/>
          <p:cNvCxnSpPr>
            <a:endCxn id="128" idx="2"/>
          </p:cNvCxnSpPr>
          <p:nvPr/>
        </p:nvCxnSpPr>
        <p:spPr>
          <a:xfrm rot="10800000" flipH="1">
            <a:off x="3352927" y="3026887"/>
            <a:ext cx="387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2"/>
          <p:cNvCxnSpPr>
            <a:stCxn id="128" idx="6"/>
            <a:endCxn id="129" idx="2"/>
          </p:cNvCxnSpPr>
          <p:nvPr/>
        </p:nvCxnSpPr>
        <p:spPr>
          <a:xfrm>
            <a:off x="4324027" y="3026887"/>
            <a:ext cx="7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>
            <a:stCxn id="129" idx="7"/>
            <a:endCxn id="130" idx="1"/>
          </p:cNvCxnSpPr>
          <p:nvPr/>
        </p:nvCxnSpPr>
        <p:spPr>
          <a:xfrm rot="-5400000" flipH="1">
            <a:off x="6321669" y="2059749"/>
            <a:ext cx="600" cy="1503000"/>
          </a:xfrm>
          <a:prstGeom prst="curvedConnector3">
            <a:avLst>
              <a:gd name="adj1" fmla="val -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2"/>
          <p:cNvCxnSpPr>
            <a:stCxn id="130" idx="3"/>
            <a:endCxn id="129" idx="5"/>
          </p:cNvCxnSpPr>
          <p:nvPr/>
        </p:nvCxnSpPr>
        <p:spPr>
          <a:xfrm rot="5400000">
            <a:off x="6321618" y="2491650"/>
            <a:ext cx="600" cy="1503000"/>
          </a:xfrm>
          <a:prstGeom prst="curvedConnector3">
            <a:avLst>
              <a:gd name="adj1" fmla="val 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30" idx="4"/>
            <a:endCxn id="131" idx="6"/>
          </p:cNvCxnSpPr>
          <p:nvPr/>
        </p:nvCxnSpPr>
        <p:spPr>
          <a:xfrm rot="5400000">
            <a:off x="6514029" y="3509899"/>
            <a:ext cx="943500" cy="58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>
            <a:stCxn id="131" idx="2"/>
            <a:endCxn id="129" idx="4"/>
          </p:cNvCxnSpPr>
          <p:nvPr/>
        </p:nvCxnSpPr>
        <p:spPr>
          <a:xfrm rot="10800000">
            <a:off x="5364059" y="3332296"/>
            <a:ext cx="743400" cy="943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2"/>
          <p:cNvCxnSpPr>
            <a:stCxn id="130" idx="6"/>
            <a:endCxn id="126" idx="2"/>
          </p:cNvCxnSpPr>
          <p:nvPr/>
        </p:nvCxnSpPr>
        <p:spPr>
          <a:xfrm>
            <a:off x="7571979" y="3026899"/>
            <a:ext cx="7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2"/>
          <p:cNvSpPr txBox="1"/>
          <p:nvPr/>
        </p:nvSpPr>
        <p:spPr>
          <a:xfrm>
            <a:off x="4561000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6151525" y="21715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220825" y="322337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766438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179313" y="37505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305825" y="38267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709200" y="4645150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for the Process Status Diagram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40300" y="3131850"/>
            <a:ext cx="12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60400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966101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171803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37750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58320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788907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994609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61727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55" name="Google Shape;155;p22"/>
          <p:cNvCxnSpPr/>
          <p:nvPr/>
        </p:nvCxnSpPr>
        <p:spPr>
          <a:xfrm>
            <a:off x="1935225" y="37945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6" name="Google Shape;156;p22"/>
          <p:cNvSpPr/>
          <p:nvPr/>
        </p:nvSpPr>
        <p:spPr>
          <a:xfrm>
            <a:off x="220309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flipH="1">
            <a:off x="8216094" y="1133266"/>
            <a:ext cx="306065" cy="284855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12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PDA(Q, Σ, 𝚪, 𝛅, q0, z0, 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z0: set of symbols place on the stack at startup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𝚪*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905250" y="2476500"/>
            <a:ext cx="4926900" cy="21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Pushdown Automata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635025" y="3942188"/>
            <a:ext cx="5319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3"/>
          <p:cNvSpPr/>
          <p:nvPr/>
        </p:nvSpPr>
        <p:spPr>
          <a:xfrm>
            <a:off x="7784650" y="36920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84650" y="34634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784650" y="32348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784650" y="30062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784650" y="27776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334475" y="3995375"/>
            <a:ext cx="13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Stack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68650" y="613225"/>
            <a:ext cx="2016000" cy="615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if ( E ) 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  if ( E ) S else S</a:t>
            </a:r>
            <a:endParaRPr/>
          </a:p>
        </p:txBody>
      </p:sp>
      <p:cxnSp>
        <p:nvCxnSpPr>
          <p:cNvPr id="183" name="Google Shape;183;p23"/>
          <p:cNvCxnSpPr/>
          <p:nvPr/>
        </p:nvCxnSpPr>
        <p:spPr>
          <a:xfrm rot="10800000" flipH="1">
            <a:off x="7585225" y="2747525"/>
            <a:ext cx="631500" cy="14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 rot="-5400000">
            <a:off x="8029625" y="31724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390875" y="2795950"/>
            <a:ext cx="2580300" cy="1304700"/>
            <a:chOff x="1578775" y="1887650"/>
            <a:chExt cx="2580300" cy="1304700"/>
          </a:xfrm>
        </p:grpSpPr>
        <p:sp>
          <p:nvSpPr>
            <p:cNvPr id="186" name="Google Shape;186;p23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23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4" name="Google Shape;194;p23"/>
              <p:cNvCxnSpPr>
                <a:endCxn id="190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5" name="Google Shape;195;p23"/>
              <p:cNvCxnSpPr>
                <a:stCxn id="190" idx="6"/>
                <a:endCxn id="191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6" name="Google Shape;196;p23"/>
              <p:cNvCxnSpPr>
                <a:stCxn id="191" idx="7"/>
                <a:endCxn id="192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7" name="Google Shape;197;p23"/>
              <p:cNvCxnSpPr>
                <a:stCxn id="192" idx="3"/>
                <a:endCxn id="191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Google Shape;198;p23"/>
              <p:cNvCxnSpPr>
                <a:stCxn id="192" idx="4"/>
                <a:endCxn id="193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23"/>
              <p:cNvCxnSpPr>
                <a:stCxn id="193" idx="2"/>
                <a:endCxn id="191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0" name="Google Shape;200;p23"/>
              <p:cNvCxnSpPr>
                <a:stCxn id="192" idx="6"/>
                <a:endCxn id="188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01" name="Google Shape;201;p23"/>
          <p:cNvSpPr txBox="1"/>
          <p:nvPr/>
        </p:nvSpPr>
        <p:spPr>
          <a:xfrm>
            <a:off x="5905500" y="45936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56750" y="3170000"/>
            <a:ext cx="900900" cy="35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tape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blank symbol: $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 x {R, L}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5276850" y="962025"/>
            <a:ext cx="3457500" cy="360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211" name="Google Shape;211;p24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24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" name="Google Shape;219;p24"/>
              <p:cNvCxnSpPr>
                <a:endCxn id="21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0" name="Google Shape;220;p24"/>
              <p:cNvCxnSpPr>
                <a:stCxn id="215" idx="6"/>
                <a:endCxn id="21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1" name="Google Shape;221;p24"/>
              <p:cNvCxnSpPr>
                <a:stCxn id="216" idx="7"/>
                <a:endCxn id="21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24"/>
              <p:cNvCxnSpPr>
                <a:stCxn id="217" idx="3"/>
                <a:endCxn id="21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24"/>
              <p:cNvCxnSpPr>
                <a:stCxn id="217" idx="4"/>
                <a:endCxn id="21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24"/>
              <p:cNvCxnSpPr>
                <a:stCxn id="218" idx="2"/>
                <a:endCxn id="21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5" name="Google Shape;225;p24"/>
              <p:cNvCxnSpPr>
                <a:stCxn id="217" idx="6"/>
                <a:endCxn id="21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26" name="Google Shape;226;p24"/>
          <p:cNvSpPr/>
          <p:nvPr/>
        </p:nvSpPr>
        <p:spPr>
          <a:xfrm rot="5400000">
            <a:off x="67121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69407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71693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 rot="5400000">
            <a:off x="73979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/>
          <p:nvPr/>
        </p:nvSpPr>
        <p:spPr>
          <a:xfrm rot="5400000">
            <a:off x="76265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7662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>
            <a:off x="59463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64353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rot="-5400000">
            <a:off x="62067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978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6880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6143625" y="4124325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Tape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6940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1694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378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6266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459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8793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132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240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6710375" y="32431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4"/>
          <p:cNvCxnSpPr/>
          <p:nvPr/>
        </p:nvCxnSpPr>
        <p:spPr>
          <a:xfrm rot="10800000">
            <a:off x="7110901" y="295150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8" name="Google Shape;248;p24"/>
          <p:cNvSpPr txBox="1"/>
          <p:nvPr/>
        </p:nvSpPr>
        <p:spPr>
          <a:xfrm>
            <a:off x="6324600" y="461010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10970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9" name="Google Shape;259;p24"/>
          <p:cNvSpPr txBox="1"/>
          <p:nvPr/>
        </p:nvSpPr>
        <p:spPr>
          <a:xfrm>
            <a:off x="6143625" y="161667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5514200" y="962025"/>
            <a:ext cx="3048000" cy="30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Bounded Automata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a Turing Machine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tape is bounded to a defined size.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267" name="Google Shape;267;p25"/>
          <p:cNvGrpSpPr/>
          <p:nvPr/>
        </p:nvGrpSpPr>
        <p:grpSpPr>
          <a:xfrm>
            <a:off x="5720250" y="1471725"/>
            <a:ext cx="2580300" cy="1304700"/>
            <a:chOff x="1578775" y="1887650"/>
            <a:chExt cx="2580300" cy="1304700"/>
          </a:xfrm>
        </p:grpSpPr>
        <p:sp>
          <p:nvSpPr>
            <p:cNvPr id="268" name="Google Shape;268;p2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70" name="Google Shape;270;p2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6" name="Google Shape;276;p25"/>
              <p:cNvCxnSpPr>
                <a:endCxn id="272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7" name="Google Shape;277;p25"/>
              <p:cNvCxnSpPr>
                <a:stCxn id="272" idx="6"/>
                <a:endCxn id="273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8" name="Google Shape;278;p25"/>
              <p:cNvCxnSpPr>
                <a:stCxn id="273" idx="7"/>
                <a:endCxn id="274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9" name="Google Shape;279;p25"/>
              <p:cNvCxnSpPr>
                <a:stCxn id="274" idx="3"/>
                <a:endCxn id="273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0" name="Google Shape;280;p25"/>
              <p:cNvCxnSpPr>
                <a:stCxn id="274" idx="4"/>
                <a:endCxn id="275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1" name="Google Shape;281;p25"/>
              <p:cNvCxnSpPr>
                <a:stCxn id="275" idx="2"/>
                <a:endCxn id="273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2" name="Google Shape;282;p25"/>
              <p:cNvCxnSpPr>
                <a:stCxn id="274" idx="6"/>
                <a:endCxn id="270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83" name="Google Shape;283;p2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7093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1546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66360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845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932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3459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987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95" name="Google Shape;295;p25"/>
          <p:cNvCxnSpPr/>
          <p:nvPr/>
        </p:nvCxnSpPr>
        <p:spPr>
          <a:xfrm rot="10800000">
            <a:off x="61484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3342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7" name="Google Shape;297;p25"/>
          <p:cNvSpPr txBox="1"/>
          <p:nvPr/>
        </p:nvSpPr>
        <p:spPr>
          <a:xfrm>
            <a:off x="6006425" y="40522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with tape size of 8</a:t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81042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5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08" name="Google Shape;308;p25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9" name="Google Shape;309;p25"/>
          <p:cNvSpPr/>
          <p:nvPr/>
        </p:nvSpPr>
        <p:spPr>
          <a:xfrm>
            <a:off x="78465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6153925" y="177772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319" name="Google Shape;319;p26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7" name="Google Shape;327;p26"/>
              <p:cNvCxnSpPr>
                <a:endCxn id="323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8" name="Google Shape;328;p26"/>
              <p:cNvCxnSpPr>
                <a:stCxn id="323" idx="6"/>
                <a:endCxn id="324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9" name="Google Shape;329;p26"/>
              <p:cNvCxnSpPr>
                <a:stCxn id="324" idx="7"/>
                <a:endCxn id="325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0" name="Google Shape;330;p26"/>
              <p:cNvCxnSpPr>
                <a:stCxn id="325" idx="3"/>
                <a:endCxn id="324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1" name="Google Shape;331;p26"/>
              <p:cNvCxnSpPr>
                <a:stCxn id="325" idx="4"/>
                <a:endCxn id="326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2" name="Google Shape;332;p26"/>
              <p:cNvCxnSpPr>
                <a:stCxn id="326" idx="2"/>
                <a:endCxn id="324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333;p26"/>
              <p:cNvCxnSpPr>
                <a:stCxn id="325" idx="6"/>
                <a:endCxn id="321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334" name="Google Shape;334;p26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341" name="Google Shape;341;p26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6"/>
          <p:cNvCxnSpPr/>
          <p:nvPr/>
        </p:nvCxnSpPr>
        <p:spPr>
          <a:xfrm rot="10800000">
            <a:off x="69438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49" name="Google Shape;349;p26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59" name="Google Shape;359;p26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60" name="Google Shape;360;p26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to the Abstract</a:t>
            </a:r>
            <a:endParaRPr/>
          </a:p>
        </p:txBody>
      </p:sp>
      <p:sp>
        <p:nvSpPr>
          <p:cNvPr id="366" name="Google Shape;3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Machine →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von Neumann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Harvard Architecture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76425"/>
            <a:ext cx="34480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166956"/>
            <a:ext cx="2972815" cy="1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466725" y="4124325"/>
            <a:ext cx="63723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Consider writing a Java program for these machines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Microarchitecture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Physical Architecture: ARM (7&amp;9) Microarchitectures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Architectures: Examples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374051" y="1912625"/>
            <a:ext cx="3862999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33B1-E712-184E-846E-7D39633A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5F5B-D2FA-EE4C-8468-EC8950A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 and Communication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develop a model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our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 about our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Models of Communication: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OSI/ISO model  (Open Systems Interconnect)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TCP/IP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of Computation:  (Machine &lt;-&gt; Language)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Turing Machine, Linear Bounded Automata, Pushdown Automata, and Finite State Automata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Sequential Circuits, and Combinational Logic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Universal Computer and Machines: Theoretical to Abstract to Physical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things down or building them up.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844050" y="1125175"/>
          <a:ext cx="4985925" cy="37792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16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Network Layer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Architecture 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N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segment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64-1522 octets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bytes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(or 64)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832" y="404132"/>
            <a:ext cx="3333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Packet Header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 flipH="1">
            <a:off x="357300" y="2858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Layers Simplified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 Physical Layer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mechanics of sending symbols -- restricted (maybe) to one's and zero's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2: Data Link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to start and stop an individual message between two </a:t>
            </a:r>
            <a:r>
              <a:rPr lang="en" u="sng"/>
              <a:t>connected</a:t>
            </a:r>
            <a:r>
              <a:rPr lang="en"/>
              <a:t> location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3: Network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Sending a message from A ⇒ Z  by going through B to C to D to … to Y and then finally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4: Transport 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Transmitting/Ensuring a complete message from A to Z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performance issues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40277BBD-F5ED-1D40-AACA-98886E36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365" y="137928"/>
            <a:ext cx="2383211" cy="1784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 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00" y="3581950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6512225" y="244200"/>
          <a:ext cx="2441100" cy="19810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8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⊕ 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3821650" y="304850"/>
            <a:ext cx="15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 A || 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feedback 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latch or flip-flop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circuit with only two stable states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SR Latch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75" y="2207988"/>
            <a:ext cx="2095500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1"/>
          <p:cNvGraphicFramePr/>
          <p:nvPr/>
        </p:nvGraphicFramePr>
        <p:xfrm>
          <a:off x="1022375" y="2498800"/>
          <a:ext cx="4429700" cy="1905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4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Hold State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/ Clear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allowed:  Error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1024</Words>
  <Application>Microsoft Macintosh PowerPoint</Application>
  <PresentationFormat>On-screen Show (16:9)</PresentationFormat>
  <Paragraphs>302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Landscape: Languages, Compilers, and Hardware:</vt:lpstr>
      <vt:lpstr>Models of Computation and Communication</vt:lpstr>
      <vt:lpstr>PowerPoint Presentation</vt:lpstr>
      <vt:lpstr>IPv4 Packet Header</vt:lpstr>
      <vt:lpstr>PowerPoint Presentation</vt:lpstr>
      <vt:lpstr>The Layers Simplified</vt:lpstr>
      <vt:lpstr>Models of Computation</vt:lpstr>
      <vt:lpstr>Combinational Logic</vt:lpstr>
      <vt:lpstr>Sequential Circuits</vt:lpstr>
      <vt:lpstr>Finite State Machine</vt:lpstr>
      <vt:lpstr>Pushdown Automata</vt:lpstr>
      <vt:lpstr>Turing Machine</vt:lpstr>
      <vt:lpstr>Linear Bounded Automata</vt:lpstr>
      <vt:lpstr>Universal Computer</vt:lpstr>
      <vt:lpstr>Theoretical to the Abstract</vt:lpstr>
      <vt:lpstr>Physical Architecture: MIPS Microarchitecture</vt:lpstr>
      <vt:lpstr>Physical Architecture: ARM (7&amp;9) Microarchitectures </vt:lpstr>
      <vt:lpstr>Physical Architectures: Examples </vt:lpstr>
      <vt:lpstr>PowerPoint Presentation</vt:lpstr>
      <vt:lpstr>Breaking things down or building them 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Computation and Communication</dc:title>
  <cp:lastModifiedBy>Fitzgerald, Steven M</cp:lastModifiedBy>
  <cp:revision>4</cp:revision>
  <dcterms:modified xsi:type="dcterms:W3CDTF">2023-08-25T18:22:25Z</dcterms:modified>
</cp:coreProperties>
</file>