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75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Source Code Pro" panose="020B050903040302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BCBB5-9D7D-4139-8AE8-B16A8BD0D231}">
  <a:tblStyle styleId="{3D7BCBB5-9D7D-4139-8AE8-B16A8BD0D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4754"/>
  </p:normalViewPr>
  <p:slideViewPr>
    <p:cSldViewPr snapToGrid="0">
      <p:cViewPr varScale="1">
        <p:scale>
          <a:sx n="132" d="100"/>
          <a:sy n="132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a0d87ab3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a0d87ab3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a0d87ab3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a0d87ab3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a0d87ab3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a0d87ab3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35ae5d9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35ae5d9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e35ae5d9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e35ae5d9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35ae5d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e35ae5d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e35ae5d9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e35ae5d9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a0d87ab3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a0d87ab3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a0d87ab3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a0d87ab3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a0d87a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a0d87a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35ae5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35ae5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a0d87ab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a0d87ab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a0d87ab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a0d87ab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UNgDk746G9y_BstasdvrxU6iA7T5FdsiBWwvo0TH7M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docs.google.com/spreadsheets/d/1r9cj9x71JBVv3En-cOYanqRW4zSz53oSXLlScOparqY/edit#gid=155160196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spreadsheets/d/1r9cj9x71JBVv3En-cOYanqRW4zSz53oSXLlScOparqY/edit#gid=500040217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JCdUuydOccLiJcQDYv-PRZVd6jbiM67V7GPXYJYqAs/edit#gid=143983238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eformat.info/info/charset/UTF-8/list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3056" y="1956227"/>
            <a:ext cx="2114550" cy="92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mjqqt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750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-US" sz="1600" dirty="0"/>
              <a:t> Lookup Tables: 	e.g., </a:t>
            </a:r>
            <a:r>
              <a:rPr lang="en-US" sz="1600" dirty="0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Octal (3 bit chunks): 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020660564		010  000 110 110 000 101 110 100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Binary Coded Decimal (4 bit chunks): 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Hexadecimal (4 bit chunks) 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-US" sz="1200" dirty="0"/>
              <a:t>Base64 (6 bit chunks):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Q2F0		010000  110110 000101 110100</a:t>
            </a:r>
            <a:endParaRPr lang="en-US" sz="9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ASCII (8 bit chunks):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Cat	 	01000011  01100001 01110100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MIPS Instruction (32 bit chunks):	</a:t>
            </a:r>
            <a:r>
              <a:rPr lang="en-US" sz="1100" dirty="0">
                <a:latin typeface="Source Code Pro"/>
                <a:ea typeface="Source Code Pro"/>
                <a:cs typeface="Source Code Pro"/>
                <a:sym typeface="Source Code Pro"/>
              </a:rPr>
              <a:t>add $t0,$t1,$t2 	</a:t>
            </a:r>
            <a: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b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-US" sz="1600" dirty="0"/>
              <a:t>Various Lengths: </a:t>
            </a:r>
            <a:r>
              <a:rPr lang="en-US" sz="1200" dirty="0"/>
              <a:t>(function used to perform the mapping)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-US" sz="1200" dirty="0"/>
              <a:t>short int  (16 bit chunks):</a:t>
            </a:r>
            <a:r>
              <a:rPr lang="en-US" sz="1000" dirty="0"/>
              <a:t>  	                           </a:t>
            </a:r>
            <a:r>
              <a:rPr lang="en-US" sz="1000" dirty="0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 … 32,767</a:t>
            </a:r>
            <a:endParaRPr lang="en-US"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int (32 bit chunks): 	                       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 …  2,147,483,647</a:t>
            </a: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long int (64 bit chunks):		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9,223,372,036,854,775,807</a:t>
            </a:r>
            <a:b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Variable Length: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UTF-8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Unicode Transformation Format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1 octet to 4 octet used to encode each character</a:t>
            </a: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743" y="3520643"/>
            <a:ext cx="2128156" cy="14418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rot="10800000" flipH="1">
            <a:off x="622800" y="2564279"/>
            <a:ext cx="7898400" cy="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5;p20">
            <a:extLst>
              <a:ext uri="{FF2B5EF4-FFF2-40B4-BE49-F238E27FC236}">
                <a16:creationId xmlns:a16="http://schemas.microsoft.com/office/drawing/2014/main" id="{D9719153-B731-EF42-853A-30CA5606C2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5272" y="312999"/>
            <a:ext cx="6667633" cy="4517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42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6 &amp;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4" name="Google Shape;144;p21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45" name="Google Shape;14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1" name="Google Shape;151;p21"/>
          <p:cNvCxnSpPr>
            <a:stCxn id="149" idx="1"/>
            <a:endCxn id="148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50" idx="1"/>
            <a:endCxn id="153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4" name="Google Shape;154;p21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55" name="Google Shape;15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6" name="Google Shape;16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1" name="Google Shape;17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76" name="Google Shape;17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1" name="Google Shape;18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85" name="Google Shape;185;p22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2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88" name="Google Shape;188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4" name="Google Shape;194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98" name="Google Shape;198;p22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2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4" name="Google Shape;204;p22"/>
          <p:cNvCxnSpPr>
            <a:stCxn id="202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2"/>
          <p:cNvCxnSpPr>
            <a:stCxn id="203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2"/>
          <p:cNvSpPr/>
          <p:nvPr/>
        </p:nvSpPr>
        <p:spPr>
          <a:xfrm>
            <a:off x="6710950" y="3751636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7" name="Google Shape;207;p22"/>
          <p:cNvSpPr/>
          <p:nvPr/>
        </p:nvSpPr>
        <p:spPr>
          <a:xfrm>
            <a:off x="8057950" y="13479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8" name="Google Shape;208;p22"/>
          <p:cNvSpPr/>
          <p:nvPr/>
        </p:nvSpPr>
        <p:spPr>
          <a:xfrm>
            <a:off x="8057950" y="1805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9" name="Google Shape;209;p22"/>
          <p:cNvSpPr/>
          <p:nvPr/>
        </p:nvSpPr>
        <p:spPr>
          <a:xfrm>
            <a:off x="8057950" y="2186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0" name="Google Shape;210;p22"/>
          <p:cNvSpPr/>
          <p:nvPr/>
        </p:nvSpPr>
        <p:spPr>
          <a:xfrm>
            <a:off x="8057950" y="2567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1" name="Google Shape;211;p22"/>
          <p:cNvSpPr/>
          <p:nvPr/>
        </p:nvSpPr>
        <p:spPr>
          <a:xfrm>
            <a:off x="8057950" y="2948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2" name="Google Shape;212;p22"/>
          <p:cNvSpPr/>
          <p:nvPr/>
        </p:nvSpPr>
        <p:spPr>
          <a:xfrm>
            <a:off x="6868975" y="1347900"/>
            <a:ext cx="735597" cy="2695502"/>
          </a:xfrm>
          <a:custGeom>
            <a:avLst/>
            <a:gdLst/>
            <a:ahLst/>
            <a:cxnLst/>
            <a:rect l="l" t="t" r="r" b="b"/>
            <a:pathLst>
              <a:path w="39703" h="114690" extrusionOk="0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13" name="Google Shape;213;p22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2"/>
          <p:cNvSpPr txBox="1"/>
          <p:nvPr/>
        </p:nvSpPr>
        <p:spPr>
          <a:xfrm rot="-5400000">
            <a:off x="7811400" y="2827229"/>
            <a:ext cx="2364900" cy="3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42025" y="4132050"/>
            <a:ext cx="1144800" cy="286200"/>
            <a:chOff x="2161225" y="2332350"/>
            <a:chExt cx="1144800" cy="286200"/>
          </a:xfrm>
        </p:grpSpPr>
        <p:sp>
          <p:nvSpPr>
            <p:cNvPr id="216" name="Google Shape;21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4121850" y="978575"/>
            <a:ext cx="1308900" cy="2734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+ 127= 373</a:t>
            </a:r>
            <a:r>
              <a:rPr lang="en"/>
              <a:t> 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1" name="Google Shape;2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5" name="Google Shape;285;p23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23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3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  <p:sp>
        <p:nvSpPr>
          <p:cNvPr id="318" name="Google Shape;318;p23"/>
          <p:cNvSpPr/>
          <p:nvPr/>
        </p:nvSpPr>
        <p:spPr>
          <a:xfrm>
            <a:off x="4193263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(6 bits) The </a:t>
            </a:r>
            <a:r>
              <a:rPr lang="en" b="1" u="sng" dirty="0"/>
              <a:t>op</a:t>
            </a:r>
            <a:r>
              <a:rPr lang="en" dirty="0"/>
              <a:t>eration to be performed  (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also indicates the encoding format to be used!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are three primary formats:  R, I, and J.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fields determine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which registers are used (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 dirty="0"/>
              <a:t>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rs</a:t>
            </a:r>
            <a:r>
              <a:rPr lang="en" dirty="0"/>
              <a:t>: first source register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/>
              <a:t>rt</a:t>
            </a:r>
            <a:r>
              <a:rPr lang="en" dirty="0"/>
              <a:t>: second register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rd</a:t>
            </a:r>
            <a:r>
              <a:rPr lang="en" dirty="0"/>
              <a:t>: destination register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the amount a value is </a:t>
            </a:r>
            <a:r>
              <a:rPr lang="en" b="1" u="sng" dirty="0"/>
              <a:t>sh</a:t>
            </a:r>
            <a:r>
              <a:rPr lang="en" dirty="0"/>
              <a:t>ifted (range: 0 .. 31)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(6 bits) the mathematical </a:t>
            </a:r>
            <a:r>
              <a:rPr lang="en" b="1" u="sng" dirty="0"/>
              <a:t>func</a:t>
            </a:r>
            <a:r>
              <a:rPr lang="en" dirty="0"/>
              <a:t>tion to be performed (</a:t>
            </a:r>
            <a:r>
              <a:rPr lang="en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(16 bits) the </a:t>
            </a:r>
            <a:r>
              <a:rPr lang="en" b="1" u="sng" dirty="0"/>
              <a:t>imm</a:t>
            </a:r>
            <a:r>
              <a:rPr lang="en" dirty="0"/>
              <a:t>ediate value (range: -2048 .. 2047)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(26 bits) the </a:t>
            </a:r>
            <a:r>
              <a:rPr lang="en" b="1" u="sng" dirty="0"/>
              <a:t>addr</a:t>
            </a:r>
            <a:r>
              <a:rPr lang="en" dirty="0"/>
              <a:t>ess / 4 </a:t>
            </a:r>
            <a:endParaRPr dirty="0"/>
          </a:p>
        </p:txBody>
      </p:sp>
      <p:sp>
        <p:nvSpPr>
          <p:cNvPr id="328" name="Google Shape;328;p24"/>
          <p:cNvSpPr/>
          <p:nvPr/>
        </p:nvSpPr>
        <p:spPr>
          <a:xfrm>
            <a:off x="6257600" y="1524775"/>
            <a:ext cx="2847900" cy="143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Three primary instruction encodings include: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R-type (register)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using only registers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0x014b4020		(2# 0000 0001 0100 1011 0100 0000 0010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add $t0, $t1, $t2   		($t0 = $t1 + $t2)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I-type (immediate)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with immediate values: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0x21280005 	                    (2# 0010 0001 0010 1000 0000 0000 0000 0101)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</a:t>
            </a:r>
            <a:r>
              <a:rPr lang="en" sz="1300" dirty="0" err="1"/>
              <a:t>addi</a:t>
            </a:r>
            <a:r>
              <a:rPr lang="en" sz="1300" dirty="0"/>
              <a:t> $t0, $t1, 5 		($t0 = $t1 + 5)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J-type (jump)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that perform unconditional jumps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 0x08100000		(2# 0000 1000 0001 0000 0000 0000 0000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j main 			(</a:t>
            </a:r>
            <a:r>
              <a:rPr lang="en" sz="1300" dirty="0" err="1"/>
              <a:t>goto</a:t>
            </a:r>
            <a:r>
              <a:rPr lang="en" sz="1300" dirty="0"/>
              <a:t> main  # main == 0x00400000)</a:t>
            </a:r>
            <a:endParaRPr sz="1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Encoding for the Keyboard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at your keyboard.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a-z, A-Z, 0-9,  !@#$%^&amp;*()_+-~`,./&lt;&gt;?;':"[]\{}|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don't forget:  space, tab, return, and delete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plus we need other stuff: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total, we we have 128 things to encode  (2^n &lt;= 128, what is the value of n? 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devise an encoding that maps everything to numbers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many bits do we need?  How many things do we bits in a byte?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example of a fixed-width encoding!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build a table!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Keyboard Table</a:t>
            </a:r>
            <a:br>
              <a:rPr lang="en" u="sng" dirty="0">
                <a:solidFill>
                  <a:schemeClr val="hlink"/>
                </a:solidFill>
              </a:rPr>
            </a:b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resent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integrity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We could use that bit to encode more stuff:  0..255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we have even more stuff.  Let's use 16 bits to encode: 0..64K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now we have doubled what we need to send..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Enter variable-length encoding.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 only a byte for the most common symbols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MSB to indicate a variable length encoding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UTF-8: encodes &gt;2,000,000 (2^21) values, using a maximum of 4 bytes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Defines four type of bytes: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byte:  		begins with a 0  (1-byte indicator)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Continuation byte: 		begins with a 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2-byte Indicator: 		begins with a 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3-byte Indicator: 		begins with a 1110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4-byte Indicator: 		begins with a 11110</a:t>
            </a:r>
            <a:endParaRPr dirty="0"/>
          </a:p>
        </p:txBody>
      </p:sp>
      <p:sp>
        <p:nvSpPr>
          <p:cNvPr id="365" name="Google Shape;365;p29"/>
          <p:cNvSpPr txBox="1"/>
          <p:nvPr/>
        </p:nvSpPr>
        <p:spPr>
          <a:xfrm>
            <a:off x="6139350" y="191975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 |||| ||||      </a:t>
            </a:r>
            <a:br>
              <a:rPr lang="en"/>
            </a:br>
            <a:r>
              <a:rPr lang="en"/>
              <a:t>      ||||  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516850" y="19197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|</a:t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 flipH="1">
            <a:off x="6492900" y="324575"/>
            <a:ext cx="214800" cy="1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BAFC-FAD8-23F6-FF1B-798E6F1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Caesar Cipher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8812-CC21-E8BA-B6D7-85009F32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way to encode a “message”</a:t>
            </a:r>
          </a:p>
          <a:p>
            <a:r>
              <a:rPr lang="en-US" dirty="0"/>
              <a:t>CC-5   [ </a:t>
            </a:r>
            <a:r>
              <a:rPr lang="en-US" sz="1400" i="1" dirty="0"/>
              <a:t>D(x) = (x – n) mod 26, where n = 5 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57229-7977-B318-95A0-C4AFFEE2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12236"/>
              </p:ext>
            </p:extLst>
          </p:nvPr>
        </p:nvGraphicFramePr>
        <p:xfrm>
          <a:off x="1515836" y="2303237"/>
          <a:ext cx="5623566" cy="74168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216291">
                  <a:extLst>
                    <a:ext uri="{9D8B030D-6E8A-4147-A177-3AD203B41FA5}">
                      <a16:colId xmlns:a16="http://schemas.microsoft.com/office/drawing/2014/main" val="2648092119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8473904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17578121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4592297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42347670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72368377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6576433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5359436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6060856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879352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409019923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32592800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4596845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88278704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66939482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52195780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74827213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80193942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5786632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169737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9359809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0049923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358728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7069906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6711382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5528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738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4DFCC3-D736-E900-A7A0-88CCBD28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00437"/>
              </p:ext>
            </p:extLst>
          </p:nvPr>
        </p:nvGraphicFramePr>
        <p:xfrm>
          <a:off x="2201636" y="3520039"/>
          <a:ext cx="3137810" cy="67564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627562">
                  <a:extLst>
                    <a:ext uri="{9D8B030D-6E8A-4147-A177-3AD203B41FA5}">
                      <a16:colId xmlns:a16="http://schemas.microsoft.com/office/drawing/2014/main" val="2225364872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316154471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966727877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961223708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355388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74777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970963-2795-F36F-ADF4-9EA30CDE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6393"/>
              </p:ext>
            </p:extLst>
          </p:nvPr>
        </p:nvGraphicFramePr>
        <p:xfrm>
          <a:off x="661307" y="2303237"/>
          <a:ext cx="868136" cy="741679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868136">
                  <a:extLst>
                    <a:ext uri="{9D8B030D-6E8A-4147-A177-3AD203B41FA5}">
                      <a16:colId xmlns:a16="http://schemas.microsoft.com/office/drawing/2014/main" val="790925198"/>
                    </a:ext>
                  </a:extLst>
                </a:gridCol>
              </a:tblGrid>
              <a:tr h="378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4636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4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0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Extended ASCII and UTF-8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UTF-8 characters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of the bits: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on how to lay it out:</a:t>
            </a:r>
            <a:endParaRPr sz="105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Plan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27875" y="1177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6" name="Google Shape;66;p15"/>
          <p:cNvCxnSpPr/>
          <p:nvPr/>
        </p:nvCxnSpPr>
        <p:spPr>
          <a:xfrm rot="10800000" flipH="1">
            <a:off x="357300" y="3239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895875" y="2669275"/>
            <a:ext cx="171600" cy="13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34"/>
          <a:stretch/>
        </p:blipFill>
        <p:spPr>
          <a:xfrm>
            <a:off x="766350" y="13831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3350" y="16969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1</a:t>
            </a:r>
            <a:endParaRPr sz="1100"/>
          </a:p>
        </p:txBody>
      </p:sp>
      <p:sp>
        <p:nvSpPr>
          <p:cNvPr id="80" name="Google Shape;80;p16"/>
          <p:cNvSpPr txBox="1"/>
          <p:nvPr/>
        </p:nvSpPr>
        <p:spPr>
          <a:xfrm>
            <a:off x="4019550" y="9976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2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1247775" y="1222375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8086725" y="1206818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t="2114" r="754"/>
          <a:stretch/>
        </p:blipFill>
        <p:spPr>
          <a:xfrm>
            <a:off x="721425" y="21697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1238250" y="1298575"/>
            <a:ext cx="684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 rot="-5400000">
            <a:off x="-386250" y="34642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Layer 3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6016625" y="1393825"/>
            <a:ext cx="628800" cy="62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20850" y="2669275"/>
            <a:ext cx="7070700" cy="194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6"/>
          <p:cNvCxnSpPr>
            <a:stCxn id="86" idx="1"/>
            <a:endCxn id="76" idx="0"/>
          </p:cNvCxnSpPr>
          <p:nvPr/>
        </p:nvCxnSpPr>
        <p:spPr>
          <a:xfrm flipH="1">
            <a:off x="4981625" y="1705675"/>
            <a:ext cx="1035000" cy="963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1277850" y="1365325"/>
            <a:ext cx="6778800" cy="65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Payload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10101010101010101010101010101010101010101010101010101010101010110011110000000110001100000100000000101101100011100011110000000110001100000100000000101101100011100000000000000000xxxxxxxxxxxxxxxxxxxxxxxxxxxxxxxx</a:t>
            </a: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>
              <a:highlight>
                <a:schemeClr val="accent6"/>
              </a:highlight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Gap, Preamble, and Start of Frame:</a:t>
            </a:r>
            <a:endParaRPr sz="1225"/>
          </a:p>
          <a:p>
            <a:pPr marL="914400" lvl="1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/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Mac Address: 3c:06:30:40:2d:8e</a:t>
            </a:r>
            <a:endParaRPr sz="1162"/>
          </a:p>
          <a:p>
            <a:pPr marL="914400" lvl="1" indent="-29700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94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/>
              <a:t>Length:</a:t>
            </a:r>
            <a:r>
              <a:rPr lang="en" sz="1162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Payload:</a:t>
            </a:r>
            <a:endParaRPr sz="1225"/>
          </a:p>
          <a:p>
            <a:pPr marL="457200" lvl="0" indent="-3000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/>
              <a:t>CRC:  </a:t>
            </a:r>
            <a:r>
              <a:rPr lang="en" sz="1100">
                <a:latin typeface="Source Code Pro"/>
                <a:ea typeface="Source Code Pro"/>
                <a:cs typeface="Source Code Pro"/>
                <a:sym typeface="Source Code Pro"/>
              </a:rPr>
              <a:t>xxxx xxxx xxxx xxxx xxxx xxxx xxxx xxxx</a:t>
            </a:r>
            <a:endParaRPr sz="1225"/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Inter-Packet Gap</a:t>
            </a:r>
            <a:endParaRPr sz="1225"/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String of bits: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Inter-Packet Gap, Preamble, Start of Frame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Flags: Reserved, Don't Fragment, More Fragments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Integer: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Length, Version Number, TTL, etc.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Index: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Protocol Lookup Table</a:t>
            </a:r>
            <a:br>
              <a:rPr lang="en"/>
            </a:b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MAC Address:  3c:06:30:40:2d:8e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0011 1100 : 0000 0100 : 0011 000 : 0100 0000 : 0010 1101 : 1000 1110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Hexadecimal -&gt; Binary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IP Address: www.csun.edu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Dotted Decimal Notation: 130.166.238.19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1000 0010  .  1010 0110  .  1110 1110 .  0001 0011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Decimal -&gt; Binary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Data: (follows the IPv4 header)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text, images, video, audio, colors, etc.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2" idx="1"/>
          </p:cNvCxnSpPr>
          <p:nvPr/>
        </p:nvCxnSpPr>
        <p:spPr>
          <a:xfrm rot="10800000" flipH="1">
            <a:off x="2790695" y="1958970"/>
            <a:ext cx="2777400" cy="663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14" name="Google Shape;114;p19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19" name="Google Shape;119;p19"/>
          <p:cNvCxnSpPr>
            <a:stCxn id="112" idx="3"/>
            <a:endCxn id="115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>
            <a:stCxn id="116" idx="3"/>
            <a:endCxn id="117" idx="1"/>
          </p:cNvCxnSpPr>
          <p:nvPr/>
        </p:nvCxnSpPr>
        <p:spPr>
          <a:xfrm rot="10800000" flipH="1">
            <a:off x="6082350" y="1674075"/>
            <a:ext cx="10050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stCxn id="117" idx="3"/>
            <a:endCxn id="118" idx="1"/>
          </p:cNvCxnSpPr>
          <p:nvPr/>
        </p:nvCxnSpPr>
        <p:spPr>
          <a:xfrm rot="10800000" flipH="1">
            <a:off x="7511100" y="1627650"/>
            <a:ext cx="682800" cy="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15" idx="3"/>
            <a:endCxn id="113" idx="1"/>
          </p:cNvCxnSpPr>
          <p:nvPr/>
        </p:nvCxnSpPr>
        <p:spPr>
          <a:xfrm rot="10800000" flipH="1">
            <a:off x="7511054" y="2192825"/>
            <a:ext cx="6828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25" name="Google Shape;125;p19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29650" y="2726075"/>
          <a:ext cx="3429150" cy="221895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11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?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104   ? </a:t>
                      </a:r>
                      <a:r>
                        <a:rPr lang="en" sz="1200" dirty="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 dirty="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648300" y="2476075"/>
            <a:ext cx="224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132225" y="2192825"/>
            <a:ext cx="283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 c d e f g h </a:t>
            </a:r>
            <a:r>
              <a:rPr lang="en" dirty="0" err="1"/>
              <a:t>i</a:t>
            </a:r>
            <a:r>
              <a:rPr lang="en" dirty="0"/>
              <a:t> j k l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1682</Words>
  <Application>Microsoft Macintosh PowerPoint</Application>
  <PresentationFormat>On-screen Show (16:9)</PresentationFormat>
  <Paragraphs>498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Source Code Pro</vt:lpstr>
      <vt:lpstr>Open Sans</vt:lpstr>
      <vt:lpstr>Arial</vt:lpstr>
      <vt:lpstr>Simple Light</vt:lpstr>
      <vt:lpstr>mjqqt</vt:lpstr>
      <vt:lpstr>Caesar Cipher</vt:lpstr>
      <vt:lpstr>PowerPoint Presentation</vt:lpstr>
      <vt:lpstr>Introduction to Encodings </vt:lpstr>
      <vt:lpstr>Recall:  OSI and TCP/IP</vt:lpstr>
      <vt:lpstr>Communication and Bits:</vt:lpstr>
      <vt:lpstr>Decoding the Message (chunk the bits into fields)</vt:lpstr>
      <vt:lpstr>Types of Encodings</vt:lpstr>
      <vt:lpstr>Mappings and Functions</vt:lpstr>
      <vt:lpstr>Encoding Examples:</vt:lpstr>
      <vt:lpstr>PowerPoint Presentation</vt:lpstr>
      <vt:lpstr>BCD: Binary Coded Decimal</vt:lpstr>
      <vt:lpstr>BCD: Addition</vt:lpstr>
      <vt:lpstr>BCD: Addition Example:  246 + 127= 373 </vt:lpstr>
      <vt:lpstr>Instruction Encoding: MIPS</vt:lpstr>
      <vt:lpstr>Instruction Encoding:  MIPS</vt:lpstr>
      <vt:lpstr>An Encoding for the Keyboard</vt:lpstr>
      <vt:lpstr>Parity Bit (or Check Bit)</vt:lpstr>
      <vt:lpstr>Extended ASCII and UTF-8 (unicode)</vt:lpstr>
      <vt:lpstr>Extended ASCII and UTF-8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Cesare Cipher</dc:title>
  <cp:lastModifiedBy>Fitzgerald, Steven M</cp:lastModifiedBy>
  <cp:revision>9</cp:revision>
  <dcterms:modified xsi:type="dcterms:W3CDTF">2023-09-25T17:25:49Z</dcterms:modified>
</cp:coreProperties>
</file>