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694"/>
  </p:normalViewPr>
  <p:slideViewPr>
    <p:cSldViewPr snapToGrid="0">
      <p:cViewPr varScale="1">
        <p:scale>
          <a:sx n="161" d="100"/>
          <a:sy n="161" d="100"/>
        </p:scale>
        <p:origin x="126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6aad98f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6aad98fb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f041b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f041b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6aad98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6aad98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signed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t1;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t2;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t2;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trike="sngStrike" dirty="0"/>
              <a:t>Un/Signed</a:t>
            </a:r>
            <a:r>
              <a:rPr lang="en" dirty="0"/>
              <a:t>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</a:p>
          <a:p>
            <a:pPr lvl="1" indent="-304165">
              <a:buSzPct val="100000"/>
            </a:pPr>
            <a:r>
              <a:rPr lang="en-US" dirty="0"/>
              <a:t>Unsigned Right Shift	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09223" y="1430094"/>
            <a:ext cx="36453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short (16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int (32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long (64 bit chunks)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Boolean-based Bitwise Operations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31717718"/>
              </p:ext>
            </p:extLst>
          </p:nvPr>
        </p:nvGraphicFramePr>
        <p:xfrm>
          <a:off x="6179375" y="34323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&amp;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nor</a:t>
              </a:r>
              <a:endParaRPr sz="900" dirty="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Arithmetic Shifting a value in a register</a:t>
            </a:r>
          </a:p>
          <a:p>
            <a:pPr lvl="2">
              <a:buChar char="○"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llv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srav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5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33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754934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364534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268284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cxnSpLocks/>
            <a:stCxn id="160" idx="2"/>
            <a:endCxn id="170" idx="0"/>
          </p:cNvCxnSpPr>
          <p:nvPr/>
        </p:nvCxnSpPr>
        <p:spPr>
          <a:xfrm flipH="1">
            <a:off x="714850" y="4041134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507634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754934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364534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268284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041134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507634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754934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364534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268284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041134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041134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AA71AC-538D-0E41-A788-829D1B5FAC12}"/>
              </a:ext>
            </a:extLst>
          </p:cNvPr>
          <p:cNvSpPr txBox="1"/>
          <p:nvPr/>
        </p:nvSpPr>
        <p:spPr>
          <a:xfrm>
            <a:off x="4605057" y="146959"/>
            <a:ext cx="43332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4"/>
            <a:r>
              <a:rPr lang="en-US" dirty="0"/>
              <a:t>Foreshadow: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Integers are encoded in 2’s complement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 such numbers, the </a:t>
            </a:r>
            <a:r>
              <a:rPr lang="en-US" dirty="0" err="1"/>
              <a:t>MSb</a:t>
            </a:r>
            <a:r>
              <a:rPr lang="en-US" dirty="0"/>
              <a:t> is represents the sign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1 -&gt; a negative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cxnSpLocks/>
            <a:stCxn id="220" idx="2"/>
          </p:cNvCxnSpPr>
          <p:nvPr/>
        </p:nvCxnSpPr>
        <p:spPr>
          <a:xfrm flipH="1">
            <a:off x="1477000" y="3837025"/>
            <a:ext cx="49395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cxnSpLocks/>
            <a:stCxn id="240" idx="2"/>
          </p:cNvCxnSpPr>
          <p:nvPr/>
        </p:nvCxnSpPr>
        <p:spPr>
          <a:xfrm>
            <a:off x="6182350" y="3837025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cxnSpLocks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cxnSpLocks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Repositioning Fields within a Register</a:t>
            </a:r>
            <a:endParaRPr dirty="0"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extracting a subrange of bits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0x0F00</a:t>
            </a:r>
            <a:endParaRPr dirty="0"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&amp; 0x0F00</a:t>
            </a:r>
            <a:endParaRPr dirty="0"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 &amp; 0x0F00) &gt;&gt;&gt; 8</a:t>
            </a:r>
            <a:endParaRPr dirty="0"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A683C-42EC-534D-A25C-B8570E569CCC}"/>
              </a:ext>
            </a:extLst>
          </p:cNvPr>
          <p:cNvSpPr txBox="1"/>
          <p:nvPr/>
        </p:nvSpPr>
        <p:spPr>
          <a:xfrm>
            <a:off x="6273464" y="293914"/>
            <a:ext cx="2486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cells represent a field within the register!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Testing the bit value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testing the value of a particular bit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266" name="Google Shape;26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271" name="Google Shape;27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276" name="Google Shape;27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281" name="Google Shape;28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286" name="Google Shape;28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291" name="Google Shape;2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296" name="Google Shape;29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301" name="Google Shape;30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305" name="Google Shape;305;p17"/>
          <p:cNvCxnSpPr>
            <a:stCxn id="306" idx="2"/>
            <a:endCxn id="301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7"/>
          <p:cNvCxnSpPr>
            <a:stCxn id="308" idx="2"/>
            <a:endCxn id="302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7"/>
          <p:cNvCxnSpPr>
            <a:stCxn id="310" idx="2"/>
            <a:endCxn id="303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7"/>
          <p:cNvCxnSpPr>
            <a:stCxn id="312" idx="2"/>
            <a:endCxn id="304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7"/>
          <p:cNvCxnSpPr>
            <a:stCxn id="314" idx="2"/>
            <a:endCxn id="296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7"/>
          <p:cNvCxnSpPr>
            <a:stCxn id="317" idx="2"/>
            <a:endCxn id="297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7"/>
          <p:cNvCxnSpPr>
            <a:stCxn id="319" idx="2"/>
            <a:endCxn id="298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7"/>
          <p:cNvCxnSpPr>
            <a:stCxn id="321" idx="2"/>
            <a:endCxn id="291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7"/>
          <p:cNvCxnSpPr>
            <a:stCxn id="323" idx="2"/>
            <a:endCxn id="292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7"/>
          <p:cNvCxnSpPr>
            <a:stCxn id="325" idx="2"/>
            <a:endCxn id="293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7"/>
          <p:cNvCxnSpPr>
            <a:stCxn id="327" idx="2"/>
            <a:endCxn id="294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7"/>
          <p:cNvCxnSpPr>
            <a:stCxn id="329" idx="2"/>
            <a:endCxn id="286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7"/>
          <p:cNvCxnSpPr>
            <a:stCxn id="331" idx="2"/>
            <a:endCxn id="287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17"/>
          <p:cNvCxnSpPr>
            <a:stCxn id="333" idx="2"/>
            <a:endCxn id="288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7"/>
          <p:cNvCxnSpPr>
            <a:stCxn id="335" idx="2"/>
            <a:endCxn id="289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6" name="Google Shape;336;p17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329" name="Google Shape;329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321" name="Google Shape;32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314" name="Google Shape;314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306" name="Google Shape;30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41" name="Google Shape;341;p17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0x020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345" name="Google Shape;345;p17"/>
          <p:cNvCxnSpPr>
            <a:stCxn id="344" idx="3"/>
            <a:endCxn id="342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17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Clearing a bit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instruction on ARM: bic A, A #0x200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365" name="Google Shape;36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370" name="Google Shape;37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375" name="Google Shape;37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9" name="Google Shape;379;p18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380" name="Google Shape;38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385" name="Google Shape;38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390" name="Google Shape;39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395" name="Google Shape;39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400" name="Google Shape;40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404" name="Google Shape;404;p18"/>
          <p:cNvCxnSpPr>
            <a:stCxn id="405" idx="2"/>
            <a:endCxn id="400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18"/>
          <p:cNvCxnSpPr>
            <a:stCxn id="407" idx="2"/>
            <a:endCxn id="401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18"/>
          <p:cNvCxnSpPr>
            <a:stCxn id="409" idx="2"/>
            <a:endCxn id="402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18"/>
          <p:cNvCxnSpPr>
            <a:stCxn id="411" idx="2"/>
            <a:endCxn id="403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18"/>
          <p:cNvCxnSpPr>
            <a:stCxn id="413" idx="2"/>
            <a:endCxn id="395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18"/>
          <p:cNvCxnSpPr>
            <a:stCxn id="416" idx="2"/>
            <a:endCxn id="396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18"/>
          <p:cNvCxnSpPr>
            <a:stCxn id="418" idx="2"/>
            <a:endCxn id="397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18"/>
          <p:cNvCxnSpPr>
            <a:stCxn id="420" idx="2"/>
            <a:endCxn id="390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18"/>
          <p:cNvCxnSpPr>
            <a:stCxn id="422" idx="2"/>
            <a:endCxn id="391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18"/>
          <p:cNvCxnSpPr>
            <a:stCxn id="424" idx="2"/>
            <a:endCxn id="392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18"/>
          <p:cNvCxnSpPr>
            <a:stCxn id="426" idx="2"/>
            <a:endCxn id="393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18"/>
          <p:cNvCxnSpPr>
            <a:stCxn id="428" idx="2"/>
            <a:endCxn id="385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18"/>
          <p:cNvCxnSpPr>
            <a:stCxn id="430" idx="2"/>
            <a:endCxn id="386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18"/>
          <p:cNvCxnSpPr>
            <a:stCxn id="432" idx="2"/>
            <a:endCxn id="387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18"/>
          <p:cNvCxnSpPr>
            <a:stCxn id="434" idx="2"/>
            <a:endCxn id="388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5" name="Google Shape;435;p18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428" name="Google Shape;42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420" name="Google Shape;42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413" name="Google Shape;41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405" name="Google Shape;40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40" name="Google Shape;440;p18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~ 0x020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444" name="Google Shape;444;p18"/>
          <p:cNvCxnSpPr>
            <a:stCxn id="443" idx="3"/>
            <a:endCxn id="441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18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451" name="Google Shape;451;p19"/>
          <p:cNvCxnSpPr/>
          <p:nvPr/>
        </p:nvCxnSpPr>
        <p:spPr>
          <a:xfrm>
            <a:off x="25301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8582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1863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5144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9017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42298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45579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48860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528290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5610988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59390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62671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Flipping the value of a set of bits</a:t>
            </a:r>
            <a:endParaRPr/>
          </a:p>
        </p:txBody>
      </p:sp>
      <p:grpSp>
        <p:nvGrpSpPr>
          <p:cNvPr id="464" name="Google Shape;464;p19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465" name="Google Shape;46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470" name="Google Shape;47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475" name="Google Shape;47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480" name="Google Shape;48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485" name="Google Shape;48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490" name="Google Shape;49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495" name="Google Shape;49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00" name="Google Shape;50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504" name="Google Shape;504;p19"/>
          <p:cNvCxnSpPr/>
          <p:nvPr/>
        </p:nvCxnSpPr>
        <p:spPr>
          <a:xfrm>
            <a:off x="11585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19"/>
          <p:cNvCxnSpPr/>
          <p:nvPr/>
        </p:nvCxnSpPr>
        <p:spPr>
          <a:xfrm>
            <a:off x="14866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18147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21428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8" name="Google Shape;508;p19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509" name="Google Shape;50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14" name="Google Shape;51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18" name="Google Shape;518;p19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519" name="Google Shape;51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24" name="Google Shape;52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8" name="Google Shape;528;p19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0x0992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0x0992</a:t>
            </a:r>
            <a:endParaRPr/>
          </a:p>
        </p:txBody>
      </p:sp>
      <p:sp>
        <p:nvSpPr>
          <p:cNvPr id="531" name="Google Shape;531;p19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532" name="Google Shape;532;p19"/>
          <p:cNvCxnSpPr>
            <a:stCxn id="531" idx="3"/>
            <a:endCxn id="529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Extracting a subrange of bits</a:t>
            </a:r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0x0F05</a:t>
            </a:r>
            <a:endParaRPr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0x0F05</a:t>
            </a:r>
            <a:endParaRPr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&amp; 0x0F05) &gt;&gt; 8</a:t>
            </a:r>
            <a:endParaRPr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1151</Words>
  <Application>Microsoft Macintosh PowerPoint</Application>
  <PresentationFormat>On-screen Show (16:9)</PresentationFormat>
  <Paragraphs>503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Repositioning Fields within a Register</vt:lpstr>
      <vt:lpstr>Bit Manipulation: Testing the bit value</vt:lpstr>
      <vt:lpstr>Bit Manipulation: Clearing a bit</vt:lpstr>
      <vt:lpstr>Bit Manipulation: Flipping the value of a set of bits</vt:lpstr>
      <vt:lpstr>Bit Manipulation: Extracting a subrange of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10</cp:revision>
  <dcterms:modified xsi:type="dcterms:W3CDTF">2023-08-24T20:40:08Z</dcterms:modified>
</cp:coreProperties>
</file>