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75" r:id="rId2"/>
    <p:sldId id="27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76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2" r:id="rId20"/>
    <p:sldId id="273" r:id="rId2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Source Code Pro" panose="020B0509030403020204" pitchFamily="49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7BCBB5-9D7D-4139-8AE8-B16A8BD0D231}">
  <a:tblStyle styleId="{3D7BCBB5-9D7D-4139-8AE8-B16A8BD0D2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25"/>
    <p:restoredTop sz="94789"/>
  </p:normalViewPr>
  <p:slideViewPr>
    <p:cSldViewPr snapToGrid="0">
      <p:cViewPr varScale="1">
        <p:scale>
          <a:sx n="156" d="100"/>
          <a:sy n="156" d="100"/>
        </p:scale>
        <p:origin x="87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da0d87ab3_1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da0d87ab3_1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da0d87ab3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da0d87ab3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da0d87ab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da0d87ab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da0d87ab3_1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0da0d87ab3_1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da0d87ab3_1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0da0d87ab3_1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be35ae5d9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be35ae5d9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e35ae5d9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e35ae5d9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be35ae5d9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be35ae5d9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be35ae5d9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be35ae5d9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97e4ff2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97e4ff2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da0d87ab3_1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da0d87ab3_1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da0d87ab3_1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da0d87ab3_1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da0d87ab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da0d87ab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da0d87ab3_1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da0d87ab3_1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e35ae5d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e35ae5d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da0d87ab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da0d87ab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da0d87ab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da0d87ab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eUNgDk746G9y_BstasdvrxU6iA7T5FdsiBWwvo0TH7M/edit#gid=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docs.google.com/spreadsheets/d/1r9cj9x71JBVv3En-cOYanqRW4zSz53oSXLlScOparqY/edit#gid=1551601964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google.com/spreadsheets/d/1r9cj9x71JBVv3En-cOYanqRW4zSz53oSXLlScOparqY/edit#gid=500040217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eJCdUuydOccLiJcQDYv-PRZVd6jbiM67V7GPXYJYqAs/edit#gid=1439832386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leformat.info/info/charset/UTF-8/list.ht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099ECB-F444-B45B-4149-D1B4303CBD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33056" y="1956227"/>
            <a:ext cx="2114550" cy="923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mjqqt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27504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Examples: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600" u="sng" dirty="0">
                <a:solidFill>
                  <a:schemeClr val="hlink"/>
                </a:solidFill>
                <a:hlinkClick r:id="rId3"/>
              </a:rPr>
              <a:t>Fixed Length</a:t>
            </a:r>
            <a:r>
              <a:rPr lang="en-US" sz="1600" dirty="0"/>
              <a:t> Lookup Tables: 	e.g., </a:t>
            </a:r>
            <a:r>
              <a:rPr lang="en-US" sz="1600" dirty="0">
                <a:latin typeface="Source Code Pro"/>
                <a:ea typeface="Source Code Pro"/>
                <a:cs typeface="Source Code Pro"/>
                <a:sym typeface="Source Code Pro"/>
              </a:rPr>
              <a:t>0100 0011 0110 0001 0111 0100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Octal (3 bit chunks):  		</a:t>
            </a: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020660564		010  000 110 110 000 101 110 100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Binary Coded Decimal (4 bit chunks): </a:t>
            </a: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	436,174		0100  0011 0110 0001 0111 0100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Hexadecimal (4 bit chunks) : 		</a:t>
            </a: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0x436174		0100  0011 0110 0001 0111 0100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40000"/>
              <a:buChar char="○"/>
            </a:pPr>
            <a:r>
              <a:rPr lang="en-US" sz="1200" dirty="0"/>
              <a:t>Base64 (6 bit chunks): 		</a:t>
            </a: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Q2F0		010000  110110 000101 110100</a:t>
            </a:r>
            <a:endParaRPr lang="en-US" sz="9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ASCII (8 bit chunks):		</a:t>
            </a: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Cat	 	01000011  01100001 01110100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MIPS Instruction (32 bit chunks):	</a:t>
            </a:r>
            <a:r>
              <a:rPr lang="en-US" sz="1100" dirty="0">
                <a:latin typeface="Source Code Pro"/>
                <a:ea typeface="Source Code Pro"/>
                <a:cs typeface="Source Code Pro"/>
                <a:sym typeface="Source Code Pro"/>
              </a:rPr>
              <a:t>add $t0,$t1,$t2 	</a:t>
            </a:r>
            <a:r>
              <a:rPr lang="en-US" sz="1000" dirty="0">
                <a:latin typeface="Source Code Pro"/>
                <a:ea typeface="Source Code Pro"/>
                <a:cs typeface="Source Code Pro"/>
                <a:sym typeface="Source Code Pro"/>
              </a:rPr>
              <a:t>0000 0001 0100 1011 0100 0000 0010 0000</a:t>
            </a:r>
            <a:br>
              <a:rPr lang="en-US" sz="1000" dirty="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lang="en-US" sz="1200"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31620"/>
              <a:buChar char="●"/>
            </a:pPr>
            <a:r>
              <a:rPr lang="en-US" sz="1600" dirty="0"/>
              <a:t>Various Lengths: </a:t>
            </a:r>
            <a:r>
              <a:rPr lang="en-US" sz="1200" dirty="0"/>
              <a:t>(function used to perform the mapping)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15883"/>
              <a:buChar char="○"/>
            </a:pPr>
            <a:r>
              <a:rPr lang="en-US" sz="1200" dirty="0"/>
              <a:t>short int  (16 bit chunks):</a:t>
            </a:r>
            <a:r>
              <a:rPr lang="en-US" sz="1000" dirty="0"/>
              <a:t>  	                           </a:t>
            </a:r>
            <a:r>
              <a:rPr lang="en-US" sz="1000" dirty="0">
                <a:solidFill>
                  <a:srgbClr val="202124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-32,768 … 32,767</a:t>
            </a:r>
            <a:endParaRPr lang="en-US" sz="10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int (32 bit chunks): 	                       </a:t>
            </a:r>
            <a:r>
              <a:rPr lang="en-US" sz="1000" dirty="0">
                <a:solidFill>
                  <a:srgbClr val="373D3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-2,147,483,648 …  2,147,483,647</a:t>
            </a:r>
            <a:endParaRPr lang="en-US"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long int (64 bit chunks):		</a:t>
            </a:r>
            <a:r>
              <a:rPr lang="en-US" sz="1000" dirty="0">
                <a:solidFill>
                  <a:srgbClr val="373D3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−9,223,372,036,854,775,808	… 9,223,372,036,854,775,807</a:t>
            </a:r>
            <a:br>
              <a:rPr lang="en-US" sz="1000" dirty="0">
                <a:solidFill>
                  <a:srgbClr val="373D3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endParaRPr lang="en-US"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600" dirty="0"/>
              <a:t>Variable Length: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UTF-8</a:t>
            </a:r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1200" dirty="0"/>
              <a:t>Unicode Transformation Format</a:t>
            </a:r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1200" dirty="0"/>
              <a:t>1 octet to 4 octet used to encode each character</a:t>
            </a: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3743" y="3520643"/>
            <a:ext cx="2128156" cy="14418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20"/>
          <p:cNvCxnSpPr/>
          <p:nvPr/>
        </p:nvCxnSpPr>
        <p:spPr>
          <a:xfrm rot="10800000" flipH="1">
            <a:off x="622800" y="2564279"/>
            <a:ext cx="7898400" cy="2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35;p20">
            <a:extLst>
              <a:ext uri="{FF2B5EF4-FFF2-40B4-BE49-F238E27FC236}">
                <a16:creationId xmlns:a16="http://schemas.microsoft.com/office/drawing/2014/main" id="{D9719153-B731-EF42-853A-30CA5606C2A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5272" y="312999"/>
            <a:ext cx="6667633" cy="4517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5429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BCD: Binary Coded Decimal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2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Encoding of:  6 &amp; 7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encoding for numbers,</a:t>
            </a:r>
            <a:br>
              <a:rPr lang="en"/>
            </a:br>
            <a:r>
              <a:rPr lang="en"/>
              <a:t>    where precision is required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bits are used to encode each digit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 is performed on each 4-bit chunk (nibble)</a:t>
            </a:r>
            <a:endParaRPr/>
          </a:p>
        </p:txBody>
      </p:sp>
      <p:graphicFrame>
        <p:nvGraphicFramePr>
          <p:cNvPr id="143" name="Google Shape;143;p21"/>
          <p:cNvGraphicFramePr/>
          <p:nvPr/>
        </p:nvGraphicFramePr>
        <p:xfrm>
          <a:off x="5741350" y="709575"/>
          <a:ext cx="2780575" cy="356589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42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44" name="Google Shape;144;p21"/>
          <p:cNvGrpSpPr/>
          <p:nvPr/>
        </p:nvGrpSpPr>
        <p:grpSpPr>
          <a:xfrm>
            <a:off x="2161225" y="2008225"/>
            <a:ext cx="1144800" cy="286200"/>
            <a:chOff x="2161225" y="2332350"/>
            <a:chExt cx="1144800" cy="286200"/>
          </a:xfrm>
        </p:grpSpPr>
        <p:sp>
          <p:nvSpPr>
            <p:cNvPr id="145" name="Google Shape;145;p21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49" name="Google Shape;149;p21"/>
          <p:cNvSpPr/>
          <p:nvPr/>
        </p:nvSpPr>
        <p:spPr>
          <a:xfrm>
            <a:off x="4164513" y="2006468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4164513" y="2330593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51" name="Google Shape;151;p21"/>
          <p:cNvCxnSpPr>
            <a:stCxn id="149" idx="1"/>
            <a:endCxn id="148" idx="3"/>
          </p:cNvCxnSpPr>
          <p:nvPr/>
        </p:nvCxnSpPr>
        <p:spPr>
          <a:xfrm flipH="1">
            <a:off x="3305913" y="2149568"/>
            <a:ext cx="8586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21"/>
          <p:cNvCxnSpPr>
            <a:stCxn id="150" idx="1"/>
            <a:endCxn id="153" idx="3"/>
          </p:cNvCxnSpPr>
          <p:nvPr/>
        </p:nvCxnSpPr>
        <p:spPr>
          <a:xfrm flipH="1">
            <a:off x="3305913" y="2473693"/>
            <a:ext cx="8586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54" name="Google Shape;154;p21"/>
          <p:cNvGrpSpPr/>
          <p:nvPr/>
        </p:nvGrpSpPr>
        <p:grpSpPr>
          <a:xfrm>
            <a:off x="2161225" y="2332350"/>
            <a:ext cx="1144800" cy="286200"/>
            <a:chOff x="2161225" y="2332350"/>
            <a:chExt cx="1144800" cy="286200"/>
          </a:xfrm>
        </p:grpSpPr>
        <p:sp>
          <p:nvSpPr>
            <p:cNvPr id="155" name="Google Shape;155;p21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BCD: Addition</a:t>
            </a:r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 performed on the nibble level: 6+7</a:t>
            </a:r>
            <a:endParaRPr/>
          </a:p>
        </p:txBody>
      </p:sp>
      <p:graphicFrame>
        <p:nvGraphicFramePr>
          <p:cNvPr id="164" name="Google Shape;164;p22"/>
          <p:cNvGraphicFramePr/>
          <p:nvPr/>
        </p:nvGraphicFramePr>
        <p:xfrm>
          <a:off x="5741350" y="709575"/>
          <a:ext cx="2780575" cy="356589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42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65" name="Google Shape;165;p22"/>
          <p:cNvGrpSpPr/>
          <p:nvPr/>
        </p:nvGrpSpPr>
        <p:grpSpPr>
          <a:xfrm>
            <a:off x="2161225" y="2332350"/>
            <a:ext cx="1144800" cy="286200"/>
            <a:chOff x="2161225" y="2332350"/>
            <a:chExt cx="1144800" cy="286200"/>
          </a:xfrm>
        </p:grpSpPr>
        <p:sp>
          <p:nvSpPr>
            <p:cNvPr id="166" name="Google Shape;166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170" name="Google Shape;170;p22"/>
          <p:cNvGrpSpPr/>
          <p:nvPr/>
        </p:nvGrpSpPr>
        <p:grpSpPr>
          <a:xfrm>
            <a:off x="2161225" y="2008225"/>
            <a:ext cx="1144800" cy="286200"/>
            <a:chOff x="2161225" y="2332350"/>
            <a:chExt cx="1144800" cy="286200"/>
          </a:xfrm>
        </p:grpSpPr>
        <p:sp>
          <p:nvSpPr>
            <p:cNvPr id="171" name="Google Shape;171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75" name="Google Shape;175;p22"/>
          <p:cNvGrpSpPr/>
          <p:nvPr/>
        </p:nvGrpSpPr>
        <p:grpSpPr>
          <a:xfrm>
            <a:off x="2161225" y="1684100"/>
            <a:ext cx="1144800" cy="286200"/>
            <a:chOff x="2161225" y="2332350"/>
            <a:chExt cx="1144800" cy="286200"/>
          </a:xfrm>
        </p:grpSpPr>
        <p:sp>
          <p:nvSpPr>
            <p:cNvPr id="176" name="Google Shape;176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80" name="Google Shape;180;p22"/>
          <p:cNvGrpSpPr/>
          <p:nvPr/>
        </p:nvGrpSpPr>
        <p:grpSpPr>
          <a:xfrm>
            <a:off x="2161225" y="2717575"/>
            <a:ext cx="1144800" cy="286200"/>
            <a:chOff x="2161225" y="2332350"/>
            <a:chExt cx="1144800" cy="286200"/>
          </a:xfrm>
        </p:grpSpPr>
        <p:sp>
          <p:nvSpPr>
            <p:cNvPr id="181" name="Google Shape;181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185" name="Google Shape;185;p22"/>
          <p:cNvCxnSpPr/>
          <p:nvPr/>
        </p:nvCxnSpPr>
        <p:spPr>
          <a:xfrm flipH="1">
            <a:off x="1588050" y="2671975"/>
            <a:ext cx="1861500" cy="1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Google Shape;186;p22"/>
          <p:cNvSpPr/>
          <p:nvPr/>
        </p:nvSpPr>
        <p:spPr>
          <a:xfrm>
            <a:off x="1742975" y="23122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187" name="Google Shape;187;p22"/>
          <p:cNvGrpSpPr/>
          <p:nvPr/>
        </p:nvGrpSpPr>
        <p:grpSpPr>
          <a:xfrm>
            <a:off x="2161225" y="3688550"/>
            <a:ext cx="1144800" cy="286200"/>
            <a:chOff x="2161225" y="2332350"/>
            <a:chExt cx="1144800" cy="286200"/>
          </a:xfrm>
        </p:grpSpPr>
        <p:sp>
          <p:nvSpPr>
            <p:cNvPr id="188" name="Google Shape;188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92" name="Google Shape;192;p22"/>
          <p:cNvSpPr/>
          <p:nvPr/>
        </p:nvSpPr>
        <p:spPr>
          <a:xfrm>
            <a:off x="907775" y="3648350"/>
            <a:ext cx="11448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193" name="Google Shape;193;p22"/>
          <p:cNvGrpSpPr/>
          <p:nvPr/>
        </p:nvGrpSpPr>
        <p:grpSpPr>
          <a:xfrm>
            <a:off x="2161225" y="4132050"/>
            <a:ext cx="1144800" cy="286200"/>
            <a:chOff x="2161225" y="2332350"/>
            <a:chExt cx="1144800" cy="286200"/>
          </a:xfrm>
        </p:grpSpPr>
        <p:sp>
          <p:nvSpPr>
            <p:cNvPr id="194" name="Google Shape;194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198" name="Google Shape;198;p22"/>
          <p:cNvSpPr/>
          <p:nvPr/>
        </p:nvSpPr>
        <p:spPr>
          <a:xfrm>
            <a:off x="1758163" y="271757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199" name="Google Shape;199;p22"/>
          <p:cNvCxnSpPr/>
          <p:nvPr/>
        </p:nvCxnSpPr>
        <p:spPr>
          <a:xfrm flipH="1">
            <a:off x="1588050" y="4043575"/>
            <a:ext cx="1861500" cy="1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22"/>
          <p:cNvSpPr txBox="1"/>
          <p:nvPr/>
        </p:nvSpPr>
        <p:spPr>
          <a:xfrm>
            <a:off x="1382100" y="3284925"/>
            <a:ext cx="287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(overflow or invalid code ) then</a:t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1754663" y="412350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4164513" y="2006468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4164513" y="2330593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204" name="Google Shape;204;p22"/>
          <p:cNvCxnSpPr>
            <a:stCxn id="202" idx="1"/>
          </p:cNvCxnSpPr>
          <p:nvPr/>
        </p:nvCxnSpPr>
        <p:spPr>
          <a:xfrm flipH="1">
            <a:off x="3305913" y="2149568"/>
            <a:ext cx="8586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" name="Google Shape;205;p22"/>
          <p:cNvCxnSpPr>
            <a:stCxn id="203" idx="1"/>
          </p:cNvCxnSpPr>
          <p:nvPr/>
        </p:nvCxnSpPr>
        <p:spPr>
          <a:xfrm flipH="1">
            <a:off x="3305913" y="2473693"/>
            <a:ext cx="8586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" name="Google Shape;206;p22"/>
          <p:cNvSpPr/>
          <p:nvPr/>
        </p:nvSpPr>
        <p:spPr>
          <a:xfrm>
            <a:off x="6710950" y="3751636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7" name="Google Shape;207;p22"/>
          <p:cNvSpPr/>
          <p:nvPr/>
        </p:nvSpPr>
        <p:spPr>
          <a:xfrm>
            <a:off x="8057950" y="1347911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8" name="Google Shape;208;p22"/>
          <p:cNvSpPr/>
          <p:nvPr/>
        </p:nvSpPr>
        <p:spPr>
          <a:xfrm>
            <a:off x="8057950" y="1805111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9" name="Google Shape;209;p22"/>
          <p:cNvSpPr/>
          <p:nvPr/>
        </p:nvSpPr>
        <p:spPr>
          <a:xfrm>
            <a:off x="8057950" y="2186111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0" name="Google Shape;210;p22"/>
          <p:cNvSpPr/>
          <p:nvPr/>
        </p:nvSpPr>
        <p:spPr>
          <a:xfrm>
            <a:off x="8057950" y="2567111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1" name="Google Shape;211;p22"/>
          <p:cNvSpPr/>
          <p:nvPr/>
        </p:nvSpPr>
        <p:spPr>
          <a:xfrm>
            <a:off x="8057950" y="2948111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2" name="Google Shape;212;p22"/>
          <p:cNvSpPr/>
          <p:nvPr/>
        </p:nvSpPr>
        <p:spPr>
          <a:xfrm>
            <a:off x="6868975" y="1347900"/>
            <a:ext cx="735597" cy="2695502"/>
          </a:xfrm>
          <a:custGeom>
            <a:avLst/>
            <a:gdLst/>
            <a:ahLst/>
            <a:cxnLst/>
            <a:rect l="l" t="t" r="r" b="b"/>
            <a:pathLst>
              <a:path w="39703" h="114690" extrusionOk="0">
                <a:moveTo>
                  <a:pt x="0" y="114690"/>
                </a:moveTo>
                <a:cubicBezTo>
                  <a:pt x="3935" y="114690"/>
                  <a:pt x="6995" y="110709"/>
                  <a:pt x="9487" y="107663"/>
                </a:cubicBezTo>
                <a:cubicBezTo>
                  <a:pt x="26858" y="86436"/>
                  <a:pt x="20730" y="53578"/>
                  <a:pt x="20730" y="26149"/>
                </a:cubicBezTo>
                <a:cubicBezTo>
                  <a:pt x="20730" y="15514"/>
                  <a:pt x="29613" y="-2860"/>
                  <a:pt x="39703" y="5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213" name="Google Shape;213;p22"/>
          <p:cNvCxnSpPr/>
          <p:nvPr/>
        </p:nvCxnSpPr>
        <p:spPr>
          <a:xfrm>
            <a:off x="8072375" y="3314450"/>
            <a:ext cx="4479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4" name="Google Shape;214;p22"/>
          <p:cNvSpPr txBox="1"/>
          <p:nvPr/>
        </p:nvSpPr>
        <p:spPr>
          <a:xfrm rot="-5400000">
            <a:off x="7811400" y="2827229"/>
            <a:ext cx="2364900" cy="32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jump 6</a:t>
            </a:r>
            <a:endParaRPr sz="900"/>
          </a:p>
        </p:txBody>
      </p:sp>
      <p:grpSp>
        <p:nvGrpSpPr>
          <p:cNvPr id="215" name="Google Shape;215;p22"/>
          <p:cNvGrpSpPr/>
          <p:nvPr/>
        </p:nvGrpSpPr>
        <p:grpSpPr>
          <a:xfrm>
            <a:off x="942025" y="4132050"/>
            <a:ext cx="1144800" cy="286200"/>
            <a:chOff x="2161225" y="2332350"/>
            <a:chExt cx="1144800" cy="286200"/>
          </a:xfrm>
        </p:grpSpPr>
        <p:sp>
          <p:nvSpPr>
            <p:cNvPr id="216" name="Google Shape;216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/>
          <p:nvPr/>
        </p:nvSpPr>
        <p:spPr>
          <a:xfrm>
            <a:off x="4121850" y="978575"/>
            <a:ext cx="1308900" cy="2734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BCD: Addition Example:</a:t>
            </a:r>
            <a:r>
              <a:rPr lang="en" sz="1800">
                <a:solidFill>
                  <a:schemeClr val="dk2"/>
                </a:solidFill>
              </a:rPr>
              <a:t>  246 + 127= 373</a:t>
            </a:r>
            <a:r>
              <a:rPr lang="en"/>
              <a:t> </a:t>
            </a:r>
            <a:endParaRPr/>
          </a:p>
        </p:txBody>
      </p:sp>
      <p:graphicFrame>
        <p:nvGraphicFramePr>
          <p:cNvPr id="226" name="Google Shape;226;p23"/>
          <p:cNvGraphicFramePr/>
          <p:nvPr/>
        </p:nvGraphicFramePr>
        <p:xfrm>
          <a:off x="5741350" y="709575"/>
          <a:ext cx="2780575" cy="356589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42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7" name="Google Shape;227;p23"/>
          <p:cNvSpPr/>
          <p:nvPr/>
        </p:nvSpPr>
        <p:spPr>
          <a:xfrm>
            <a:off x="165365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193985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222605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>
            <a:off x="251225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2923225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2" name="Google Shape;232;p23"/>
          <p:cNvSpPr/>
          <p:nvPr/>
        </p:nvSpPr>
        <p:spPr>
          <a:xfrm>
            <a:off x="3209425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3" name="Google Shape;233;p23"/>
          <p:cNvSpPr/>
          <p:nvPr/>
        </p:nvSpPr>
        <p:spPr>
          <a:xfrm>
            <a:off x="3495625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3781825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5" name="Google Shape;235;p23"/>
          <p:cNvSpPr/>
          <p:nvPr/>
        </p:nvSpPr>
        <p:spPr>
          <a:xfrm>
            <a:off x="419280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6" name="Google Shape;236;p23"/>
          <p:cNvSpPr/>
          <p:nvPr/>
        </p:nvSpPr>
        <p:spPr>
          <a:xfrm>
            <a:off x="447900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476520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8" name="Google Shape;238;p23"/>
          <p:cNvSpPr/>
          <p:nvPr/>
        </p:nvSpPr>
        <p:spPr>
          <a:xfrm>
            <a:off x="505140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9" name="Google Shape;239;p23"/>
          <p:cNvSpPr/>
          <p:nvPr/>
        </p:nvSpPr>
        <p:spPr>
          <a:xfrm>
            <a:off x="165365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3"/>
          <p:cNvSpPr/>
          <p:nvPr/>
        </p:nvSpPr>
        <p:spPr>
          <a:xfrm>
            <a:off x="193985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3"/>
          <p:cNvSpPr/>
          <p:nvPr/>
        </p:nvSpPr>
        <p:spPr>
          <a:xfrm>
            <a:off x="222605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251225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2923225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3"/>
          <p:cNvSpPr/>
          <p:nvPr/>
        </p:nvSpPr>
        <p:spPr>
          <a:xfrm>
            <a:off x="3209425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3495625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3781825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419280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8" name="Google Shape;248;p23"/>
          <p:cNvSpPr/>
          <p:nvPr/>
        </p:nvSpPr>
        <p:spPr>
          <a:xfrm>
            <a:off x="447900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9" name="Google Shape;249;p23"/>
          <p:cNvSpPr/>
          <p:nvPr/>
        </p:nvSpPr>
        <p:spPr>
          <a:xfrm>
            <a:off x="476520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0" name="Google Shape;250;p23"/>
          <p:cNvSpPr/>
          <p:nvPr/>
        </p:nvSpPr>
        <p:spPr>
          <a:xfrm>
            <a:off x="165365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193985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222605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251225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292322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320942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349562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378182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419280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447900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476520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505140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505140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165365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193985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222605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251225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2923225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3209425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3495625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3781825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1" name="Google Shape;271;p23"/>
          <p:cNvSpPr/>
          <p:nvPr/>
        </p:nvSpPr>
        <p:spPr>
          <a:xfrm>
            <a:off x="419280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2" name="Google Shape;272;p23"/>
          <p:cNvSpPr/>
          <p:nvPr/>
        </p:nvSpPr>
        <p:spPr>
          <a:xfrm>
            <a:off x="447900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3" name="Google Shape;273;p23"/>
          <p:cNvSpPr/>
          <p:nvPr/>
        </p:nvSpPr>
        <p:spPr>
          <a:xfrm>
            <a:off x="476520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4" name="Google Shape;274;p23"/>
          <p:cNvSpPr/>
          <p:nvPr/>
        </p:nvSpPr>
        <p:spPr>
          <a:xfrm>
            <a:off x="505140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5" name="Google Shape;275;p23"/>
          <p:cNvSpPr/>
          <p:nvPr/>
        </p:nvSpPr>
        <p:spPr>
          <a:xfrm>
            <a:off x="38407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6" name="Google Shape;276;p23"/>
          <p:cNvSpPr/>
          <p:nvPr/>
        </p:nvSpPr>
        <p:spPr>
          <a:xfrm>
            <a:off x="67027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7" name="Google Shape;277;p23"/>
          <p:cNvSpPr/>
          <p:nvPr/>
        </p:nvSpPr>
        <p:spPr>
          <a:xfrm>
            <a:off x="95647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8" name="Google Shape;278;p23"/>
          <p:cNvSpPr/>
          <p:nvPr/>
        </p:nvSpPr>
        <p:spPr>
          <a:xfrm>
            <a:off x="124267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9" name="Google Shape;279;p23"/>
          <p:cNvSpPr/>
          <p:nvPr/>
        </p:nvSpPr>
        <p:spPr>
          <a:xfrm>
            <a:off x="1242675" y="1821300"/>
            <a:ext cx="2862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280" name="Google Shape;280;p23"/>
          <p:cNvGrpSpPr/>
          <p:nvPr/>
        </p:nvGrpSpPr>
        <p:grpSpPr>
          <a:xfrm>
            <a:off x="4192810" y="2771438"/>
            <a:ext cx="1144800" cy="286200"/>
            <a:chOff x="2161225" y="2332350"/>
            <a:chExt cx="1144800" cy="286200"/>
          </a:xfrm>
        </p:grpSpPr>
        <p:sp>
          <p:nvSpPr>
            <p:cNvPr id="281" name="Google Shape;281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cxnSp>
        <p:nvCxnSpPr>
          <p:cNvPr id="285" name="Google Shape;285;p23"/>
          <p:cNvCxnSpPr/>
          <p:nvPr/>
        </p:nvCxnSpPr>
        <p:spPr>
          <a:xfrm rot="10800000">
            <a:off x="105450" y="3121075"/>
            <a:ext cx="5325300" cy="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23"/>
          <p:cNvSpPr/>
          <p:nvPr/>
        </p:nvSpPr>
        <p:spPr>
          <a:xfrm>
            <a:off x="165365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193985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3"/>
          <p:cNvSpPr/>
          <p:nvPr/>
        </p:nvSpPr>
        <p:spPr>
          <a:xfrm>
            <a:off x="222605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3"/>
          <p:cNvSpPr/>
          <p:nvPr/>
        </p:nvSpPr>
        <p:spPr>
          <a:xfrm>
            <a:off x="251225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3"/>
          <p:cNvSpPr/>
          <p:nvPr/>
        </p:nvSpPr>
        <p:spPr>
          <a:xfrm>
            <a:off x="292322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1" name="Google Shape;291;p23"/>
          <p:cNvSpPr/>
          <p:nvPr/>
        </p:nvSpPr>
        <p:spPr>
          <a:xfrm>
            <a:off x="320942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2" name="Google Shape;292;p23"/>
          <p:cNvSpPr/>
          <p:nvPr/>
        </p:nvSpPr>
        <p:spPr>
          <a:xfrm>
            <a:off x="349562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3" name="Google Shape;293;p23"/>
          <p:cNvSpPr/>
          <p:nvPr/>
        </p:nvSpPr>
        <p:spPr>
          <a:xfrm>
            <a:off x="378182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4" name="Google Shape;294;p23"/>
          <p:cNvSpPr/>
          <p:nvPr/>
        </p:nvSpPr>
        <p:spPr>
          <a:xfrm>
            <a:off x="447900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5" name="Google Shape;295;p23"/>
          <p:cNvSpPr/>
          <p:nvPr/>
        </p:nvSpPr>
        <p:spPr>
          <a:xfrm>
            <a:off x="476520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6" name="Google Shape;296;p23"/>
          <p:cNvSpPr/>
          <p:nvPr/>
        </p:nvSpPr>
        <p:spPr>
          <a:xfrm>
            <a:off x="505140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7" name="Google Shape;297;p23"/>
          <p:cNvSpPr/>
          <p:nvPr/>
        </p:nvSpPr>
        <p:spPr>
          <a:xfrm>
            <a:off x="38407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3"/>
          <p:cNvSpPr/>
          <p:nvPr/>
        </p:nvSpPr>
        <p:spPr>
          <a:xfrm>
            <a:off x="67027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3"/>
          <p:cNvSpPr/>
          <p:nvPr/>
        </p:nvSpPr>
        <p:spPr>
          <a:xfrm>
            <a:off x="95647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3"/>
          <p:cNvSpPr/>
          <p:nvPr/>
        </p:nvSpPr>
        <p:spPr>
          <a:xfrm>
            <a:off x="124267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1" name="Google Shape;301;p23"/>
          <p:cNvCxnSpPr/>
          <p:nvPr/>
        </p:nvCxnSpPr>
        <p:spPr>
          <a:xfrm>
            <a:off x="153743" y="2161293"/>
            <a:ext cx="517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2" name="Google Shape;302;p23"/>
          <p:cNvGrpSpPr/>
          <p:nvPr/>
        </p:nvGrpSpPr>
        <p:grpSpPr>
          <a:xfrm>
            <a:off x="2923225" y="2771438"/>
            <a:ext cx="1144800" cy="286200"/>
            <a:chOff x="2161225" y="2332350"/>
            <a:chExt cx="1144800" cy="286200"/>
          </a:xfrm>
        </p:grpSpPr>
        <p:sp>
          <p:nvSpPr>
            <p:cNvPr id="303" name="Google Shape;303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07" name="Google Shape;307;p23"/>
          <p:cNvGrpSpPr/>
          <p:nvPr/>
        </p:nvGrpSpPr>
        <p:grpSpPr>
          <a:xfrm>
            <a:off x="1653640" y="2771438"/>
            <a:ext cx="1144800" cy="286200"/>
            <a:chOff x="2161225" y="2332350"/>
            <a:chExt cx="1144800" cy="286200"/>
          </a:xfrm>
        </p:grpSpPr>
        <p:sp>
          <p:nvSpPr>
            <p:cNvPr id="308" name="Google Shape;308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12" name="Google Shape;312;p23"/>
          <p:cNvGrpSpPr/>
          <p:nvPr/>
        </p:nvGrpSpPr>
        <p:grpSpPr>
          <a:xfrm>
            <a:off x="408625" y="2774150"/>
            <a:ext cx="1144800" cy="286200"/>
            <a:chOff x="2161225" y="2332350"/>
            <a:chExt cx="1144800" cy="286200"/>
          </a:xfrm>
        </p:grpSpPr>
        <p:sp>
          <p:nvSpPr>
            <p:cNvPr id="313" name="Google Shape;313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317" name="Google Shape;317;p23"/>
          <p:cNvSpPr/>
          <p:nvPr/>
        </p:nvSpPr>
        <p:spPr>
          <a:xfrm>
            <a:off x="14691" y="2744484"/>
            <a:ext cx="3606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+?</a:t>
            </a:r>
            <a:endParaRPr sz="1200"/>
          </a:p>
        </p:txBody>
      </p:sp>
      <p:sp>
        <p:nvSpPr>
          <p:cNvPr id="318" name="Google Shape;318;p23"/>
          <p:cNvSpPr/>
          <p:nvPr/>
        </p:nvSpPr>
        <p:spPr>
          <a:xfrm>
            <a:off x="4193263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500" y="1981983"/>
            <a:ext cx="3677250" cy="45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900" y="2356359"/>
            <a:ext cx="3677250" cy="45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6850" y="1524775"/>
            <a:ext cx="3677250" cy="451716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Encoding: MIPS</a:t>
            </a:r>
            <a:endParaRPr/>
          </a:p>
        </p:txBody>
      </p:sp>
      <p:sp>
        <p:nvSpPr>
          <p:cNvPr id="327" name="Google Shape;32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(6 bits) The </a:t>
            </a:r>
            <a:r>
              <a:rPr lang="en" b="1" u="sng" dirty="0"/>
              <a:t>op</a:t>
            </a:r>
            <a:r>
              <a:rPr lang="en" dirty="0"/>
              <a:t>eration to be performed  (</a:t>
            </a:r>
            <a:r>
              <a:rPr lang="en" u="sng" dirty="0">
                <a:solidFill>
                  <a:schemeClr val="hlink"/>
                </a:solidFill>
                <a:hlinkClick r:id="rId6"/>
              </a:rPr>
              <a:t>MIPS Encoding</a:t>
            </a:r>
            <a:r>
              <a:rPr lang="en" dirty="0"/>
              <a:t>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It also indicates the encoding format to be used!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There are three primary formats:  R, I, and J.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Other fields determine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(5 bits) which registers are used (</a:t>
            </a:r>
            <a:r>
              <a:rPr lang="en" u="sng" dirty="0">
                <a:solidFill>
                  <a:schemeClr val="hlink"/>
                </a:solidFill>
                <a:hlinkClick r:id="rId7"/>
              </a:rPr>
              <a:t>Register Encoding</a:t>
            </a:r>
            <a:r>
              <a:rPr lang="en" dirty="0"/>
              <a:t>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u="sng" dirty="0" err="1"/>
              <a:t>rs</a:t>
            </a:r>
            <a:r>
              <a:rPr lang="en" dirty="0"/>
              <a:t>: first source register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u="sng" dirty="0"/>
              <a:t>rt</a:t>
            </a:r>
            <a:r>
              <a:rPr lang="en" dirty="0"/>
              <a:t>: second register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u="sng" dirty="0" err="1"/>
              <a:t>rd</a:t>
            </a:r>
            <a:r>
              <a:rPr lang="en" dirty="0"/>
              <a:t>: destination register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(5 bits) the amount a value is </a:t>
            </a:r>
            <a:r>
              <a:rPr lang="en" b="1" u="sng" dirty="0"/>
              <a:t>sh</a:t>
            </a:r>
            <a:r>
              <a:rPr lang="en" dirty="0"/>
              <a:t>ifted (range: 0 .. 31)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(6 bits) the mathematical </a:t>
            </a:r>
            <a:r>
              <a:rPr lang="en" b="1" u="sng" dirty="0"/>
              <a:t>func</a:t>
            </a:r>
            <a:r>
              <a:rPr lang="en" dirty="0"/>
              <a:t>tion to be performed (</a:t>
            </a:r>
            <a:r>
              <a:rPr lang="en" u="sng" dirty="0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MIPS Encoding</a:t>
            </a:r>
            <a:r>
              <a:rPr lang="en" dirty="0"/>
              <a:t>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(16 bits) the </a:t>
            </a:r>
            <a:r>
              <a:rPr lang="en" b="1" u="sng" dirty="0"/>
              <a:t>imm</a:t>
            </a:r>
            <a:r>
              <a:rPr lang="en" dirty="0"/>
              <a:t>ediate value (range: -2048 .. 2047)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(26 bits) the </a:t>
            </a:r>
            <a:r>
              <a:rPr lang="en" b="1" u="sng" dirty="0"/>
              <a:t>addr</a:t>
            </a:r>
            <a:r>
              <a:rPr lang="en" dirty="0"/>
              <a:t>ess / 4 </a:t>
            </a:r>
            <a:endParaRPr dirty="0"/>
          </a:p>
        </p:txBody>
      </p:sp>
      <p:sp>
        <p:nvSpPr>
          <p:cNvPr id="328" name="Google Shape;328;p24"/>
          <p:cNvSpPr/>
          <p:nvPr/>
        </p:nvSpPr>
        <p:spPr>
          <a:xfrm>
            <a:off x="6257600" y="1524775"/>
            <a:ext cx="2847900" cy="143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900" y="2604474"/>
            <a:ext cx="4125425" cy="506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900" y="3639055"/>
            <a:ext cx="4125425" cy="506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3900" y="1343802"/>
            <a:ext cx="4125425" cy="506772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Encoding:  MIPS</a:t>
            </a:r>
            <a:endParaRPr/>
          </a:p>
        </p:txBody>
      </p:sp>
      <p:sp>
        <p:nvSpPr>
          <p:cNvPr id="337" name="Google Shape;33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Three primary instruction encodings include:</a:t>
            </a:r>
            <a:endParaRPr sz="17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R-type (register)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for instructions using only registers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example: 0x014b4020		(2# 0000 0001 0100 1011 0100 0000 0010 0000)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for: add $t0, $t1, $t2   		($t0 = $t1 + $t2)</a:t>
            </a:r>
            <a:br>
              <a:rPr lang="en" sz="1300" dirty="0"/>
            </a:b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I-type (immediate)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for instructions with immediate values: 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example: 0x21280005 	                    (2# 0010 0001 0010 1000 0000 0000 0000 0101) 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for: </a:t>
            </a:r>
            <a:r>
              <a:rPr lang="en" sz="1300" dirty="0" err="1"/>
              <a:t>addi</a:t>
            </a:r>
            <a:r>
              <a:rPr lang="en" sz="1300" dirty="0"/>
              <a:t> $t0, $t1, 5 		($t0 = $t1 + 5)</a:t>
            </a:r>
            <a:br>
              <a:rPr lang="en" sz="1300" dirty="0"/>
            </a:b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J-type (jump)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for instructions that perform unconditional jumps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example:  0x08100000		(2# 0000 1000 0001 0000 0000 0000 0000 0000)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for: j main 			(</a:t>
            </a:r>
            <a:r>
              <a:rPr lang="en" sz="1300" dirty="0" err="1"/>
              <a:t>goto</a:t>
            </a:r>
            <a:r>
              <a:rPr lang="en" sz="1300" dirty="0"/>
              <a:t> main  # main == 0x00400000)</a:t>
            </a:r>
            <a:endParaRPr sz="13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Encoding for the Keyboard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Look at your keyboard.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a-z, A-Z, 0-9,  !@#$%^&amp;*()_+-~`,./&lt;&gt;?;':"[]\{}|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don't forget:  space, tab, return, and delete key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plus we need other stuff: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 total, we we have 128 things to encode  (2^n &lt;= 128, what is the value of n? 7)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need to devise an encoding that maps everything to numbers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many bits do we need?  How many things do we bits in a byte?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 example of a fixed-width encoding!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Let's build a table!  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Keyboard Table</a:t>
            </a:r>
            <a:br>
              <a:rPr lang="en" u="sng" dirty="0">
                <a:solidFill>
                  <a:schemeClr val="hlink"/>
                </a:solidFill>
              </a:rPr>
            </a:br>
            <a:endParaRPr lang="en" u="sng" dirty="0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</a:rPr>
              <a:t>ASCII, abbreviated from American Standard Code for Information Interchange, is a character encoding standard for electronic communication.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Parity Bit (or Check Bit)</a:t>
            </a:r>
            <a:endParaRPr/>
          </a:p>
        </p:txBody>
      </p:sp>
      <p:sp>
        <p:nvSpPr>
          <p:cNvPr id="356" name="Google Shape;35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are only using 7 of the 8 bits, what shall we do with it.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Algorithm (odd)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count the number of 1's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add a 1 to make odd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transmit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receive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count the number of 1's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if even, ask for the data to be resent</a:t>
            </a:r>
            <a:br>
              <a:rPr lang="en"/>
            </a:b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Checksum:</a:t>
            </a:r>
            <a:br>
              <a:rPr lang="en"/>
            </a:br>
            <a:r>
              <a:rPr lang="en"/>
              <a:t>* performs integrity checking at an aggregate level</a:t>
            </a:r>
            <a:br>
              <a:rPr lang="en"/>
            </a:br>
            <a:r>
              <a:rPr lang="en"/>
              <a:t>* reliability of networks have greatly improved since way back when!</a:t>
            </a:r>
            <a:endParaRPr/>
          </a:p>
        </p:txBody>
      </p:sp>
      <p:pic>
        <p:nvPicPr>
          <p:cNvPr id="357" name="Google Shape;3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000" y="1519325"/>
            <a:ext cx="4493175" cy="2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 ASCII and UTF-8 (unicode)</a:t>
            </a:r>
            <a:endParaRPr/>
          </a:p>
        </p:txBody>
      </p:sp>
      <p:sp>
        <p:nvSpPr>
          <p:cNvPr id="364" name="Google Shape;36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We could use that bit to encode more stuff:  0..255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But we have even more stuff.  Let's use 16 bits to encode: 0..64K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But now we have doubled what we need to send..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Enter variable-length encoding.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Send only a byte for the most common symbols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the MSB to indicate a variable length encoding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UTF-8: encodes &gt;2,000,000 (2^21) values, using a maximum of 4 bytes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Defines four type of bytes: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ASCII byte:  		begins with a 0  (1-byte indicator)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Continuation byte: 		begins with a 10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2-byte Indicator: 		begins with a 110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3-byte Indicator: 		begins with a 1110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4-byte Indicator: 		begins with a 11110</a:t>
            </a:r>
            <a:endParaRPr dirty="0"/>
          </a:p>
        </p:txBody>
      </p:sp>
      <p:sp>
        <p:nvSpPr>
          <p:cNvPr id="365" name="Google Shape;365;p29"/>
          <p:cNvSpPr txBox="1"/>
          <p:nvPr/>
        </p:nvSpPr>
        <p:spPr>
          <a:xfrm>
            <a:off x="6139350" y="191975"/>
            <a:ext cx="1016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  |||| ||||      </a:t>
            </a:r>
            <a:br>
              <a:rPr lang="en"/>
            </a:br>
            <a:r>
              <a:rPr lang="en"/>
              <a:t>      ||||  </a:t>
            </a:r>
            <a:endParaRPr/>
          </a:p>
        </p:txBody>
      </p:sp>
      <p:sp>
        <p:nvSpPr>
          <p:cNvPr id="366" name="Google Shape;366;p29"/>
          <p:cNvSpPr txBox="1"/>
          <p:nvPr/>
        </p:nvSpPr>
        <p:spPr>
          <a:xfrm>
            <a:off x="7516850" y="191975"/>
            <a:ext cx="86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S: |</a:t>
            </a:r>
            <a:endParaRPr/>
          </a:p>
        </p:txBody>
      </p:sp>
      <p:cxnSp>
        <p:nvCxnSpPr>
          <p:cNvPr id="367" name="Google Shape;367;p29"/>
          <p:cNvCxnSpPr/>
          <p:nvPr/>
        </p:nvCxnSpPr>
        <p:spPr>
          <a:xfrm flipH="1">
            <a:off x="6492900" y="324575"/>
            <a:ext cx="214800" cy="14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BAFC-FAD8-23F6-FF1B-798E6F14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Caesar Cipher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B8812-CC21-E8BA-B6D7-85009F323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simple way to encode a “message”</a:t>
            </a:r>
          </a:p>
          <a:p>
            <a:r>
              <a:rPr lang="en-US" dirty="0"/>
              <a:t>CC-5   [ </a:t>
            </a:r>
            <a:r>
              <a:rPr lang="en-US" sz="1400" i="1" dirty="0"/>
              <a:t>D(x) = (x – n) mod 26, where n = 5 </a:t>
            </a:r>
            <a:r>
              <a:rPr lang="en-US" dirty="0"/>
              <a:t>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457229-7977-B318-95A0-C4AFFEE23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212236"/>
              </p:ext>
            </p:extLst>
          </p:nvPr>
        </p:nvGraphicFramePr>
        <p:xfrm>
          <a:off x="1515836" y="2303237"/>
          <a:ext cx="5623566" cy="741680"/>
        </p:xfrm>
        <a:graphic>
          <a:graphicData uri="http://schemas.openxmlformats.org/drawingml/2006/table">
            <a:tbl>
              <a:tblPr firstRow="1" bandRow="1">
                <a:tableStyleId>{3D7BCBB5-9D7D-4139-8AE8-B16A8BD0D231}</a:tableStyleId>
              </a:tblPr>
              <a:tblGrid>
                <a:gridCol w="216291">
                  <a:extLst>
                    <a:ext uri="{9D8B030D-6E8A-4147-A177-3AD203B41FA5}">
                      <a16:colId xmlns:a16="http://schemas.microsoft.com/office/drawing/2014/main" val="2648092119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684739042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175781215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445922973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423476703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072368377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165764336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953594365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060608562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178793524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4090199235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325928008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45968453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882787040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669394822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521957801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748272138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801939421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657866326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81697375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935980944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400499231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173587280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970699064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671138244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855282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65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67388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64DFCC3-D736-E900-A7A0-88CCBD288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700437"/>
              </p:ext>
            </p:extLst>
          </p:nvPr>
        </p:nvGraphicFramePr>
        <p:xfrm>
          <a:off x="2201636" y="3520039"/>
          <a:ext cx="3137810" cy="675640"/>
        </p:xfrm>
        <a:graphic>
          <a:graphicData uri="http://schemas.openxmlformats.org/drawingml/2006/table">
            <a:tbl>
              <a:tblPr firstRow="1" bandRow="1">
                <a:tableStyleId>{3D7BCBB5-9D7D-4139-8AE8-B16A8BD0D231}</a:tableStyleId>
              </a:tblPr>
              <a:tblGrid>
                <a:gridCol w="627562">
                  <a:extLst>
                    <a:ext uri="{9D8B030D-6E8A-4147-A177-3AD203B41FA5}">
                      <a16:colId xmlns:a16="http://schemas.microsoft.com/office/drawing/2014/main" val="2225364872"/>
                    </a:ext>
                  </a:extLst>
                </a:gridCol>
                <a:gridCol w="627562">
                  <a:extLst>
                    <a:ext uri="{9D8B030D-6E8A-4147-A177-3AD203B41FA5}">
                      <a16:colId xmlns:a16="http://schemas.microsoft.com/office/drawing/2014/main" val="2316154471"/>
                    </a:ext>
                  </a:extLst>
                </a:gridCol>
                <a:gridCol w="627562">
                  <a:extLst>
                    <a:ext uri="{9D8B030D-6E8A-4147-A177-3AD203B41FA5}">
                      <a16:colId xmlns:a16="http://schemas.microsoft.com/office/drawing/2014/main" val="2966727877"/>
                    </a:ext>
                  </a:extLst>
                </a:gridCol>
                <a:gridCol w="627562">
                  <a:extLst>
                    <a:ext uri="{9D8B030D-6E8A-4147-A177-3AD203B41FA5}">
                      <a16:colId xmlns:a16="http://schemas.microsoft.com/office/drawing/2014/main" val="961223708"/>
                    </a:ext>
                  </a:extLst>
                </a:gridCol>
                <a:gridCol w="627562">
                  <a:extLst>
                    <a:ext uri="{9D8B030D-6E8A-4147-A177-3AD203B41FA5}">
                      <a16:colId xmlns:a16="http://schemas.microsoft.com/office/drawing/2014/main" val="35538880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747778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4970963-2795-F36F-ADF4-9EA30CDE1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476393"/>
              </p:ext>
            </p:extLst>
          </p:nvPr>
        </p:nvGraphicFramePr>
        <p:xfrm>
          <a:off x="661307" y="2303237"/>
          <a:ext cx="868136" cy="741679"/>
        </p:xfrm>
        <a:graphic>
          <a:graphicData uri="http://schemas.openxmlformats.org/drawingml/2006/table">
            <a:tbl>
              <a:tblPr firstRow="1" bandRow="1">
                <a:tableStyleId>{3D7BCBB5-9D7D-4139-8AE8-B16A8BD0D231}</a:tableStyleId>
              </a:tblPr>
              <a:tblGrid>
                <a:gridCol w="868136">
                  <a:extLst>
                    <a:ext uri="{9D8B030D-6E8A-4147-A177-3AD203B41FA5}">
                      <a16:colId xmlns:a16="http://schemas.microsoft.com/office/drawing/2014/main" val="790925198"/>
                    </a:ext>
                  </a:extLst>
                </a:gridCol>
              </a:tblGrid>
              <a:tr h="378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44636"/>
                  </a:ext>
                </a:extLst>
              </a:tr>
              <a:tr h="3626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cipher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048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408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Extended ASCII and UTF-8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list of </a:t>
            </a:r>
            <a:r>
              <a:rPr lang="en" u="sng">
                <a:solidFill>
                  <a:schemeClr val="hlink"/>
                </a:solidFill>
                <a:hlinkClick r:id="rId3"/>
              </a:rPr>
              <a:t>UTF-8 characters</a:t>
            </a:r>
            <a:r>
              <a:rPr lang="en"/>
              <a:t>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Layout of the bits: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on how to lay it out:</a:t>
            </a:r>
            <a:endParaRPr sz="1050">
              <a:solidFill>
                <a:srgbClr val="333333"/>
              </a:solidFill>
              <a:highlight>
                <a:srgbClr val="F9F9F9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4" name="Google Shape;3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2349538"/>
            <a:ext cx="841057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542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00000000000000000000000000000000000000000000000000000000000000000000000000000000000000000000000010101010101010101010101010101010101010101010101010101010101010110011110000000110001100000100000000101101100011100011110000000110001100000100000000101101100011100000000000000000xxxxxxxxxxxxxxxxxxxxxxxxxxxxxxxx000000000000000000000000000000000000000000000000000000000000000000000000000000000000000000000000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Encodings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Today's Plan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Communication and Bits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Discussions on Functions and Mappings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Binary Strings and Fields:  IPv4 and MIPS Instructions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Fixed-length Binary Encodings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3 bits: Octal Encoding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4 bits: Hexadecimal Encoding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5 bits: MIPS Register Encoding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6 bits: Base64 Encoding, MIPS Operations and Functions Encoding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8 bits: ASCII (text) encoding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Variable Length Instructions:  UTF-8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Google Shape;65;p15"/>
          <p:cNvGraphicFramePr/>
          <p:nvPr/>
        </p:nvGraphicFramePr>
        <p:xfrm>
          <a:off x="827875" y="1177338"/>
          <a:ext cx="5797325" cy="355083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65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8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Layer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Name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Example Protocol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Naming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Transported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Hardware Device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Application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http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url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Presentation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Session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Transport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TCP/IP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socket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segment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Network / Internet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IPv4 IPv6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packet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router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 Link / Link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Ethernet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MAC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frame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switch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Physical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802.11g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Interface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symbols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hub, bridge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66" name="Google Shape;66;p15"/>
          <p:cNvCxnSpPr/>
          <p:nvPr/>
        </p:nvCxnSpPr>
        <p:spPr>
          <a:xfrm rot="10800000" flipH="1">
            <a:off x="357300" y="3239325"/>
            <a:ext cx="71544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5"/>
          <p:cNvSpPr/>
          <p:nvPr/>
        </p:nvSpPr>
        <p:spPr>
          <a:xfrm>
            <a:off x="7276500" y="2753325"/>
            <a:ext cx="265800" cy="4944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 rot="10800000">
            <a:off x="7274950" y="3239325"/>
            <a:ext cx="265800" cy="4944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6881700" y="2303600"/>
            <a:ext cx="1055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Host layers</a:t>
            </a:r>
            <a:endParaRPr sz="1300"/>
          </a:p>
        </p:txBody>
      </p:sp>
      <p:sp>
        <p:nvSpPr>
          <p:cNvPr id="70" name="Google Shape;70;p15"/>
          <p:cNvSpPr txBox="1"/>
          <p:nvPr/>
        </p:nvSpPr>
        <p:spPr>
          <a:xfrm>
            <a:off x="6880150" y="3798550"/>
            <a:ext cx="1177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Media layers</a:t>
            </a:r>
            <a:endParaRPr sz="1300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 OSI and TCP/IP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4895875" y="2669275"/>
            <a:ext cx="171600" cy="138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and Bits: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2334"/>
          <a:stretch/>
        </p:blipFill>
        <p:spPr>
          <a:xfrm>
            <a:off x="766350" y="1383125"/>
            <a:ext cx="8063324" cy="6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133350" y="1696975"/>
            <a:ext cx="1209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Layer 1</a:t>
            </a:r>
            <a:endParaRPr sz="1100"/>
          </a:p>
        </p:txBody>
      </p:sp>
      <p:sp>
        <p:nvSpPr>
          <p:cNvPr id="80" name="Google Shape;80;p16"/>
          <p:cNvSpPr txBox="1"/>
          <p:nvPr/>
        </p:nvSpPr>
        <p:spPr>
          <a:xfrm>
            <a:off x="4019550" y="997663"/>
            <a:ext cx="1209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Layer 2</a:t>
            </a:r>
            <a:endParaRPr sz="1100"/>
          </a:p>
        </p:txBody>
      </p:sp>
      <p:cxnSp>
        <p:nvCxnSpPr>
          <p:cNvPr id="81" name="Google Shape;81;p16"/>
          <p:cNvCxnSpPr/>
          <p:nvPr/>
        </p:nvCxnSpPr>
        <p:spPr>
          <a:xfrm>
            <a:off x="1247775" y="1222375"/>
            <a:ext cx="0" cy="82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6"/>
          <p:cNvCxnSpPr/>
          <p:nvPr/>
        </p:nvCxnSpPr>
        <p:spPr>
          <a:xfrm>
            <a:off x="8086725" y="1206818"/>
            <a:ext cx="0" cy="82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t="2114" r="754"/>
          <a:stretch/>
        </p:blipFill>
        <p:spPr>
          <a:xfrm>
            <a:off x="721425" y="2169797"/>
            <a:ext cx="8108248" cy="25237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6"/>
          <p:cNvCxnSpPr/>
          <p:nvPr/>
        </p:nvCxnSpPr>
        <p:spPr>
          <a:xfrm>
            <a:off x="1238250" y="1298575"/>
            <a:ext cx="684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5" name="Google Shape;85;p16"/>
          <p:cNvSpPr txBox="1"/>
          <p:nvPr/>
        </p:nvSpPr>
        <p:spPr>
          <a:xfrm rot="-5400000">
            <a:off x="-386250" y="3464275"/>
            <a:ext cx="1944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Payload Header: Layer 3</a:t>
            </a:r>
            <a:endParaRPr sz="1100"/>
          </a:p>
        </p:txBody>
      </p:sp>
      <p:sp>
        <p:nvSpPr>
          <p:cNvPr id="86" name="Google Shape;86;p16"/>
          <p:cNvSpPr/>
          <p:nvPr/>
        </p:nvSpPr>
        <p:spPr>
          <a:xfrm>
            <a:off x="6016625" y="1393825"/>
            <a:ext cx="628800" cy="6237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1720850" y="2669275"/>
            <a:ext cx="7070700" cy="1944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" name="Google Shape;88;p16"/>
          <p:cNvCxnSpPr>
            <a:stCxn id="86" idx="1"/>
            <a:endCxn id="76" idx="0"/>
          </p:cNvCxnSpPr>
          <p:nvPr/>
        </p:nvCxnSpPr>
        <p:spPr>
          <a:xfrm flipH="1">
            <a:off x="4981625" y="1705675"/>
            <a:ext cx="1035000" cy="9636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" name="Google Shape;89;p16"/>
          <p:cNvSpPr/>
          <p:nvPr/>
        </p:nvSpPr>
        <p:spPr>
          <a:xfrm>
            <a:off x="1277850" y="1383125"/>
            <a:ext cx="6778800" cy="65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Payload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the Message </a:t>
            </a:r>
            <a:r>
              <a:rPr lang="en" sz="1911"/>
              <a:t>(chunk the bits into fields)</a:t>
            </a:r>
            <a:endParaRPr sz="1911"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00" dirty="0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000000000000000000000000000000000000000000000000000000000000000000000000000000000000000000000000</a:t>
            </a: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10101010101010101010101010101010101010101010101010101010101010110011110000000110001100000100000000101101100011100011110000000110001100000100000000101101100011100000000000000000xxxxxxxxxxxxxxxxxxxxxxxxxxxxxxxx</a:t>
            </a:r>
            <a:r>
              <a:rPr lang="en" sz="1100" dirty="0">
                <a:highlight>
                  <a:schemeClr val="accent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000000000000000000000000000000000000000000000000000000000000000000000000000000000000000000000000</a:t>
            </a:r>
            <a:br>
              <a:rPr lang="en" sz="1100" dirty="0">
                <a:highlight>
                  <a:schemeClr val="accent6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225" dirty="0">
              <a:highlight>
                <a:schemeClr val="accent6"/>
              </a:highlight>
            </a:endParaRPr>
          </a:p>
          <a:p>
            <a:pPr marL="457200" lvl="0" indent="-30638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 dirty="0"/>
              <a:t>Inter-Packet Gap, Preamble, and Start of Frame:</a:t>
            </a:r>
            <a:endParaRPr sz="1225" dirty="0"/>
          </a:p>
          <a:p>
            <a:pPr marL="914400" lvl="1" indent="-2905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 dirty="0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00000000 00000000 00000000 00000000 00000000 00000000 00000000 00000000 00000000 00000000 00000000 00000000</a:t>
            </a:r>
            <a:endParaRPr sz="1100" dirty="0">
              <a:highlight>
                <a:srgbClr val="B6D7A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29051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10101010 10101010 10101010 10101010 10101010 10101010 10101010 </a:t>
            </a:r>
            <a:endParaRPr sz="11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29051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10101011</a:t>
            </a:r>
            <a:endParaRPr sz="975" dirty="0"/>
          </a:p>
          <a:p>
            <a:pPr marL="457200" lvl="0" indent="-30241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63"/>
              <a:buChar char="●"/>
            </a:pPr>
            <a:r>
              <a:rPr lang="en" sz="1162" dirty="0"/>
              <a:t>Mac Address: 3c:06:30:40:2d:8e</a:t>
            </a:r>
            <a:endParaRPr sz="1162" dirty="0"/>
          </a:p>
          <a:p>
            <a:pPr marL="914400" lvl="1" indent="-29700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77"/>
              <a:buFont typeface="Source Code Pro"/>
              <a:buChar char="○"/>
            </a:pPr>
            <a:r>
              <a:rPr lang="en" sz="1077" dirty="0">
                <a:latin typeface="Source Code Pro"/>
                <a:ea typeface="Source Code Pro"/>
                <a:cs typeface="Source Code Pro"/>
                <a:sym typeface="Source Code Pro"/>
              </a:rPr>
              <a:t>0011 1100  :  0000 0110  :  0011 0000  :  0100 0000  :  0010 1101  :  1000 1110</a:t>
            </a:r>
            <a:endParaRPr sz="1077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94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2"/>
              <a:buChar char="○"/>
            </a:pPr>
            <a:r>
              <a:rPr lang="en" sz="1077" dirty="0">
                <a:latin typeface="Source Code Pro"/>
                <a:ea typeface="Source Code Pro"/>
                <a:cs typeface="Source Code Pro"/>
                <a:sym typeface="Source Code Pro"/>
              </a:rPr>
              <a:t>0011 1100  :  0000 0110  :  0011 0000  :  0100 0000  :  0010 1101  :  1000 1110</a:t>
            </a:r>
            <a:endParaRPr sz="1077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241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63"/>
              <a:buChar char="●"/>
            </a:pPr>
            <a:r>
              <a:rPr lang="en" sz="1162" dirty="0"/>
              <a:t>Length:</a:t>
            </a:r>
            <a:r>
              <a:rPr lang="en" sz="1162" dirty="0">
                <a:latin typeface="Source Code Pro"/>
                <a:ea typeface="Source Code Pro"/>
                <a:cs typeface="Source Code Pro"/>
                <a:sym typeface="Source Code Pro"/>
              </a:rPr>
              <a:t> 0000 0000 0000 0000 </a:t>
            </a:r>
            <a:endParaRPr sz="1162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638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 dirty="0"/>
              <a:t>Payload:</a:t>
            </a:r>
            <a:endParaRPr sz="1225" dirty="0"/>
          </a:p>
          <a:p>
            <a:pPr marL="457200" lvl="0" indent="-30003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25"/>
              <a:buChar char="●"/>
            </a:pPr>
            <a:r>
              <a:rPr lang="en" sz="1225" dirty="0"/>
              <a:t>CRC:  </a:t>
            </a:r>
            <a:r>
              <a:rPr lang="en" sz="1100" dirty="0" err="1">
                <a:latin typeface="Source Code Pro"/>
                <a:ea typeface="Source Code Pro"/>
                <a:cs typeface="Source Code Pro"/>
                <a:sym typeface="Source Code Pro"/>
              </a:rPr>
              <a:t>xxxx</a:t>
            </a: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00" dirty="0" err="1">
                <a:latin typeface="Source Code Pro"/>
                <a:ea typeface="Source Code Pro"/>
                <a:cs typeface="Source Code Pro"/>
                <a:sym typeface="Source Code Pro"/>
              </a:rPr>
              <a:t>xxxx</a:t>
            </a: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00" dirty="0" err="1">
                <a:latin typeface="Source Code Pro"/>
                <a:ea typeface="Source Code Pro"/>
                <a:cs typeface="Source Code Pro"/>
                <a:sym typeface="Source Code Pro"/>
              </a:rPr>
              <a:t>xxxx</a:t>
            </a: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00" dirty="0" err="1">
                <a:latin typeface="Source Code Pro"/>
                <a:ea typeface="Source Code Pro"/>
                <a:cs typeface="Source Code Pro"/>
                <a:sym typeface="Source Code Pro"/>
              </a:rPr>
              <a:t>xxxx</a:t>
            </a: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00" dirty="0" err="1">
                <a:latin typeface="Source Code Pro"/>
                <a:ea typeface="Source Code Pro"/>
                <a:cs typeface="Source Code Pro"/>
                <a:sym typeface="Source Code Pro"/>
              </a:rPr>
              <a:t>xxxx</a:t>
            </a: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00" dirty="0" err="1">
                <a:latin typeface="Source Code Pro"/>
                <a:ea typeface="Source Code Pro"/>
                <a:cs typeface="Source Code Pro"/>
                <a:sym typeface="Source Code Pro"/>
              </a:rPr>
              <a:t>xxxx</a:t>
            </a: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00" dirty="0" err="1">
                <a:latin typeface="Source Code Pro"/>
                <a:ea typeface="Source Code Pro"/>
                <a:cs typeface="Source Code Pro"/>
                <a:sym typeface="Source Code Pro"/>
              </a:rPr>
              <a:t>xxxx</a:t>
            </a: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00" dirty="0" err="1">
                <a:latin typeface="Source Code Pro"/>
                <a:ea typeface="Source Code Pro"/>
                <a:cs typeface="Source Code Pro"/>
                <a:sym typeface="Source Code Pro"/>
              </a:rPr>
              <a:t>xxxx</a:t>
            </a:r>
            <a:endParaRPr sz="1225" dirty="0"/>
          </a:p>
          <a:p>
            <a:pPr marL="457200" lvl="0" indent="-30638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 dirty="0"/>
              <a:t>Inter-Packet Gap</a:t>
            </a:r>
            <a:endParaRPr sz="1225" dirty="0"/>
          </a:p>
          <a:p>
            <a:pPr marL="914400" lvl="1" indent="-29051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 dirty="0">
                <a:highlight>
                  <a:schemeClr val="accent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00000000 00000000 00000000 00000000 00000000 00000000 00000000 00000000 00000000 00000000 00000000 00000000</a:t>
            </a:r>
            <a:endParaRPr sz="975" dirty="0"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String of bits: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Inter-Packet Gap, Preamble, Start of Frame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Binary: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Flags: Reserved, Don't Fragment, More Fragments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Integer: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Length, Version Number, TTL, etc.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Index: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Protocol Lookup Table</a:t>
            </a:r>
            <a:br>
              <a:rPr lang="en" dirty="0"/>
            </a:b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MAC Address:  3c:06:30:40:2d:8e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0011 1100 : 0000 0100 : 0011 000 : 0100 0000 : 0010 1101 : 1000 1110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Hexadecimal -&gt; Binary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IP Address: </a:t>
            </a:r>
            <a:r>
              <a:rPr lang="en" dirty="0" err="1"/>
              <a:t>www.csun.edu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Dotted Decimal Notation: 130.166.238.19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1000 0010  .  1010 0110  .  1110 1110 .  0001 0011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Decimal -&gt; Binary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Data: (follows the IPv4 header)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text, images, video, audio, colors, etc.  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Encodings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095" y="1162045"/>
            <a:ext cx="3264201" cy="159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8"/>
          <p:cNvCxnSpPr>
            <a:endCxn id="102" idx="1"/>
          </p:cNvCxnSpPr>
          <p:nvPr/>
        </p:nvCxnSpPr>
        <p:spPr>
          <a:xfrm rot="10800000" flipH="1">
            <a:off x="2790695" y="1958970"/>
            <a:ext cx="2777400" cy="663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Mappings and Functions</a:t>
            </a: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127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Mapping: defines a relationship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Function:  a binary relation between two sets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Encode:  input  -&gt; output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Decode:  output -&gt; input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table can represent a function</a:t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5619975" y="1296713"/>
            <a:ext cx="666000" cy="127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8100300" y="1296713"/>
            <a:ext cx="666000" cy="127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5783375" y="1374575"/>
            <a:ext cx="283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endParaRPr sz="1100"/>
          </a:p>
        </p:txBody>
      </p:sp>
      <p:sp>
        <p:nvSpPr>
          <p:cNvPr id="113" name="Google Shape;113;p19"/>
          <p:cNvSpPr txBox="1"/>
          <p:nvPr/>
        </p:nvSpPr>
        <p:spPr>
          <a:xfrm>
            <a:off x="8193750" y="2015937"/>
            <a:ext cx="504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0x61</a:t>
            </a:r>
            <a:endParaRPr sz="1100"/>
          </a:p>
        </p:txBody>
      </p:sp>
      <p:sp>
        <p:nvSpPr>
          <p:cNvPr id="114" name="Google Shape;114;p19"/>
          <p:cNvSpPr/>
          <p:nvPr/>
        </p:nvSpPr>
        <p:spPr>
          <a:xfrm>
            <a:off x="6966140" y="1294075"/>
            <a:ext cx="666000" cy="127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7128554" y="2031425"/>
            <a:ext cx="382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97</a:t>
            </a:r>
            <a:endParaRPr sz="1100"/>
          </a:p>
        </p:txBody>
      </p:sp>
      <p:sp>
        <p:nvSpPr>
          <p:cNvPr id="116" name="Google Shape;116;p19"/>
          <p:cNvSpPr txBox="1"/>
          <p:nvPr/>
        </p:nvSpPr>
        <p:spPr>
          <a:xfrm>
            <a:off x="5798550" y="1982775"/>
            <a:ext cx="283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{</a:t>
            </a:r>
            <a:endParaRPr sz="1100"/>
          </a:p>
        </p:txBody>
      </p:sp>
      <p:sp>
        <p:nvSpPr>
          <p:cNvPr id="117" name="Google Shape;117;p19"/>
          <p:cNvSpPr txBox="1"/>
          <p:nvPr/>
        </p:nvSpPr>
        <p:spPr>
          <a:xfrm>
            <a:off x="7087200" y="1497150"/>
            <a:ext cx="42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123</a:t>
            </a:r>
            <a:endParaRPr sz="1100"/>
          </a:p>
        </p:txBody>
      </p:sp>
      <p:sp>
        <p:nvSpPr>
          <p:cNvPr id="118" name="Google Shape;118;p19"/>
          <p:cNvSpPr txBox="1"/>
          <p:nvPr/>
        </p:nvSpPr>
        <p:spPr>
          <a:xfrm>
            <a:off x="8193750" y="1450775"/>
            <a:ext cx="572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0x7B</a:t>
            </a:r>
            <a:endParaRPr sz="1100"/>
          </a:p>
        </p:txBody>
      </p:sp>
      <p:cxnSp>
        <p:nvCxnSpPr>
          <p:cNvPr id="119" name="Google Shape;119;p19"/>
          <p:cNvCxnSpPr>
            <a:stCxn id="112" idx="3"/>
            <a:endCxn id="115" idx="1"/>
          </p:cNvCxnSpPr>
          <p:nvPr/>
        </p:nvCxnSpPr>
        <p:spPr>
          <a:xfrm>
            <a:off x="6067175" y="1551575"/>
            <a:ext cx="1061400" cy="65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" name="Google Shape;120;p19"/>
          <p:cNvCxnSpPr>
            <a:stCxn id="116" idx="3"/>
            <a:endCxn id="117" idx="1"/>
          </p:cNvCxnSpPr>
          <p:nvPr/>
        </p:nvCxnSpPr>
        <p:spPr>
          <a:xfrm rot="10800000" flipH="1">
            <a:off x="6082350" y="1674075"/>
            <a:ext cx="1005000" cy="4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" name="Google Shape;121;p19"/>
          <p:cNvCxnSpPr>
            <a:stCxn id="117" idx="3"/>
            <a:endCxn id="118" idx="1"/>
          </p:cNvCxnSpPr>
          <p:nvPr/>
        </p:nvCxnSpPr>
        <p:spPr>
          <a:xfrm rot="10800000" flipH="1">
            <a:off x="7511100" y="1627650"/>
            <a:ext cx="682800" cy="4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Google Shape;122;p19"/>
          <p:cNvCxnSpPr>
            <a:stCxn id="115" idx="3"/>
            <a:endCxn id="113" idx="1"/>
          </p:cNvCxnSpPr>
          <p:nvPr/>
        </p:nvCxnSpPr>
        <p:spPr>
          <a:xfrm rot="10800000" flipH="1">
            <a:off x="7511054" y="2192825"/>
            <a:ext cx="6828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" name="Google Shape;123;p19"/>
          <p:cNvSpPr txBox="1"/>
          <p:nvPr/>
        </p:nvSpPr>
        <p:spPr>
          <a:xfrm>
            <a:off x="5433875" y="789375"/>
            <a:ext cx="1005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characters</a:t>
            </a:r>
            <a:endParaRPr sz="1300"/>
          </a:p>
        </p:txBody>
      </p:sp>
      <p:sp>
        <p:nvSpPr>
          <p:cNvPr id="124" name="Google Shape;124;p19"/>
          <p:cNvSpPr txBox="1"/>
          <p:nvPr/>
        </p:nvSpPr>
        <p:spPr>
          <a:xfrm>
            <a:off x="6872850" y="553900"/>
            <a:ext cx="1005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decimal</a:t>
            </a:r>
            <a:br>
              <a:rPr lang="en" sz="1300"/>
            </a:br>
            <a:r>
              <a:rPr lang="en" sz="1300"/>
              <a:t>numbers</a:t>
            </a:r>
            <a:endParaRPr sz="1300"/>
          </a:p>
        </p:txBody>
      </p:sp>
      <p:sp>
        <p:nvSpPr>
          <p:cNvPr id="125" name="Google Shape;125;p19"/>
          <p:cNvSpPr txBox="1"/>
          <p:nvPr/>
        </p:nvSpPr>
        <p:spPr>
          <a:xfrm>
            <a:off x="7930800" y="589275"/>
            <a:ext cx="1259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hexadecimal</a:t>
            </a:r>
            <a:br>
              <a:rPr lang="en" sz="1300"/>
            </a:br>
            <a:r>
              <a:rPr lang="en" sz="1300"/>
              <a:t>numbers</a:t>
            </a:r>
            <a:endParaRPr sz="1300"/>
          </a:p>
        </p:txBody>
      </p:sp>
      <p:graphicFrame>
        <p:nvGraphicFramePr>
          <p:cNvPr id="126" name="Google Shape;126;p19"/>
          <p:cNvGraphicFramePr/>
          <p:nvPr/>
        </p:nvGraphicFramePr>
        <p:xfrm>
          <a:off x="929650" y="2726075"/>
          <a:ext cx="3429150" cy="221895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111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INPUT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OUTPUT 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OUTPUT 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53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50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? 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 </a:t>
                      </a:r>
                      <a:r>
                        <a:rPr lang="en" sz="1200">
                          <a:highlight>
                            <a:schemeClr val="dk1"/>
                          </a:highlight>
                        </a:rPr>
                        <a:t>k</a:t>
                      </a:r>
                      <a:endParaRPr sz="1200">
                        <a:highlight>
                          <a:schemeClr val="dk1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104   ? </a:t>
                      </a:r>
                      <a:r>
                        <a:rPr lang="en" sz="1200" dirty="0">
                          <a:highlight>
                            <a:schemeClr val="dk1"/>
                          </a:highlight>
                        </a:rPr>
                        <a:t>104</a:t>
                      </a:r>
                      <a:endParaRPr sz="1200" dirty="0">
                        <a:highlight>
                          <a:schemeClr val="dk1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7" name="Google Shape;127;p19"/>
          <p:cNvSpPr txBox="1"/>
          <p:nvPr/>
        </p:nvSpPr>
        <p:spPr>
          <a:xfrm>
            <a:off x="4648300" y="2476075"/>
            <a:ext cx="2244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0 1 2 3 4 5 6 7 8 9 </a:t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5132225" y="2192825"/>
            <a:ext cx="2838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b c d e f g h </a:t>
            </a:r>
            <a:r>
              <a:rPr lang="en" dirty="0" err="1"/>
              <a:t>i</a:t>
            </a:r>
            <a:r>
              <a:rPr lang="en" dirty="0"/>
              <a:t> j k l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1682</Words>
  <Application>Microsoft Macintosh PowerPoint</Application>
  <PresentationFormat>On-screen Show (16:9)</PresentationFormat>
  <Paragraphs>498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Open Sans</vt:lpstr>
      <vt:lpstr>Source Code Pro</vt:lpstr>
      <vt:lpstr>Arial</vt:lpstr>
      <vt:lpstr>Simple Light</vt:lpstr>
      <vt:lpstr>mjqqt</vt:lpstr>
      <vt:lpstr>Caesar Cipher</vt:lpstr>
      <vt:lpstr>PowerPoint Presentation</vt:lpstr>
      <vt:lpstr>Introduction to Encodings </vt:lpstr>
      <vt:lpstr>Recall:  OSI and TCP/IP</vt:lpstr>
      <vt:lpstr>Communication and Bits:</vt:lpstr>
      <vt:lpstr>Decoding the Message (chunk the bits into fields)</vt:lpstr>
      <vt:lpstr>Types of Encodings</vt:lpstr>
      <vt:lpstr>Mappings and Functions</vt:lpstr>
      <vt:lpstr>Encoding Examples:</vt:lpstr>
      <vt:lpstr>PowerPoint Presentation</vt:lpstr>
      <vt:lpstr>BCD: Binary Coded Decimal</vt:lpstr>
      <vt:lpstr>BCD: Addition</vt:lpstr>
      <vt:lpstr>BCD: Addition Example:  246 + 127= 373 </vt:lpstr>
      <vt:lpstr>Instruction Encoding: MIPS</vt:lpstr>
      <vt:lpstr>Instruction Encoding:  MIPS</vt:lpstr>
      <vt:lpstr>An Encoding for the Keyboard</vt:lpstr>
      <vt:lpstr>Parity Bit (or Check Bit)</vt:lpstr>
      <vt:lpstr>Extended ASCII and UTF-8 (unicode)</vt:lpstr>
      <vt:lpstr>Extended ASCII and UTF-8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Cesare Cipher</dc:title>
  <cp:lastModifiedBy>Fitzgerald, Steven M</cp:lastModifiedBy>
  <cp:revision>11</cp:revision>
  <dcterms:modified xsi:type="dcterms:W3CDTF">2023-09-26T23:07:03Z</dcterms:modified>
</cp:coreProperties>
</file>