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66" r:id="rId2"/>
    <p:sldId id="259" r:id="rId3"/>
    <p:sldId id="260" r:id="rId4"/>
    <p:sldId id="261" r:id="rId5"/>
    <p:sldId id="270" r:id="rId6"/>
    <p:sldId id="256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Source Code Pro" panose="020B0509030403020204" pitchFamily="49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39" d="100"/>
          <a:sy n="139" d="100"/>
        </p:scale>
        <p:origin x="176" y="5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249030a962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249030a962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743544067_4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743544067_4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d743544067_4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d743544067_4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d743544067_4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d743544067_4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bcb37c68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bcb37c68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fbcb37c684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fbcb37c684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fbcb37c684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fbcb37c684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fbcb37c684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fbcb37c684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fbcb37c684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fbcb37c684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Macros</a:t>
            </a:r>
            <a:endParaRPr/>
          </a:p>
        </p:txBody>
      </p:sp>
      <p:sp>
        <p:nvSpPr>
          <p:cNvPr id="286" name="Google Shape;28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improve readability of your program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eliminate repetitive code construction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reduce overhead associated with subroutines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Register usage must be carefully considered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Register Approaches: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New Pseudo Instruction: use the $at register -- but </a:t>
            </a:r>
            <a:r>
              <a:rPr lang="en" u="sng"/>
              <a:t>don't</a:t>
            </a:r>
            <a:r>
              <a:rPr lang="en"/>
              <a:t> use any pseudo instructions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Marshalling: use only the registers provided as arguments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Inlined- subroutine: Utilize: $a0, $a1, $a2, $a3, $v0, and  $v1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Syntax: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87" name="Google Shape;287;p19"/>
          <p:cNvSpPr txBox="1"/>
          <p:nvPr/>
        </p:nvSpPr>
        <p:spPr>
          <a:xfrm>
            <a:off x="937150" y="4021125"/>
            <a:ext cx="3201000" cy="831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.macro  &lt;name&gt;(%arg1 .. %argn)</a:t>
            </a:r>
            <a:br>
              <a:rPr lang="en"/>
            </a:br>
            <a:r>
              <a:rPr lang="en"/>
              <a:t>     </a:t>
            </a:r>
            <a:r>
              <a:rPr lang="en" i="1"/>
              <a:t>&lt;list of native instructions&gt;</a:t>
            </a:r>
            <a:br>
              <a:rPr lang="en"/>
            </a:br>
            <a:r>
              <a:rPr lang="en"/>
              <a:t>.end_macro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Flow: Loops</a:t>
            </a:r>
            <a:endParaRPr/>
          </a:p>
        </p:txBody>
      </p:sp>
      <p:pic>
        <p:nvPicPr>
          <p:cNvPr id="259" name="Google Shape;259;p22"/>
          <p:cNvPicPr preferRelativeResize="0"/>
          <p:nvPr/>
        </p:nvPicPr>
        <p:blipFill rotWithShape="1">
          <a:blip r:embed="rId3">
            <a:alphaModFix/>
          </a:blip>
          <a:srcRect l="9612" b="3481"/>
          <a:stretch/>
        </p:blipFill>
        <p:spPr>
          <a:xfrm>
            <a:off x="1506082" y="884251"/>
            <a:ext cx="7235582" cy="3507139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2"/>
          <p:cNvSpPr txBox="1"/>
          <p:nvPr/>
        </p:nvSpPr>
        <p:spPr>
          <a:xfrm>
            <a:off x="718191" y="1076275"/>
            <a:ext cx="1972073" cy="1107965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while ( x &lt; 10 ) {</a:t>
            </a:r>
            <a:br>
              <a:rPr lang="en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a = x * 2;</a:t>
            </a:r>
            <a:endParaRPr sz="1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x ++;</a:t>
            </a:r>
            <a:endParaRPr sz="1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endParaRPr sz="1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261" name="Google Shape;261;p22"/>
          <p:cNvSpPr txBox="1"/>
          <p:nvPr/>
        </p:nvSpPr>
        <p:spPr>
          <a:xfrm>
            <a:off x="4757932" y="51840"/>
            <a:ext cx="1725164" cy="1107965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until ( x&gt;= 10 {</a:t>
            </a:r>
            <a:br>
              <a:rPr lang="en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a = x * 2;</a:t>
            </a:r>
            <a:endParaRPr sz="1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br>
              <a:rPr lang="en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x ++;</a:t>
            </a:r>
            <a:endParaRPr sz="1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endParaRPr sz="1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262" name="Google Shape;262;p22"/>
          <p:cNvSpPr txBox="1"/>
          <p:nvPr/>
        </p:nvSpPr>
        <p:spPr>
          <a:xfrm>
            <a:off x="6931152" y="42365"/>
            <a:ext cx="1975104" cy="1107965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do {   </a:t>
            </a:r>
            <a:endParaRPr sz="1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a = x * 2;</a:t>
            </a:r>
            <a:endParaRPr sz="1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x ++;</a:t>
            </a:r>
            <a:endParaRPr sz="1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} while ( x &lt; 10);</a:t>
            </a:r>
            <a:endParaRPr sz="1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263" name="Google Shape;263;p22"/>
          <p:cNvSpPr txBox="1"/>
          <p:nvPr/>
        </p:nvSpPr>
        <p:spPr>
          <a:xfrm>
            <a:off x="19452" y="4402310"/>
            <a:ext cx="2988923" cy="738633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for ( </a:t>
            </a:r>
            <a:r>
              <a:rPr lang="en" sz="1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r>
              <a:rPr lang="en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 0; </a:t>
            </a:r>
            <a:r>
              <a:rPr lang="en" sz="1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r>
              <a:rPr lang="en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10 ; </a:t>
            </a:r>
            <a:r>
              <a:rPr lang="en" sz="1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r>
              <a:rPr lang="en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++ ) { </a:t>
            </a:r>
            <a:endParaRPr sz="1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a = x * 2</a:t>
            </a:r>
            <a:endParaRPr sz="1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endParaRPr sz="1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Operations</a:t>
            </a:r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1"/>
          </p:nvPr>
        </p:nvSpPr>
        <p:spPr>
          <a:xfrm>
            <a:off x="223600" y="10868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Stack is an abstract data structure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stack is an array of </a:t>
            </a:r>
            <a:r>
              <a:rPr lang="en" u="sng"/>
              <a:t>words</a:t>
            </a:r>
            <a:r>
              <a:rPr lang="en"/>
              <a:t>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Operations: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Push:   Push(A), Push(B), Push(C)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Pop:     X = Pop();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Push:   Push(Z);</a:t>
            </a:r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866937" y="4190544"/>
            <a:ext cx="735900" cy="4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16"/>
          <p:cNvSpPr/>
          <p:nvPr/>
        </p:nvSpPr>
        <p:spPr>
          <a:xfrm>
            <a:off x="904375" y="390583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</a:t>
            </a:r>
            <a:endParaRPr sz="1200"/>
          </a:p>
        </p:txBody>
      </p:sp>
      <p:sp>
        <p:nvSpPr>
          <p:cNvPr id="157" name="Google Shape;157;p16"/>
          <p:cNvSpPr/>
          <p:nvPr/>
        </p:nvSpPr>
        <p:spPr>
          <a:xfrm>
            <a:off x="904375" y="362008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58" name="Google Shape;158;p16"/>
          <p:cNvSpPr/>
          <p:nvPr/>
        </p:nvSpPr>
        <p:spPr>
          <a:xfrm>
            <a:off x="904375" y="333433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59" name="Google Shape;159;p16"/>
          <p:cNvSpPr txBox="1"/>
          <p:nvPr/>
        </p:nvSpPr>
        <p:spPr>
          <a:xfrm>
            <a:off x="800100" y="41776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Push(A);</a:t>
            </a:r>
            <a:endParaRPr/>
          </a:p>
        </p:txBody>
      </p:sp>
      <p:cxnSp>
        <p:nvCxnSpPr>
          <p:cNvPr id="160" name="Google Shape;160;p16"/>
          <p:cNvCxnSpPr/>
          <p:nvPr/>
        </p:nvCxnSpPr>
        <p:spPr>
          <a:xfrm>
            <a:off x="2695737" y="4190544"/>
            <a:ext cx="735900" cy="4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1" name="Google Shape;161;p16"/>
          <p:cNvSpPr/>
          <p:nvPr/>
        </p:nvSpPr>
        <p:spPr>
          <a:xfrm>
            <a:off x="2733175" y="390583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</a:t>
            </a:r>
            <a:endParaRPr sz="1200"/>
          </a:p>
        </p:txBody>
      </p:sp>
      <p:sp>
        <p:nvSpPr>
          <p:cNvPr id="162" name="Google Shape;162;p16"/>
          <p:cNvSpPr/>
          <p:nvPr/>
        </p:nvSpPr>
        <p:spPr>
          <a:xfrm>
            <a:off x="2733175" y="362008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</a:t>
            </a:r>
            <a:endParaRPr sz="1200"/>
          </a:p>
        </p:txBody>
      </p:sp>
      <p:sp>
        <p:nvSpPr>
          <p:cNvPr id="163" name="Google Shape;163;p16"/>
          <p:cNvSpPr/>
          <p:nvPr/>
        </p:nvSpPr>
        <p:spPr>
          <a:xfrm>
            <a:off x="2733175" y="333433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64" name="Google Shape;164;p16"/>
          <p:cNvSpPr txBox="1"/>
          <p:nvPr/>
        </p:nvSpPr>
        <p:spPr>
          <a:xfrm>
            <a:off x="2628900" y="41776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Push(B);</a:t>
            </a:r>
            <a:endParaRPr/>
          </a:p>
        </p:txBody>
      </p:sp>
      <p:cxnSp>
        <p:nvCxnSpPr>
          <p:cNvPr id="165" name="Google Shape;165;p16"/>
          <p:cNvCxnSpPr/>
          <p:nvPr/>
        </p:nvCxnSpPr>
        <p:spPr>
          <a:xfrm>
            <a:off x="4349046" y="4190544"/>
            <a:ext cx="735900" cy="4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6" name="Google Shape;166;p16"/>
          <p:cNvSpPr/>
          <p:nvPr/>
        </p:nvSpPr>
        <p:spPr>
          <a:xfrm>
            <a:off x="4386484" y="390583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</a:t>
            </a:r>
            <a:endParaRPr sz="1200"/>
          </a:p>
        </p:txBody>
      </p:sp>
      <p:sp>
        <p:nvSpPr>
          <p:cNvPr id="167" name="Google Shape;167;p16"/>
          <p:cNvSpPr/>
          <p:nvPr/>
        </p:nvSpPr>
        <p:spPr>
          <a:xfrm>
            <a:off x="4386484" y="362008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</a:t>
            </a:r>
            <a:endParaRPr sz="1200"/>
          </a:p>
        </p:txBody>
      </p:sp>
      <p:sp>
        <p:nvSpPr>
          <p:cNvPr id="168" name="Google Shape;168;p16"/>
          <p:cNvSpPr/>
          <p:nvPr/>
        </p:nvSpPr>
        <p:spPr>
          <a:xfrm>
            <a:off x="4386484" y="333433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</a:t>
            </a:r>
            <a:endParaRPr sz="1200"/>
          </a:p>
        </p:txBody>
      </p:sp>
      <p:sp>
        <p:nvSpPr>
          <p:cNvPr id="169" name="Google Shape;169;p16"/>
          <p:cNvSpPr txBox="1"/>
          <p:nvPr/>
        </p:nvSpPr>
        <p:spPr>
          <a:xfrm>
            <a:off x="4282209" y="41776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Push(C);</a:t>
            </a:r>
            <a:endParaRPr/>
          </a:p>
        </p:txBody>
      </p:sp>
      <p:cxnSp>
        <p:nvCxnSpPr>
          <p:cNvPr id="170" name="Google Shape;170;p16"/>
          <p:cNvCxnSpPr/>
          <p:nvPr/>
        </p:nvCxnSpPr>
        <p:spPr>
          <a:xfrm>
            <a:off x="6025446" y="4190544"/>
            <a:ext cx="735900" cy="4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1" name="Google Shape;171;p16"/>
          <p:cNvSpPr/>
          <p:nvPr/>
        </p:nvSpPr>
        <p:spPr>
          <a:xfrm>
            <a:off x="6062884" y="390583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</a:t>
            </a:r>
            <a:endParaRPr sz="1200"/>
          </a:p>
        </p:txBody>
      </p:sp>
      <p:sp>
        <p:nvSpPr>
          <p:cNvPr id="172" name="Google Shape;172;p16"/>
          <p:cNvSpPr/>
          <p:nvPr/>
        </p:nvSpPr>
        <p:spPr>
          <a:xfrm>
            <a:off x="6062884" y="362008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</a:t>
            </a:r>
            <a:endParaRPr sz="1200"/>
          </a:p>
        </p:txBody>
      </p:sp>
      <p:sp>
        <p:nvSpPr>
          <p:cNvPr id="173" name="Google Shape;173;p16"/>
          <p:cNvSpPr/>
          <p:nvPr/>
        </p:nvSpPr>
        <p:spPr>
          <a:xfrm>
            <a:off x="6062884" y="333433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</a:t>
            </a:r>
            <a:endParaRPr sz="1200"/>
          </a:p>
        </p:txBody>
      </p:sp>
      <p:sp>
        <p:nvSpPr>
          <p:cNvPr id="174" name="Google Shape;174;p16"/>
          <p:cNvSpPr txBox="1"/>
          <p:nvPr/>
        </p:nvSpPr>
        <p:spPr>
          <a:xfrm>
            <a:off x="5958609" y="4177675"/>
            <a:ext cx="1038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= Pop()</a:t>
            </a:r>
            <a:endParaRPr/>
          </a:p>
        </p:txBody>
      </p:sp>
      <p:sp>
        <p:nvSpPr>
          <p:cNvPr id="175" name="Google Shape;175;p16"/>
          <p:cNvSpPr/>
          <p:nvPr/>
        </p:nvSpPr>
        <p:spPr>
          <a:xfrm>
            <a:off x="904375" y="305810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76" name="Google Shape;176;p16"/>
          <p:cNvSpPr/>
          <p:nvPr/>
        </p:nvSpPr>
        <p:spPr>
          <a:xfrm>
            <a:off x="2733175" y="305810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77" name="Google Shape;177;p16"/>
          <p:cNvSpPr/>
          <p:nvPr/>
        </p:nvSpPr>
        <p:spPr>
          <a:xfrm>
            <a:off x="4386484" y="305810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78" name="Google Shape;178;p16"/>
          <p:cNvSpPr/>
          <p:nvPr/>
        </p:nvSpPr>
        <p:spPr>
          <a:xfrm>
            <a:off x="6062884" y="305810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79" name="Google Shape;179;p16"/>
          <p:cNvSpPr txBox="1"/>
          <p:nvPr/>
        </p:nvSpPr>
        <p:spPr>
          <a:xfrm>
            <a:off x="511725" y="3798200"/>
            <a:ext cx="46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sp:</a:t>
            </a:r>
            <a:endParaRPr/>
          </a:p>
        </p:txBody>
      </p:sp>
      <p:sp>
        <p:nvSpPr>
          <p:cNvPr id="180" name="Google Shape;180;p16"/>
          <p:cNvSpPr txBox="1"/>
          <p:nvPr/>
        </p:nvSpPr>
        <p:spPr>
          <a:xfrm>
            <a:off x="2340525" y="3569600"/>
            <a:ext cx="46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sp:</a:t>
            </a:r>
            <a:endParaRPr/>
          </a:p>
        </p:txBody>
      </p:sp>
      <p:sp>
        <p:nvSpPr>
          <p:cNvPr id="181" name="Google Shape;181;p16"/>
          <p:cNvSpPr txBox="1"/>
          <p:nvPr/>
        </p:nvSpPr>
        <p:spPr>
          <a:xfrm>
            <a:off x="4022409" y="3264800"/>
            <a:ext cx="46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sp:</a:t>
            </a:r>
            <a:endParaRPr/>
          </a:p>
        </p:txBody>
      </p:sp>
      <p:sp>
        <p:nvSpPr>
          <p:cNvPr id="182" name="Google Shape;182;p16"/>
          <p:cNvSpPr txBox="1"/>
          <p:nvPr/>
        </p:nvSpPr>
        <p:spPr>
          <a:xfrm>
            <a:off x="5698809" y="3569600"/>
            <a:ext cx="46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sp:</a:t>
            </a:r>
            <a:endParaRPr/>
          </a:p>
        </p:txBody>
      </p:sp>
      <p:sp>
        <p:nvSpPr>
          <p:cNvPr id="183" name="Google Shape;183;p16"/>
          <p:cNvSpPr txBox="1"/>
          <p:nvPr/>
        </p:nvSpPr>
        <p:spPr>
          <a:xfrm>
            <a:off x="4695825" y="464075"/>
            <a:ext cx="2055350" cy="7851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Push(a) ⇔ </a:t>
            </a:r>
            <a:br>
              <a:rPr lang="en" sz="1300" dirty="0"/>
            </a:br>
            <a:r>
              <a:rPr lang="en" sz="1300" dirty="0"/>
              <a:t>	</a:t>
            </a:r>
            <a:r>
              <a:rPr lang="en" sz="1300" dirty="0" err="1"/>
              <a:t>sp</a:t>
            </a:r>
            <a:r>
              <a:rPr lang="en" sz="1300" dirty="0"/>
              <a:t> = </a:t>
            </a:r>
            <a:r>
              <a:rPr lang="en" sz="1300" dirty="0" err="1"/>
              <a:t>sp</a:t>
            </a:r>
            <a:r>
              <a:rPr lang="en" sz="1300" dirty="0"/>
              <a:t> + 1 </a:t>
            </a:r>
            <a:endParaRPr sz="1300" dirty="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dirty="0" err="1">
                <a:solidFill>
                  <a:schemeClr val="dk1"/>
                </a:solidFill>
              </a:rPr>
              <a:t>sp</a:t>
            </a:r>
            <a:r>
              <a:rPr lang="en" sz="1300" dirty="0">
                <a:solidFill>
                  <a:schemeClr val="dk1"/>
                </a:solidFill>
              </a:rPr>
              <a:t>[0] = a</a:t>
            </a:r>
            <a:endParaRPr sz="1300" dirty="0"/>
          </a:p>
        </p:txBody>
      </p:sp>
      <p:sp>
        <p:nvSpPr>
          <p:cNvPr id="184" name="Google Shape;184;p16"/>
          <p:cNvSpPr txBox="1"/>
          <p:nvPr/>
        </p:nvSpPr>
        <p:spPr>
          <a:xfrm>
            <a:off x="6667500" y="464075"/>
            <a:ext cx="2076700" cy="7851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x = Pop() ⇔ 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	x = sp[0]</a:t>
            </a:r>
            <a:br>
              <a:rPr lang="en" sz="1300"/>
            </a:br>
            <a:r>
              <a:rPr lang="en" sz="1300"/>
              <a:t>	sp = sp - 1</a:t>
            </a:r>
            <a:endParaRPr sz="1300"/>
          </a:p>
        </p:txBody>
      </p:sp>
      <p:cxnSp>
        <p:nvCxnSpPr>
          <p:cNvPr id="185" name="Google Shape;185;p16"/>
          <p:cNvCxnSpPr/>
          <p:nvPr/>
        </p:nvCxnSpPr>
        <p:spPr>
          <a:xfrm>
            <a:off x="7473246" y="4190544"/>
            <a:ext cx="735900" cy="4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6" name="Google Shape;186;p16"/>
          <p:cNvSpPr/>
          <p:nvPr/>
        </p:nvSpPr>
        <p:spPr>
          <a:xfrm>
            <a:off x="7510684" y="390583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</a:t>
            </a:r>
            <a:endParaRPr sz="1200"/>
          </a:p>
        </p:txBody>
      </p:sp>
      <p:sp>
        <p:nvSpPr>
          <p:cNvPr id="187" name="Google Shape;187;p16"/>
          <p:cNvSpPr/>
          <p:nvPr/>
        </p:nvSpPr>
        <p:spPr>
          <a:xfrm>
            <a:off x="7510684" y="362008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</a:t>
            </a:r>
            <a:endParaRPr sz="1200"/>
          </a:p>
        </p:txBody>
      </p:sp>
      <p:sp>
        <p:nvSpPr>
          <p:cNvPr id="188" name="Google Shape;188;p16"/>
          <p:cNvSpPr/>
          <p:nvPr/>
        </p:nvSpPr>
        <p:spPr>
          <a:xfrm>
            <a:off x="7510684" y="333433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Z</a:t>
            </a:r>
            <a:endParaRPr sz="1200"/>
          </a:p>
        </p:txBody>
      </p:sp>
      <p:sp>
        <p:nvSpPr>
          <p:cNvPr id="189" name="Google Shape;189;p16"/>
          <p:cNvSpPr txBox="1"/>
          <p:nvPr/>
        </p:nvSpPr>
        <p:spPr>
          <a:xfrm>
            <a:off x="7482609" y="4177675"/>
            <a:ext cx="1038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Push(Z)</a:t>
            </a:r>
            <a:endParaRPr/>
          </a:p>
        </p:txBody>
      </p:sp>
      <p:sp>
        <p:nvSpPr>
          <p:cNvPr id="190" name="Google Shape;190;p16"/>
          <p:cNvSpPr/>
          <p:nvPr/>
        </p:nvSpPr>
        <p:spPr>
          <a:xfrm>
            <a:off x="7510684" y="305810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91" name="Google Shape;191;p16"/>
          <p:cNvSpPr txBox="1"/>
          <p:nvPr/>
        </p:nvSpPr>
        <p:spPr>
          <a:xfrm>
            <a:off x="7071559" y="3264788"/>
            <a:ext cx="46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sp:</a:t>
            </a:r>
            <a:endParaRPr/>
          </a:p>
        </p:txBody>
      </p:sp>
      <p:sp>
        <p:nvSpPr>
          <p:cNvPr id="192" name="Google Shape;192;p16"/>
          <p:cNvSpPr txBox="1"/>
          <p:nvPr/>
        </p:nvSpPr>
        <p:spPr>
          <a:xfrm>
            <a:off x="511725" y="4179200"/>
            <a:ext cx="46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sp:</a:t>
            </a:r>
            <a:endParaRPr/>
          </a:p>
        </p:txBody>
      </p:sp>
      <p:cxnSp>
        <p:nvCxnSpPr>
          <p:cNvPr id="193" name="Google Shape;193;p16"/>
          <p:cNvCxnSpPr>
            <a:stCxn id="192" idx="1"/>
          </p:cNvCxnSpPr>
          <p:nvPr/>
        </p:nvCxnSpPr>
        <p:spPr>
          <a:xfrm rot="10800000" flipH="1">
            <a:off x="511725" y="4109000"/>
            <a:ext cx="19500" cy="270300"/>
          </a:xfrm>
          <a:prstGeom prst="curvedConnector4">
            <a:avLst>
              <a:gd name="adj1" fmla="val -1221154"/>
              <a:gd name="adj2" fmla="val 87014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the MIPS Way</a:t>
            </a:r>
            <a:endParaRPr/>
          </a:p>
        </p:txBody>
      </p:sp>
      <p:sp>
        <p:nvSpPr>
          <p:cNvPr id="199" name="Google Shape;19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Stack is an abstract data structure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Operations: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Push:   Push(A), Push(B), Push(C)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Pop:     X = Pop();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err="1"/>
              <a:t>sp</a:t>
            </a:r>
            <a:r>
              <a:rPr lang="en" dirty="0"/>
              <a:t>: points to the current top of stack</a:t>
            </a:r>
            <a:endParaRPr dirty="0"/>
          </a:p>
        </p:txBody>
      </p:sp>
      <p:sp>
        <p:nvSpPr>
          <p:cNvPr id="200" name="Google Shape;200;p17"/>
          <p:cNvSpPr txBox="1"/>
          <p:nvPr/>
        </p:nvSpPr>
        <p:spPr>
          <a:xfrm>
            <a:off x="800100" y="42538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Push(A);</a:t>
            </a:r>
            <a:endParaRPr/>
          </a:p>
        </p:txBody>
      </p:sp>
      <p:sp>
        <p:nvSpPr>
          <p:cNvPr id="201" name="Google Shape;201;p17"/>
          <p:cNvSpPr txBox="1"/>
          <p:nvPr/>
        </p:nvSpPr>
        <p:spPr>
          <a:xfrm>
            <a:off x="2628900" y="42538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Push(B);</a:t>
            </a:r>
            <a:endParaRPr/>
          </a:p>
        </p:txBody>
      </p:sp>
      <p:cxnSp>
        <p:nvCxnSpPr>
          <p:cNvPr id="202" name="Google Shape;202;p17"/>
          <p:cNvCxnSpPr/>
          <p:nvPr/>
        </p:nvCxnSpPr>
        <p:spPr>
          <a:xfrm>
            <a:off x="4981737" y="3047544"/>
            <a:ext cx="735900" cy="4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3" name="Google Shape;203;p17"/>
          <p:cNvSpPr/>
          <p:nvPr/>
        </p:nvSpPr>
        <p:spPr>
          <a:xfrm>
            <a:off x="5019175" y="390583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04" name="Google Shape;204;p17"/>
          <p:cNvSpPr/>
          <p:nvPr/>
        </p:nvSpPr>
        <p:spPr>
          <a:xfrm>
            <a:off x="5019175" y="362008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</a:t>
            </a:r>
            <a:endParaRPr sz="1200"/>
          </a:p>
        </p:txBody>
      </p:sp>
      <p:sp>
        <p:nvSpPr>
          <p:cNvPr id="205" name="Google Shape;205;p17"/>
          <p:cNvSpPr/>
          <p:nvPr/>
        </p:nvSpPr>
        <p:spPr>
          <a:xfrm>
            <a:off x="5019175" y="333433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</a:t>
            </a:r>
            <a:endParaRPr sz="1200"/>
          </a:p>
        </p:txBody>
      </p:sp>
      <p:sp>
        <p:nvSpPr>
          <p:cNvPr id="206" name="Google Shape;206;p17"/>
          <p:cNvSpPr txBox="1"/>
          <p:nvPr/>
        </p:nvSpPr>
        <p:spPr>
          <a:xfrm>
            <a:off x="4914900" y="42538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Push(C);</a:t>
            </a:r>
            <a:endParaRPr/>
          </a:p>
        </p:txBody>
      </p:sp>
      <p:sp>
        <p:nvSpPr>
          <p:cNvPr id="207" name="Google Shape;207;p17"/>
          <p:cNvSpPr txBox="1"/>
          <p:nvPr/>
        </p:nvSpPr>
        <p:spPr>
          <a:xfrm>
            <a:off x="7048500" y="4253875"/>
            <a:ext cx="1038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= Pop()</a:t>
            </a:r>
            <a:endParaRPr/>
          </a:p>
        </p:txBody>
      </p:sp>
      <p:sp>
        <p:nvSpPr>
          <p:cNvPr id="208" name="Google Shape;208;p17"/>
          <p:cNvSpPr/>
          <p:nvPr/>
        </p:nvSpPr>
        <p:spPr>
          <a:xfrm>
            <a:off x="5019175" y="305810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</a:t>
            </a:r>
            <a:endParaRPr sz="1200"/>
          </a:p>
        </p:txBody>
      </p:sp>
      <p:sp>
        <p:nvSpPr>
          <p:cNvPr id="209" name="Google Shape;209;p17"/>
          <p:cNvSpPr txBox="1"/>
          <p:nvPr/>
        </p:nvSpPr>
        <p:spPr>
          <a:xfrm>
            <a:off x="4655100" y="3569600"/>
            <a:ext cx="46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sp:</a:t>
            </a:r>
            <a:endParaRPr/>
          </a:p>
        </p:txBody>
      </p:sp>
      <p:sp>
        <p:nvSpPr>
          <p:cNvPr id="210" name="Google Shape;210;p17"/>
          <p:cNvSpPr txBox="1"/>
          <p:nvPr/>
        </p:nvSpPr>
        <p:spPr>
          <a:xfrm>
            <a:off x="6648450" y="464075"/>
            <a:ext cx="2164800" cy="7848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x = Pop() ⇔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        x = </a:t>
            </a:r>
            <a:r>
              <a:rPr lang="en" sz="1300" dirty="0" err="1"/>
              <a:t>sp</a:t>
            </a:r>
            <a:r>
              <a:rPr lang="en" sz="1300" dirty="0"/>
              <a:t>[0]</a:t>
            </a:r>
            <a:br>
              <a:rPr lang="en" sz="1300" dirty="0"/>
            </a:br>
            <a:r>
              <a:rPr lang="en" sz="1300" dirty="0"/>
              <a:t>        </a:t>
            </a:r>
            <a:r>
              <a:rPr lang="en" sz="1300" dirty="0" err="1"/>
              <a:t>sp</a:t>
            </a:r>
            <a:r>
              <a:rPr lang="en" sz="1300" dirty="0"/>
              <a:t> = </a:t>
            </a:r>
            <a:r>
              <a:rPr lang="en" sz="1300" dirty="0" err="1"/>
              <a:t>sp</a:t>
            </a:r>
            <a:r>
              <a:rPr lang="en" sz="1300" dirty="0"/>
              <a:t> + 1</a:t>
            </a:r>
            <a:endParaRPr sz="1300" dirty="0"/>
          </a:p>
        </p:txBody>
      </p:sp>
      <p:sp>
        <p:nvSpPr>
          <p:cNvPr id="211" name="Google Shape;211;p17"/>
          <p:cNvSpPr txBox="1"/>
          <p:nvPr/>
        </p:nvSpPr>
        <p:spPr>
          <a:xfrm>
            <a:off x="4695825" y="464075"/>
            <a:ext cx="1851279" cy="7848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Push(a) ⇔	</a:t>
            </a:r>
            <a:endParaRPr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    </a:t>
            </a:r>
            <a:r>
              <a:rPr lang="en" sz="1300" dirty="0" err="1"/>
              <a:t>sp</a:t>
            </a:r>
            <a:r>
              <a:rPr lang="en" sz="1300" dirty="0"/>
              <a:t> = </a:t>
            </a:r>
            <a:r>
              <a:rPr lang="en" sz="1300" dirty="0" err="1"/>
              <a:t>sp</a:t>
            </a:r>
            <a:r>
              <a:rPr lang="en" sz="1300" dirty="0"/>
              <a:t> - 1 </a:t>
            </a:r>
            <a:br>
              <a:rPr lang="en" sz="1300" dirty="0"/>
            </a:br>
            <a:r>
              <a:rPr lang="en" sz="1300" dirty="0"/>
              <a:t>    </a:t>
            </a:r>
            <a:r>
              <a:rPr lang="en" sz="1300" dirty="0" err="1">
                <a:solidFill>
                  <a:schemeClr val="dk1"/>
                </a:solidFill>
              </a:rPr>
              <a:t>sp</a:t>
            </a:r>
            <a:r>
              <a:rPr lang="en" sz="1300" dirty="0">
                <a:solidFill>
                  <a:schemeClr val="dk1"/>
                </a:solidFill>
              </a:rPr>
              <a:t>[0] = a</a:t>
            </a:r>
            <a:endParaRPr sz="1300" dirty="0"/>
          </a:p>
        </p:txBody>
      </p:sp>
      <p:cxnSp>
        <p:nvCxnSpPr>
          <p:cNvPr id="212" name="Google Shape;212;p17"/>
          <p:cNvCxnSpPr/>
          <p:nvPr/>
        </p:nvCxnSpPr>
        <p:spPr>
          <a:xfrm>
            <a:off x="7115337" y="3047544"/>
            <a:ext cx="735900" cy="4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3" name="Google Shape;213;p17"/>
          <p:cNvSpPr/>
          <p:nvPr/>
        </p:nvSpPr>
        <p:spPr>
          <a:xfrm>
            <a:off x="7152775" y="390583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14" name="Google Shape;214;p17"/>
          <p:cNvSpPr/>
          <p:nvPr/>
        </p:nvSpPr>
        <p:spPr>
          <a:xfrm>
            <a:off x="7152775" y="362008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</a:t>
            </a:r>
            <a:endParaRPr sz="1200"/>
          </a:p>
        </p:txBody>
      </p:sp>
      <p:sp>
        <p:nvSpPr>
          <p:cNvPr id="215" name="Google Shape;215;p17"/>
          <p:cNvSpPr/>
          <p:nvPr/>
        </p:nvSpPr>
        <p:spPr>
          <a:xfrm>
            <a:off x="7152775" y="333433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</a:t>
            </a:r>
            <a:endParaRPr sz="1200"/>
          </a:p>
        </p:txBody>
      </p:sp>
      <p:sp>
        <p:nvSpPr>
          <p:cNvPr id="216" name="Google Shape;216;p17"/>
          <p:cNvSpPr/>
          <p:nvPr/>
        </p:nvSpPr>
        <p:spPr>
          <a:xfrm>
            <a:off x="7152775" y="305810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</a:t>
            </a:r>
            <a:endParaRPr sz="1200"/>
          </a:p>
        </p:txBody>
      </p:sp>
      <p:sp>
        <p:nvSpPr>
          <p:cNvPr id="217" name="Google Shape;217;p17"/>
          <p:cNvSpPr txBox="1"/>
          <p:nvPr/>
        </p:nvSpPr>
        <p:spPr>
          <a:xfrm>
            <a:off x="6788700" y="3264800"/>
            <a:ext cx="46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sp:</a:t>
            </a:r>
            <a:endParaRPr/>
          </a:p>
        </p:txBody>
      </p:sp>
      <p:cxnSp>
        <p:nvCxnSpPr>
          <p:cNvPr id="218" name="Google Shape;218;p17"/>
          <p:cNvCxnSpPr/>
          <p:nvPr/>
        </p:nvCxnSpPr>
        <p:spPr>
          <a:xfrm>
            <a:off x="2695737" y="3047544"/>
            <a:ext cx="735900" cy="4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9" name="Google Shape;219;p17"/>
          <p:cNvSpPr/>
          <p:nvPr/>
        </p:nvSpPr>
        <p:spPr>
          <a:xfrm>
            <a:off x="2733175" y="390583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20" name="Google Shape;220;p17"/>
          <p:cNvSpPr/>
          <p:nvPr/>
        </p:nvSpPr>
        <p:spPr>
          <a:xfrm>
            <a:off x="2733175" y="362008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21" name="Google Shape;221;p17"/>
          <p:cNvSpPr/>
          <p:nvPr/>
        </p:nvSpPr>
        <p:spPr>
          <a:xfrm>
            <a:off x="2733175" y="333433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</a:t>
            </a:r>
            <a:endParaRPr sz="1200"/>
          </a:p>
        </p:txBody>
      </p:sp>
      <p:sp>
        <p:nvSpPr>
          <p:cNvPr id="222" name="Google Shape;222;p17"/>
          <p:cNvSpPr/>
          <p:nvPr/>
        </p:nvSpPr>
        <p:spPr>
          <a:xfrm>
            <a:off x="2733175" y="305810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</a:t>
            </a:r>
            <a:endParaRPr sz="1200"/>
          </a:p>
        </p:txBody>
      </p:sp>
      <p:sp>
        <p:nvSpPr>
          <p:cNvPr id="223" name="Google Shape;223;p17"/>
          <p:cNvSpPr txBox="1"/>
          <p:nvPr/>
        </p:nvSpPr>
        <p:spPr>
          <a:xfrm>
            <a:off x="2369100" y="3264800"/>
            <a:ext cx="46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sp:</a:t>
            </a:r>
            <a:endParaRPr/>
          </a:p>
        </p:txBody>
      </p:sp>
      <p:cxnSp>
        <p:nvCxnSpPr>
          <p:cNvPr id="224" name="Google Shape;224;p17"/>
          <p:cNvCxnSpPr/>
          <p:nvPr/>
        </p:nvCxnSpPr>
        <p:spPr>
          <a:xfrm>
            <a:off x="943137" y="3047544"/>
            <a:ext cx="735900" cy="4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5" name="Google Shape;225;p17"/>
          <p:cNvSpPr/>
          <p:nvPr/>
        </p:nvSpPr>
        <p:spPr>
          <a:xfrm>
            <a:off x="980575" y="390583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26" name="Google Shape;226;p17"/>
          <p:cNvSpPr/>
          <p:nvPr/>
        </p:nvSpPr>
        <p:spPr>
          <a:xfrm>
            <a:off x="980575" y="362008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27" name="Google Shape;227;p17"/>
          <p:cNvSpPr/>
          <p:nvPr/>
        </p:nvSpPr>
        <p:spPr>
          <a:xfrm>
            <a:off x="980575" y="333433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28" name="Google Shape;228;p17"/>
          <p:cNvSpPr/>
          <p:nvPr/>
        </p:nvSpPr>
        <p:spPr>
          <a:xfrm>
            <a:off x="980575" y="305810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</a:t>
            </a:r>
            <a:endParaRPr sz="1200"/>
          </a:p>
        </p:txBody>
      </p:sp>
      <p:sp>
        <p:nvSpPr>
          <p:cNvPr id="229" name="Google Shape;229;p17"/>
          <p:cNvSpPr txBox="1"/>
          <p:nvPr/>
        </p:nvSpPr>
        <p:spPr>
          <a:xfrm>
            <a:off x="616500" y="2960000"/>
            <a:ext cx="46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sp:</a:t>
            </a:r>
            <a:endParaRPr/>
          </a:p>
        </p:txBody>
      </p:sp>
      <p:sp>
        <p:nvSpPr>
          <p:cNvPr id="230" name="Google Shape;230;p17"/>
          <p:cNvSpPr txBox="1"/>
          <p:nvPr/>
        </p:nvSpPr>
        <p:spPr>
          <a:xfrm>
            <a:off x="6667500" y="1582925"/>
            <a:ext cx="2164800" cy="7848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x = Pop() ⇔ </a:t>
            </a:r>
            <a:endParaRPr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        </a:t>
            </a:r>
            <a:r>
              <a:rPr lang="en" sz="1300" dirty="0" err="1"/>
              <a:t>lw</a:t>
            </a:r>
            <a:r>
              <a:rPr lang="en" sz="1300" dirty="0"/>
              <a:t> $v0, 0($</a:t>
            </a:r>
            <a:r>
              <a:rPr lang="en" sz="1300" dirty="0" err="1"/>
              <a:t>sp</a:t>
            </a:r>
            <a:r>
              <a:rPr lang="en" sz="1300" dirty="0"/>
              <a:t>)</a:t>
            </a:r>
            <a:br>
              <a:rPr lang="en" sz="1300" dirty="0"/>
            </a:br>
            <a:r>
              <a:rPr lang="en" sz="1300" dirty="0"/>
              <a:t>        </a:t>
            </a:r>
            <a:r>
              <a:rPr lang="en" sz="1300" dirty="0" err="1"/>
              <a:t>addi</a:t>
            </a:r>
            <a:r>
              <a:rPr lang="en" sz="1300" dirty="0"/>
              <a:t> $</a:t>
            </a:r>
            <a:r>
              <a:rPr lang="en" sz="1300" dirty="0" err="1"/>
              <a:t>sp</a:t>
            </a:r>
            <a:r>
              <a:rPr lang="en" sz="1300" dirty="0"/>
              <a:t>, $</a:t>
            </a:r>
            <a:r>
              <a:rPr lang="en" sz="1300" dirty="0" err="1"/>
              <a:t>sp</a:t>
            </a:r>
            <a:r>
              <a:rPr lang="en" sz="1300" dirty="0"/>
              <a:t>, 4</a:t>
            </a:r>
            <a:endParaRPr sz="1300" dirty="0"/>
          </a:p>
        </p:txBody>
      </p:sp>
      <p:sp>
        <p:nvSpPr>
          <p:cNvPr id="231" name="Google Shape;231;p17"/>
          <p:cNvSpPr txBox="1"/>
          <p:nvPr/>
        </p:nvSpPr>
        <p:spPr>
          <a:xfrm>
            <a:off x="4695825" y="1582925"/>
            <a:ext cx="1851279" cy="7848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Push(a) ⇔ </a:t>
            </a:r>
            <a:endParaRPr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1"/>
                </a:solidFill>
              </a:rPr>
              <a:t>    </a:t>
            </a:r>
            <a:r>
              <a:rPr lang="en" sz="1300" dirty="0" err="1">
                <a:solidFill>
                  <a:schemeClr val="dk1"/>
                </a:solidFill>
              </a:rPr>
              <a:t>subi</a:t>
            </a:r>
            <a:r>
              <a:rPr lang="en" sz="1300" dirty="0">
                <a:solidFill>
                  <a:schemeClr val="dk1"/>
                </a:solidFill>
              </a:rPr>
              <a:t> $</a:t>
            </a:r>
            <a:r>
              <a:rPr lang="en" sz="1300" dirty="0" err="1">
                <a:solidFill>
                  <a:schemeClr val="dk1"/>
                </a:solidFill>
              </a:rPr>
              <a:t>sp</a:t>
            </a:r>
            <a:r>
              <a:rPr lang="en" sz="1300" dirty="0">
                <a:solidFill>
                  <a:schemeClr val="dk1"/>
                </a:solidFill>
              </a:rPr>
              <a:t>, $</a:t>
            </a:r>
            <a:r>
              <a:rPr lang="en" sz="1300" dirty="0" err="1">
                <a:solidFill>
                  <a:schemeClr val="dk1"/>
                </a:solidFill>
              </a:rPr>
              <a:t>sp</a:t>
            </a:r>
            <a:r>
              <a:rPr lang="en" sz="1300" dirty="0">
                <a:solidFill>
                  <a:schemeClr val="dk1"/>
                </a:solidFill>
              </a:rPr>
              <a:t>, 4</a:t>
            </a:r>
            <a:br>
              <a:rPr lang="en" sz="1300" dirty="0">
                <a:solidFill>
                  <a:schemeClr val="dk1"/>
                </a:solidFill>
              </a:rPr>
            </a:br>
            <a:r>
              <a:rPr lang="en" sz="1300" dirty="0">
                <a:solidFill>
                  <a:schemeClr val="dk1"/>
                </a:solidFill>
              </a:rPr>
              <a:t>    </a:t>
            </a:r>
            <a:r>
              <a:rPr lang="en" sz="1300" dirty="0" err="1"/>
              <a:t>sw</a:t>
            </a:r>
            <a:r>
              <a:rPr lang="en" sz="1300" dirty="0"/>
              <a:t> $a0, 0($</a:t>
            </a:r>
            <a:r>
              <a:rPr lang="en" sz="1300" dirty="0" err="1"/>
              <a:t>sp</a:t>
            </a:r>
            <a:r>
              <a:rPr lang="en" sz="1300" dirty="0"/>
              <a:t>)</a:t>
            </a:r>
            <a:endParaRPr sz="13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Pushes / Pops</a:t>
            </a:r>
            <a:endParaRPr/>
          </a:p>
        </p:txBody>
      </p:sp>
      <p:sp>
        <p:nvSpPr>
          <p:cNvPr id="241" name="Google Shape;241;p18"/>
          <p:cNvSpPr txBox="1"/>
          <p:nvPr/>
        </p:nvSpPr>
        <p:spPr>
          <a:xfrm>
            <a:off x="6109716" y="2363364"/>
            <a:ext cx="1419300" cy="8313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t0 = Pop();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t1 = Pop();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t2 = Pop(); </a:t>
            </a:r>
            <a:endParaRPr/>
          </a:p>
        </p:txBody>
      </p:sp>
      <p:sp>
        <p:nvSpPr>
          <p:cNvPr id="242" name="Google Shape;242;p18"/>
          <p:cNvSpPr txBox="1"/>
          <p:nvPr/>
        </p:nvSpPr>
        <p:spPr>
          <a:xfrm>
            <a:off x="1524000" y="1339225"/>
            <a:ext cx="1628700" cy="8313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Push(t0);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Push(t1);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Push(t2); </a:t>
            </a:r>
            <a:endParaRPr/>
          </a:p>
        </p:txBody>
      </p:sp>
      <p:sp>
        <p:nvSpPr>
          <p:cNvPr id="243" name="Google Shape;243;p18"/>
          <p:cNvSpPr txBox="1"/>
          <p:nvPr/>
        </p:nvSpPr>
        <p:spPr>
          <a:xfrm>
            <a:off x="1266825" y="3027275"/>
            <a:ext cx="2145600" cy="10467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subi $sp, $sp, 12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sw $t0, 8($sp)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sw $t1, 4($sp)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sw $t2, 0($sp)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244" name="Google Shape;244;p18"/>
          <p:cNvCxnSpPr/>
          <p:nvPr/>
        </p:nvCxnSpPr>
        <p:spPr>
          <a:xfrm>
            <a:off x="3819687" y="1447344"/>
            <a:ext cx="735900" cy="4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5" name="Google Shape;245;p18"/>
          <p:cNvSpPr/>
          <p:nvPr/>
        </p:nvSpPr>
        <p:spPr>
          <a:xfrm>
            <a:off x="3857125" y="201988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t2</a:t>
            </a:r>
            <a:endParaRPr sz="1200"/>
          </a:p>
        </p:txBody>
      </p:sp>
      <p:sp>
        <p:nvSpPr>
          <p:cNvPr id="246" name="Google Shape;246;p18"/>
          <p:cNvSpPr/>
          <p:nvPr/>
        </p:nvSpPr>
        <p:spPr>
          <a:xfrm>
            <a:off x="3857125" y="173413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t1</a:t>
            </a:r>
            <a:endParaRPr sz="1200"/>
          </a:p>
        </p:txBody>
      </p:sp>
      <p:sp>
        <p:nvSpPr>
          <p:cNvPr id="247" name="Google Shape;247;p18"/>
          <p:cNvSpPr/>
          <p:nvPr/>
        </p:nvSpPr>
        <p:spPr>
          <a:xfrm>
            <a:off x="3857125" y="145790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t0</a:t>
            </a:r>
            <a:endParaRPr sz="1200"/>
          </a:p>
        </p:txBody>
      </p:sp>
      <p:sp>
        <p:nvSpPr>
          <p:cNvPr id="248" name="Google Shape;248;p18"/>
          <p:cNvSpPr txBox="1"/>
          <p:nvPr/>
        </p:nvSpPr>
        <p:spPr>
          <a:xfrm>
            <a:off x="3493050" y="1055000"/>
            <a:ext cx="46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sp:</a:t>
            </a:r>
            <a:endParaRPr/>
          </a:p>
        </p:txBody>
      </p:sp>
      <p:sp>
        <p:nvSpPr>
          <p:cNvPr id="249" name="Google Shape;249;p18"/>
          <p:cNvSpPr/>
          <p:nvPr/>
        </p:nvSpPr>
        <p:spPr>
          <a:xfrm>
            <a:off x="3857125" y="115310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</a:t>
            </a:r>
            <a:endParaRPr sz="1200"/>
          </a:p>
        </p:txBody>
      </p:sp>
      <p:cxnSp>
        <p:nvCxnSpPr>
          <p:cNvPr id="250" name="Google Shape;250;p18"/>
          <p:cNvCxnSpPr/>
          <p:nvPr/>
        </p:nvCxnSpPr>
        <p:spPr>
          <a:xfrm>
            <a:off x="485937" y="1447344"/>
            <a:ext cx="735900" cy="4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1" name="Google Shape;251;p18"/>
          <p:cNvSpPr/>
          <p:nvPr/>
        </p:nvSpPr>
        <p:spPr>
          <a:xfrm>
            <a:off x="523375" y="201988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52" name="Google Shape;252;p18"/>
          <p:cNvSpPr/>
          <p:nvPr/>
        </p:nvSpPr>
        <p:spPr>
          <a:xfrm>
            <a:off x="523375" y="173413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53" name="Google Shape;253;p18"/>
          <p:cNvSpPr/>
          <p:nvPr/>
        </p:nvSpPr>
        <p:spPr>
          <a:xfrm>
            <a:off x="523375" y="145790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54" name="Google Shape;254;p18"/>
          <p:cNvSpPr txBox="1"/>
          <p:nvPr/>
        </p:nvSpPr>
        <p:spPr>
          <a:xfrm>
            <a:off x="159300" y="1131200"/>
            <a:ext cx="46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sp:</a:t>
            </a:r>
            <a:endParaRPr/>
          </a:p>
        </p:txBody>
      </p:sp>
      <p:sp>
        <p:nvSpPr>
          <p:cNvPr id="255" name="Google Shape;255;p18"/>
          <p:cNvSpPr/>
          <p:nvPr/>
        </p:nvSpPr>
        <p:spPr>
          <a:xfrm>
            <a:off x="523375" y="115310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</a:t>
            </a:r>
            <a:endParaRPr sz="1200"/>
          </a:p>
        </p:txBody>
      </p:sp>
      <p:cxnSp>
        <p:nvCxnSpPr>
          <p:cNvPr id="256" name="Google Shape;256;p18"/>
          <p:cNvCxnSpPr/>
          <p:nvPr/>
        </p:nvCxnSpPr>
        <p:spPr>
          <a:xfrm>
            <a:off x="409737" y="3276144"/>
            <a:ext cx="735900" cy="4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7" name="Google Shape;257;p18"/>
          <p:cNvSpPr/>
          <p:nvPr/>
        </p:nvSpPr>
        <p:spPr>
          <a:xfrm>
            <a:off x="447175" y="384868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58" name="Google Shape;258;p18"/>
          <p:cNvSpPr/>
          <p:nvPr/>
        </p:nvSpPr>
        <p:spPr>
          <a:xfrm>
            <a:off x="447175" y="356293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59" name="Google Shape;259;p18"/>
          <p:cNvSpPr/>
          <p:nvPr/>
        </p:nvSpPr>
        <p:spPr>
          <a:xfrm>
            <a:off x="447175" y="328670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60" name="Google Shape;260;p18"/>
          <p:cNvSpPr txBox="1"/>
          <p:nvPr/>
        </p:nvSpPr>
        <p:spPr>
          <a:xfrm>
            <a:off x="83100" y="2960000"/>
            <a:ext cx="46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sp:</a:t>
            </a:r>
            <a:endParaRPr/>
          </a:p>
        </p:txBody>
      </p:sp>
      <p:sp>
        <p:nvSpPr>
          <p:cNvPr id="261" name="Google Shape;261;p18"/>
          <p:cNvSpPr/>
          <p:nvPr/>
        </p:nvSpPr>
        <p:spPr>
          <a:xfrm>
            <a:off x="447175" y="298190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</a:t>
            </a:r>
            <a:endParaRPr sz="1200"/>
          </a:p>
        </p:txBody>
      </p:sp>
      <p:sp>
        <p:nvSpPr>
          <p:cNvPr id="262" name="Google Shape;262;p18"/>
          <p:cNvSpPr/>
          <p:nvPr/>
        </p:nvSpPr>
        <p:spPr>
          <a:xfrm>
            <a:off x="3819025" y="384868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t2</a:t>
            </a:r>
            <a:endParaRPr sz="1200"/>
          </a:p>
        </p:txBody>
      </p:sp>
      <p:sp>
        <p:nvSpPr>
          <p:cNvPr id="263" name="Google Shape;263;p18"/>
          <p:cNvSpPr/>
          <p:nvPr/>
        </p:nvSpPr>
        <p:spPr>
          <a:xfrm>
            <a:off x="3819025" y="356293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t1</a:t>
            </a:r>
            <a:endParaRPr sz="1200"/>
          </a:p>
        </p:txBody>
      </p:sp>
      <p:sp>
        <p:nvSpPr>
          <p:cNvPr id="264" name="Google Shape;264;p18"/>
          <p:cNvSpPr/>
          <p:nvPr/>
        </p:nvSpPr>
        <p:spPr>
          <a:xfrm>
            <a:off x="3819025" y="328670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t0</a:t>
            </a:r>
            <a:endParaRPr sz="1200"/>
          </a:p>
        </p:txBody>
      </p:sp>
      <p:sp>
        <p:nvSpPr>
          <p:cNvPr id="265" name="Google Shape;265;p18"/>
          <p:cNvSpPr txBox="1"/>
          <p:nvPr/>
        </p:nvSpPr>
        <p:spPr>
          <a:xfrm>
            <a:off x="3454950" y="3798200"/>
            <a:ext cx="46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sp:</a:t>
            </a:r>
            <a:endParaRPr/>
          </a:p>
        </p:txBody>
      </p:sp>
      <p:sp>
        <p:nvSpPr>
          <p:cNvPr id="266" name="Google Shape;266;p18"/>
          <p:cNvSpPr/>
          <p:nvPr/>
        </p:nvSpPr>
        <p:spPr>
          <a:xfrm>
            <a:off x="3819025" y="300095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</a:t>
            </a:r>
            <a:endParaRPr sz="1200"/>
          </a:p>
        </p:txBody>
      </p:sp>
      <p:sp>
        <p:nvSpPr>
          <p:cNvPr id="267" name="Google Shape;267;p18"/>
          <p:cNvSpPr txBox="1"/>
          <p:nvPr/>
        </p:nvSpPr>
        <p:spPr>
          <a:xfrm>
            <a:off x="4521750" y="3788675"/>
            <a:ext cx="65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sp+0</a:t>
            </a:r>
            <a:endParaRPr/>
          </a:p>
        </p:txBody>
      </p:sp>
      <p:sp>
        <p:nvSpPr>
          <p:cNvPr id="268" name="Google Shape;268;p18"/>
          <p:cNvSpPr txBox="1"/>
          <p:nvPr/>
        </p:nvSpPr>
        <p:spPr>
          <a:xfrm>
            <a:off x="4521750" y="3483875"/>
            <a:ext cx="65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sp+4</a:t>
            </a:r>
            <a:endParaRPr/>
          </a:p>
        </p:txBody>
      </p:sp>
      <p:sp>
        <p:nvSpPr>
          <p:cNvPr id="269" name="Google Shape;269;p18"/>
          <p:cNvSpPr txBox="1"/>
          <p:nvPr/>
        </p:nvSpPr>
        <p:spPr>
          <a:xfrm>
            <a:off x="4521750" y="3198125"/>
            <a:ext cx="65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sp+8</a:t>
            </a:r>
            <a:endParaRPr/>
          </a:p>
        </p:txBody>
      </p:sp>
      <p:sp>
        <p:nvSpPr>
          <p:cNvPr id="270" name="Google Shape;270;p18"/>
          <p:cNvSpPr txBox="1"/>
          <p:nvPr/>
        </p:nvSpPr>
        <p:spPr>
          <a:xfrm>
            <a:off x="5776341" y="3506364"/>
            <a:ext cx="2085900" cy="10467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lw $t0, 8($sp)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lw $t1, 4($sp)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lw $t2, 0($sp)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addi $sp, $sp, 12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271" name="Google Shape;271;p18"/>
          <p:cNvCxnSpPr>
            <a:stCxn id="241" idx="2"/>
            <a:endCxn id="270" idx="0"/>
          </p:cNvCxnSpPr>
          <p:nvPr/>
        </p:nvCxnSpPr>
        <p:spPr>
          <a:xfrm flipH="1">
            <a:off x="6819291" y="3194664"/>
            <a:ext cx="75" cy="31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2" name="Google Shape;272;p18"/>
          <p:cNvCxnSpPr>
            <a:stCxn id="242" idx="2"/>
            <a:endCxn id="243" idx="0"/>
          </p:cNvCxnSpPr>
          <p:nvPr/>
        </p:nvCxnSpPr>
        <p:spPr>
          <a:xfrm>
            <a:off x="2338350" y="2170525"/>
            <a:ext cx="1200" cy="85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3" name="Google Shape;273;p18"/>
          <p:cNvSpPr txBox="1"/>
          <p:nvPr/>
        </p:nvSpPr>
        <p:spPr>
          <a:xfrm>
            <a:off x="3493050" y="1893200"/>
            <a:ext cx="46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sp:</a:t>
            </a:r>
            <a:endParaRPr/>
          </a:p>
        </p:txBody>
      </p:sp>
      <p:cxnSp>
        <p:nvCxnSpPr>
          <p:cNvPr id="274" name="Google Shape;274;p18"/>
          <p:cNvCxnSpPr>
            <a:stCxn id="248" idx="1"/>
            <a:endCxn id="275" idx="1"/>
          </p:cNvCxnSpPr>
          <p:nvPr/>
        </p:nvCxnSpPr>
        <p:spPr>
          <a:xfrm>
            <a:off x="3493050" y="1255100"/>
            <a:ext cx="600" cy="3048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5" name="Google Shape;275;p18"/>
          <p:cNvSpPr txBox="1"/>
          <p:nvPr/>
        </p:nvSpPr>
        <p:spPr>
          <a:xfrm>
            <a:off x="3493050" y="1359800"/>
            <a:ext cx="46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sp:</a:t>
            </a:r>
            <a:endParaRPr/>
          </a:p>
        </p:txBody>
      </p:sp>
      <p:sp>
        <p:nvSpPr>
          <p:cNvPr id="276" name="Google Shape;276;p18"/>
          <p:cNvSpPr txBox="1"/>
          <p:nvPr/>
        </p:nvSpPr>
        <p:spPr>
          <a:xfrm>
            <a:off x="3493050" y="1636025"/>
            <a:ext cx="46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sp:</a:t>
            </a:r>
            <a:endParaRPr/>
          </a:p>
        </p:txBody>
      </p:sp>
      <p:cxnSp>
        <p:nvCxnSpPr>
          <p:cNvPr id="277" name="Google Shape;277;p18"/>
          <p:cNvCxnSpPr>
            <a:stCxn id="275" idx="1"/>
            <a:endCxn id="276" idx="1"/>
          </p:cNvCxnSpPr>
          <p:nvPr/>
        </p:nvCxnSpPr>
        <p:spPr>
          <a:xfrm>
            <a:off x="3493050" y="1559900"/>
            <a:ext cx="600" cy="2763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8" name="Google Shape;278;p18"/>
          <p:cNvCxnSpPr>
            <a:stCxn id="276" idx="1"/>
            <a:endCxn id="273" idx="1"/>
          </p:cNvCxnSpPr>
          <p:nvPr/>
        </p:nvCxnSpPr>
        <p:spPr>
          <a:xfrm>
            <a:off x="3493050" y="1836125"/>
            <a:ext cx="600" cy="2571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9" name="Google Shape;279;p18"/>
          <p:cNvSpPr txBox="1"/>
          <p:nvPr/>
        </p:nvSpPr>
        <p:spPr>
          <a:xfrm>
            <a:off x="3474000" y="2912375"/>
            <a:ext cx="46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sp:</a:t>
            </a:r>
            <a:endParaRPr/>
          </a:p>
        </p:txBody>
      </p:sp>
      <p:cxnSp>
        <p:nvCxnSpPr>
          <p:cNvPr id="280" name="Google Shape;280;p18"/>
          <p:cNvCxnSpPr>
            <a:stCxn id="279" idx="1"/>
            <a:endCxn id="265" idx="1"/>
          </p:cNvCxnSpPr>
          <p:nvPr/>
        </p:nvCxnSpPr>
        <p:spPr>
          <a:xfrm flipH="1">
            <a:off x="3454800" y="3112475"/>
            <a:ext cx="19200" cy="885900"/>
          </a:xfrm>
          <a:prstGeom prst="curvedConnector3">
            <a:avLst>
              <a:gd name="adj1" fmla="val 1339453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7" name="Google Shape;210;p17">
            <a:extLst>
              <a:ext uri="{FF2B5EF4-FFF2-40B4-BE49-F238E27FC236}">
                <a16:creationId xmlns:a16="http://schemas.microsoft.com/office/drawing/2014/main" id="{80E993C4-D1D9-D04F-A782-03EC8A3AE236}"/>
              </a:ext>
            </a:extLst>
          </p:cNvPr>
          <p:cNvSpPr txBox="1"/>
          <p:nvPr/>
        </p:nvSpPr>
        <p:spPr>
          <a:xfrm>
            <a:off x="6776466" y="235475"/>
            <a:ext cx="2164800" cy="7848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x = Pop() ⇔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        x = </a:t>
            </a:r>
            <a:r>
              <a:rPr lang="en" sz="1300" dirty="0" err="1"/>
              <a:t>sp</a:t>
            </a:r>
            <a:r>
              <a:rPr lang="en" sz="1300" dirty="0"/>
              <a:t>[0]</a:t>
            </a:r>
            <a:br>
              <a:rPr lang="en" sz="1300" dirty="0"/>
            </a:br>
            <a:r>
              <a:rPr lang="en" sz="1300" dirty="0"/>
              <a:t>        </a:t>
            </a:r>
            <a:r>
              <a:rPr lang="en" sz="1300" dirty="0" err="1"/>
              <a:t>sp</a:t>
            </a:r>
            <a:r>
              <a:rPr lang="en" sz="1300" dirty="0"/>
              <a:t> = </a:t>
            </a:r>
            <a:r>
              <a:rPr lang="en" sz="1300" dirty="0" err="1"/>
              <a:t>sp</a:t>
            </a:r>
            <a:r>
              <a:rPr lang="en" sz="1300" dirty="0"/>
              <a:t> + 1</a:t>
            </a:r>
            <a:endParaRPr sz="1300" dirty="0"/>
          </a:p>
        </p:txBody>
      </p:sp>
      <p:sp>
        <p:nvSpPr>
          <p:cNvPr id="48" name="Google Shape;211;p17">
            <a:extLst>
              <a:ext uri="{FF2B5EF4-FFF2-40B4-BE49-F238E27FC236}">
                <a16:creationId xmlns:a16="http://schemas.microsoft.com/office/drawing/2014/main" id="{DD18D671-065D-4C42-A522-90B1FF1467F4}"/>
              </a:ext>
            </a:extLst>
          </p:cNvPr>
          <p:cNvSpPr txBox="1"/>
          <p:nvPr/>
        </p:nvSpPr>
        <p:spPr>
          <a:xfrm>
            <a:off x="4823841" y="235475"/>
            <a:ext cx="1851279" cy="7848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Push(a) ⇔	</a:t>
            </a:r>
            <a:endParaRPr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    </a:t>
            </a:r>
            <a:r>
              <a:rPr lang="en" sz="1300" dirty="0" err="1"/>
              <a:t>sp</a:t>
            </a:r>
            <a:r>
              <a:rPr lang="en" sz="1300" dirty="0"/>
              <a:t> = </a:t>
            </a:r>
            <a:r>
              <a:rPr lang="en" sz="1300" dirty="0" err="1"/>
              <a:t>sp</a:t>
            </a:r>
            <a:r>
              <a:rPr lang="en" sz="1300" dirty="0"/>
              <a:t> - 1 </a:t>
            </a:r>
            <a:br>
              <a:rPr lang="en" sz="1300" dirty="0"/>
            </a:br>
            <a:r>
              <a:rPr lang="en" sz="1300" dirty="0"/>
              <a:t>    </a:t>
            </a:r>
            <a:r>
              <a:rPr lang="en" sz="1300" dirty="0" err="1">
                <a:solidFill>
                  <a:schemeClr val="dk1"/>
                </a:solidFill>
              </a:rPr>
              <a:t>sp</a:t>
            </a:r>
            <a:r>
              <a:rPr lang="en" sz="1300" dirty="0">
                <a:solidFill>
                  <a:schemeClr val="dk1"/>
                </a:solidFill>
              </a:rPr>
              <a:t>[0] = a</a:t>
            </a:r>
            <a:endParaRPr sz="1300" dirty="0"/>
          </a:p>
        </p:txBody>
      </p:sp>
      <p:sp>
        <p:nvSpPr>
          <p:cNvPr id="49" name="Google Shape;230;p17">
            <a:extLst>
              <a:ext uri="{FF2B5EF4-FFF2-40B4-BE49-F238E27FC236}">
                <a16:creationId xmlns:a16="http://schemas.microsoft.com/office/drawing/2014/main" id="{421A7748-F515-1743-A8BC-91129343E5DF}"/>
              </a:ext>
            </a:extLst>
          </p:cNvPr>
          <p:cNvSpPr txBox="1"/>
          <p:nvPr/>
        </p:nvSpPr>
        <p:spPr>
          <a:xfrm>
            <a:off x="6795516" y="1354325"/>
            <a:ext cx="2164800" cy="7848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x = Pop() ⇔ </a:t>
            </a:r>
            <a:endParaRPr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        </a:t>
            </a:r>
            <a:r>
              <a:rPr lang="en" sz="1300" dirty="0" err="1"/>
              <a:t>lw</a:t>
            </a:r>
            <a:r>
              <a:rPr lang="en" sz="1300" dirty="0"/>
              <a:t> $v0, 0($</a:t>
            </a:r>
            <a:r>
              <a:rPr lang="en" sz="1300" dirty="0" err="1"/>
              <a:t>sp</a:t>
            </a:r>
            <a:r>
              <a:rPr lang="en" sz="1300" dirty="0"/>
              <a:t>)</a:t>
            </a:r>
            <a:br>
              <a:rPr lang="en" sz="1300" dirty="0"/>
            </a:br>
            <a:r>
              <a:rPr lang="en" sz="1300" dirty="0"/>
              <a:t>        </a:t>
            </a:r>
            <a:r>
              <a:rPr lang="en" sz="1300" dirty="0" err="1"/>
              <a:t>addi</a:t>
            </a:r>
            <a:r>
              <a:rPr lang="en" sz="1300" dirty="0"/>
              <a:t> $</a:t>
            </a:r>
            <a:r>
              <a:rPr lang="en" sz="1300" dirty="0" err="1"/>
              <a:t>sp</a:t>
            </a:r>
            <a:r>
              <a:rPr lang="en" sz="1300" dirty="0"/>
              <a:t>, $</a:t>
            </a:r>
            <a:r>
              <a:rPr lang="en" sz="1300" dirty="0" err="1"/>
              <a:t>sp</a:t>
            </a:r>
            <a:r>
              <a:rPr lang="en" sz="1300" dirty="0"/>
              <a:t>, 4</a:t>
            </a:r>
            <a:endParaRPr sz="1300" dirty="0"/>
          </a:p>
        </p:txBody>
      </p:sp>
      <p:sp>
        <p:nvSpPr>
          <p:cNvPr id="50" name="Google Shape;231;p17">
            <a:extLst>
              <a:ext uri="{FF2B5EF4-FFF2-40B4-BE49-F238E27FC236}">
                <a16:creationId xmlns:a16="http://schemas.microsoft.com/office/drawing/2014/main" id="{2F0524E5-2B10-6544-8113-1DE1E537324B}"/>
              </a:ext>
            </a:extLst>
          </p:cNvPr>
          <p:cNvSpPr txBox="1"/>
          <p:nvPr/>
        </p:nvSpPr>
        <p:spPr>
          <a:xfrm>
            <a:off x="4823841" y="1354325"/>
            <a:ext cx="1851279" cy="7848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Push(a) ⇔ </a:t>
            </a:r>
            <a:endParaRPr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1"/>
                </a:solidFill>
              </a:rPr>
              <a:t>    </a:t>
            </a:r>
            <a:r>
              <a:rPr lang="en" sz="1300" dirty="0" err="1">
                <a:solidFill>
                  <a:schemeClr val="dk1"/>
                </a:solidFill>
              </a:rPr>
              <a:t>subi</a:t>
            </a:r>
            <a:r>
              <a:rPr lang="en" sz="1300" dirty="0">
                <a:solidFill>
                  <a:schemeClr val="dk1"/>
                </a:solidFill>
              </a:rPr>
              <a:t> $</a:t>
            </a:r>
            <a:r>
              <a:rPr lang="en" sz="1300" dirty="0" err="1">
                <a:solidFill>
                  <a:schemeClr val="dk1"/>
                </a:solidFill>
              </a:rPr>
              <a:t>sp</a:t>
            </a:r>
            <a:r>
              <a:rPr lang="en" sz="1300" dirty="0">
                <a:solidFill>
                  <a:schemeClr val="dk1"/>
                </a:solidFill>
              </a:rPr>
              <a:t>, $</a:t>
            </a:r>
            <a:r>
              <a:rPr lang="en" sz="1300" dirty="0" err="1">
                <a:solidFill>
                  <a:schemeClr val="dk1"/>
                </a:solidFill>
              </a:rPr>
              <a:t>sp</a:t>
            </a:r>
            <a:r>
              <a:rPr lang="en" sz="1300" dirty="0">
                <a:solidFill>
                  <a:schemeClr val="dk1"/>
                </a:solidFill>
              </a:rPr>
              <a:t>, 4</a:t>
            </a:r>
            <a:br>
              <a:rPr lang="en" sz="1300" dirty="0">
                <a:solidFill>
                  <a:schemeClr val="dk1"/>
                </a:solidFill>
              </a:rPr>
            </a:br>
            <a:r>
              <a:rPr lang="en" sz="1300" dirty="0">
                <a:solidFill>
                  <a:schemeClr val="dk1"/>
                </a:solidFill>
              </a:rPr>
              <a:t>    </a:t>
            </a:r>
            <a:r>
              <a:rPr lang="en" sz="1300" dirty="0" err="1"/>
              <a:t>sw</a:t>
            </a:r>
            <a:r>
              <a:rPr lang="en" sz="1300" dirty="0"/>
              <a:t> $a0, 0($</a:t>
            </a:r>
            <a:r>
              <a:rPr lang="en" sz="1300" dirty="0" err="1"/>
              <a:t>sp</a:t>
            </a:r>
            <a:r>
              <a:rPr lang="en" sz="1300" dirty="0"/>
              <a:t>)</a:t>
            </a:r>
            <a:endParaRPr sz="13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91A6F-33EE-5845-8709-FDB8C2D42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Printf</a:t>
            </a:r>
            <a:r>
              <a:rPr lang="en-US" dirty="0"/>
              <a:t>:    	</a:t>
            </a:r>
            <a:r>
              <a:rPr lang="en-US" sz="27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print(variable); </a:t>
            </a:r>
            <a:r>
              <a:rPr lang="en-US" sz="27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println</a:t>
            </a:r>
            <a:r>
              <a:rPr lang="en-US" sz="27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("string");</a:t>
            </a:r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0F1DF-E893-C04D-892E-31EC6204DF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Java Prototype</a:t>
            </a:r>
          </a:p>
          <a:p>
            <a:pPr lvl="1"/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public</a:t>
            </a:r>
            <a:r>
              <a:rPr lang="en-US" b="0" i="0" u="none" strike="noStrike" dirty="0">
                <a:solidFill>
                  <a:srgbClr val="2C2F3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PrintStream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printf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(String format, Object...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args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Java Example</a:t>
            </a:r>
          </a:p>
          <a:p>
            <a:pPr lvl="1"/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printf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("the value of x is %d", x);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Format Specifier, </a:t>
            </a:r>
          </a:p>
          <a:p>
            <a:pPr lvl="1"/>
            <a:r>
              <a:rPr lang="en-US" dirty="0"/>
              <a:t>%conversion</a:t>
            </a:r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Format Conversions:</a:t>
            </a:r>
          </a:p>
          <a:p>
            <a:pPr lvl="1"/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d: decimal,  u: unsigned decimal</a:t>
            </a:r>
          </a:p>
          <a:p>
            <a:pPr lvl="1"/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o: octal</a:t>
            </a:r>
          </a:p>
          <a:p>
            <a:pPr lvl="1"/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x: hexadecimal </a:t>
            </a:r>
          </a:p>
          <a:p>
            <a:pPr lvl="1"/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c: character</a:t>
            </a:r>
          </a:p>
          <a:p>
            <a:pPr lvl="1"/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s: string</a:t>
            </a:r>
          </a:p>
          <a:p>
            <a:pPr lvl="1"/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f: floating point</a:t>
            </a:r>
          </a:p>
          <a:p>
            <a:pPr lvl="1"/>
            <a:r>
              <a:rPr lang="en-US" strike="sngStrike" dirty="0">
                <a:latin typeface="Source Code Pro" panose="020B0509030403020204" pitchFamily="49" charset="0"/>
                <a:ea typeface="Source Code Pro" panose="020B0509030403020204" pitchFamily="49" charset="0"/>
              </a:rPr>
              <a:t>t: binary (</a:t>
            </a:r>
            <a:r>
              <a:rPr lang="en-US" strike="sngStrike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bi"t</a:t>
            </a:r>
            <a:r>
              <a:rPr lang="en-US" strike="sngStrike" dirty="0">
                <a:latin typeface="Source Code Pro" panose="020B0509030403020204" pitchFamily="49" charset="0"/>
                <a:ea typeface="Source Code Pro" panose="020B0509030403020204" pitchFamily="49" charset="0"/>
              </a:rPr>
              <a:t>")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endParaRPr lang="en-US" strike="sngStrike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BB58F983-3FE7-E14E-8BD5-83C55893E56E}"/>
              </a:ext>
            </a:extLst>
          </p:cNvPr>
          <p:cNvSpPr txBox="1">
            <a:spLocks/>
          </p:cNvSpPr>
          <p:nvPr/>
        </p:nvSpPr>
        <p:spPr>
          <a:xfrm>
            <a:off x="4754880" y="2592324"/>
            <a:ext cx="3937212" cy="2149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MIPS Macros:</a:t>
            </a:r>
          </a:p>
          <a:p>
            <a:pPr lvl="1"/>
            <a:r>
              <a:rPr lang="en-US" sz="1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print_d</a:t>
            </a:r>
            <a:r>
              <a:rPr lang="en-US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sz="1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print_u</a:t>
            </a:r>
            <a:endParaRPr lang="en-US" sz="1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lvl="1"/>
            <a:r>
              <a:rPr lang="en-US" sz="1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print_o</a:t>
            </a:r>
            <a:endParaRPr lang="en-US" sz="1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lvl="1"/>
            <a:r>
              <a:rPr lang="en-US" sz="1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print_x</a:t>
            </a:r>
            <a:endParaRPr lang="en-US" sz="1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lvl="1"/>
            <a:r>
              <a:rPr lang="en-US" sz="1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print_c</a:t>
            </a:r>
            <a:endParaRPr lang="en-US" sz="1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lvl="1"/>
            <a:r>
              <a:rPr lang="en-US" sz="1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print_s</a:t>
            </a:r>
            <a:endParaRPr lang="en-US" sz="1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lvl="1"/>
            <a:r>
              <a:rPr lang="en-US" sz="1200" strike="sngStrike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print_f</a:t>
            </a:r>
            <a:endParaRPr lang="en-US" sz="1200" strike="sngStrike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lvl="1"/>
            <a:r>
              <a:rPr lang="en-US" sz="1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print_t</a:t>
            </a:r>
            <a:r>
              <a:rPr lang="en-US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14523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Flow Graph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graphic representation of the representation between basic blocks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basic block: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list of instructions with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single entry point (starting point)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single exit point (last instruction)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Such representations model the behavior of our code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 the while loop, and other control structures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about subroutines calls</a:t>
            </a:r>
            <a:br>
              <a:rPr lang="en"/>
            </a:br>
            <a:r>
              <a:rPr lang="en"/>
              <a:t>	</a:t>
            </a:r>
            <a:r>
              <a:rPr lang="en" sz="1600"/>
              <a:t>(subroutine: general term for …</a:t>
            </a:r>
            <a:br>
              <a:rPr lang="en" sz="1600"/>
            </a:br>
            <a:r>
              <a:rPr lang="en" sz="1600"/>
              <a:t>		methods, functions, procedures, etc.)</a:t>
            </a:r>
            <a:endParaRPr sz="1600"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l="9363" t="2072" r="59876" b="3274"/>
          <a:stretch/>
        </p:blipFill>
        <p:spPr>
          <a:xfrm>
            <a:off x="6477000" y="1536075"/>
            <a:ext cx="2409475" cy="3365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8078250" y="3570325"/>
            <a:ext cx="208500" cy="104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8154450" y="3705350"/>
            <a:ext cx="208500" cy="104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8078250" y="3840375"/>
            <a:ext cx="208500" cy="104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Address Code (TAC)</a:t>
            </a:r>
            <a:endParaRPr/>
          </a:p>
        </p:txBody>
      </p:sp>
      <p:sp>
        <p:nvSpPr>
          <p:cNvPr id="219" name="Google Shape;21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 generic assembly language in which</a:t>
            </a:r>
            <a:br>
              <a:rPr lang="en" dirty="0"/>
            </a:br>
            <a:r>
              <a:rPr lang="en" u="sng" dirty="0"/>
              <a:t>all</a:t>
            </a:r>
            <a:r>
              <a:rPr lang="en" dirty="0"/>
              <a:t> instructions have </a:t>
            </a:r>
            <a:r>
              <a:rPr lang="en" u="sng" dirty="0"/>
              <a:t>at most</a:t>
            </a:r>
            <a:r>
              <a:rPr lang="en" dirty="0"/>
              <a:t> three addresses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An address references either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 register location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 memory location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a</a:t>
            </a:r>
            <a:r>
              <a:rPr lang="en" dirty="0"/>
              <a:t>n immediate value, e.g., “2”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Immediate values are stored as part of the instruction in a location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 dirty="0"/>
          </a:p>
        </p:txBody>
      </p:sp>
      <p:sp>
        <p:nvSpPr>
          <p:cNvPr id="220" name="Google Shape;220;p19"/>
          <p:cNvSpPr txBox="1"/>
          <p:nvPr/>
        </p:nvSpPr>
        <p:spPr>
          <a:xfrm>
            <a:off x="5953550" y="402200"/>
            <a:ext cx="2652300" cy="21240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Examples: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 = y + x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 = y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 = x + 2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b = d * 2 + y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t0 = d * 2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t1 = t0 + 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 = t1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Blocks</a:t>
            </a:r>
            <a:endParaRPr/>
          </a:p>
        </p:txBody>
      </p:sp>
      <p:sp>
        <p:nvSpPr>
          <p:cNvPr id="226" name="Google Shape;226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number of instructions in which there is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single entry point (via a label), and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single exit point (via a goto)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programs can be broken down into a set of basic blocks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control flow graph determines which a basic block is executed.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Standard control flow graphs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if-then-else and all other variants  (e.g., switch)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while, do-while and all other variants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loop and all other variants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call-return</a:t>
            </a:r>
            <a:endParaRPr/>
          </a:p>
        </p:txBody>
      </p:sp>
      <p:sp>
        <p:nvSpPr>
          <p:cNvPr id="227" name="Google Shape;227;p20"/>
          <p:cNvSpPr txBox="1"/>
          <p:nvPr/>
        </p:nvSpPr>
        <p:spPr>
          <a:xfrm>
            <a:off x="7396175" y="545825"/>
            <a:ext cx="1389000" cy="1262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x = 3;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z = 5;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y = 3;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     </a:t>
            </a:r>
            <a:r>
              <a:rPr lang="en" i="1">
                <a:solidFill>
                  <a:schemeClr val="dk1"/>
                </a:solidFill>
              </a:rPr>
              <a:t>goto label2</a:t>
            </a:r>
            <a:endParaRPr i="1"/>
          </a:p>
        </p:txBody>
      </p:sp>
      <p:sp>
        <p:nvSpPr>
          <p:cNvPr id="228" name="Google Shape;228;p20"/>
          <p:cNvSpPr txBox="1"/>
          <p:nvPr/>
        </p:nvSpPr>
        <p:spPr>
          <a:xfrm>
            <a:off x="7396175" y="1993625"/>
            <a:ext cx="1389000" cy="831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label2: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cxnSp>
        <p:nvCxnSpPr>
          <p:cNvPr id="229" name="Google Shape;229;p20"/>
          <p:cNvCxnSpPr>
            <a:stCxn id="227" idx="2"/>
            <a:endCxn id="228" idx="0"/>
          </p:cNvCxnSpPr>
          <p:nvPr/>
        </p:nvCxnSpPr>
        <p:spPr>
          <a:xfrm>
            <a:off x="8090675" y="1807925"/>
            <a:ext cx="0" cy="18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1"/>
          <p:cNvSpPr txBox="1"/>
          <p:nvPr/>
        </p:nvSpPr>
        <p:spPr>
          <a:xfrm>
            <a:off x="6817165" y="1141031"/>
            <a:ext cx="2478900" cy="341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ource Code Pro" panose="020B0509030403020204" pitchFamily="49" charset="0"/>
                <a:ea typeface="Source Code Pro" panose="020B0509030403020204" pitchFamily="49" charset="0"/>
              </a:rPr>
              <a:t>B1:  a == b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if true </a:t>
            </a:r>
            <a:r>
              <a:rPr lang="en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goto</a:t>
            </a:r>
            <a:r>
              <a:rPr lang="en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C1 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</a:t>
            </a:r>
            <a:r>
              <a:rPr lang="en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goto</a:t>
            </a:r>
            <a:r>
              <a:rPr lang="en" dirty="0">
                <a:latin typeface="Source Code Pro" panose="020B0509030403020204" pitchFamily="49" charset="0"/>
                <a:ea typeface="Source Code Pro" panose="020B0509030403020204" pitchFamily="49" charset="0"/>
              </a:rPr>
              <a:t> A1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C1:  x = 3</a:t>
            </a:r>
            <a:endParaRPr dirty="0">
              <a:solidFill>
                <a:schemeClr val="dk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z = 5</a:t>
            </a:r>
            <a:endParaRPr dirty="0">
              <a:solidFill>
                <a:schemeClr val="dk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y = 3</a:t>
            </a:r>
            <a:endParaRPr dirty="0">
              <a:solidFill>
                <a:schemeClr val="dk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</a:t>
            </a:r>
            <a:r>
              <a:rPr lang="en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goto</a:t>
            </a:r>
            <a:r>
              <a:rPr lang="en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N1</a:t>
            </a:r>
            <a:endParaRPr dirty="0">
              <a:solidFill>
                <a:schemeClr val="dk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ource Code Pro" panose="020B0509030403020204" pitchFamily="49" charset="0"/>
                <a:ea typeface="Source Code Pro" panose="020B0509030403020204" pitchFamily="49" charset="0"/>
              </a:rPr>
              <a:t>A1: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</a:t>
            </a:r>
            <a:r>
              <a:rPr lang="en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goto</a:t>
            </a:r>
            <a:r>
              <a:rPr lang="en" dirty="0">
                <a:latin typeface="Source Code Pro" panose="020B0509030403020204" pitchFamily="49" charset="0"/>
                <a:ea typeface="Source Code Pro" panose="020B0509030403020204" pitchFamily="49" charset="0"/>
              </a:rPr>
              <a:t> N1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ource Code Pro" panose="020B0509030403020204" pitchFamily="49" charset="0"/>
                <a:ea typeface="Source Code Pro" panose="020B0509030403020204" pitchFamily="49" charset="0"/>
              </a:rPr>
              <a:t>N1: 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7" name="Google Shape;247;p21"/>
          <p:cNvSpPr txBox="1"/>
          <p:nvPr/>
        </p:nvSpPr>
        <p:spPr>
          <a:xfrm>
            <a:off x="229045" y="1254954"/>
            <a:ext cx="2478900" cy="233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 ( a == b ){</a:t>
            </a:r>
            <a:endParaRPr sz="1600" dirty="0">
              <a:solidFill>
                <a:schemeClr val="dk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x = 3;</a:t>
            </a:r>
            <a:endParaRPr sz="1600" dirty="0">
              <a:solidFill>
                <a:schemeClr val="dk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z = 5;</a:t>
            </a:r>
            <a:endParaRPr sz="1600" dirty="0">
              <a:solidFill>
                <a:schemeClr val="dk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y = 3;</a:t>
            </a:r>
            <a:endParaRPr sz="1600" dirty="0">
              <a:solidFill>
                <a:schemeClr val="dk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 else {</a:t>
            </a:r>
            <a:endParaRPr sz="1600" dirty="0">
              <a:solidFill>
                <a:schemeClr val="dk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null ;</a:t>
            </a:r>
            <a:endParaRPr sz="1600" dirty="0">
              <a:solidFill>
                <a:schemeClr val="dk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 </a:t>
            </a:r>
            <a:endParaRPr sz="1600" dirty="0">
              <a:solidFill>
                <a:schemeClr val="dk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4" name="Google Shape;234;p21"/>
          <p:cNvSpPr/>
          <p:nvPr/>
        </p:nvSpPr>
        <p:spPr>
          <a:xfrm>
            <a:off x="7338353" y="2305977"/>
            <a:ext cx="1248900" cy="914835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5" name="Google Shape;235;p21"/>
          <p:cNvSpPr/>
          <p:nvPr/>
        </p:nvSpPr>
        <p:spPr>
          <a:xfrm>
            <a:off x="7290126" y="3415580"/>
            <a:ext cx="1248900" cy="470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6" name="Google Shape;236;p21"/>
          <p:cNvSpPr/>
          <p:nvPr/>
        </p:nvSpPr>
        <p:spPr>
          <a:xfrm>
            <a:off x="7296763" y="4016488"/>
            <a:ext cx="1248900" cy="470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1"/>
          <p:cNvSpPr/>
          <p:nvPr/>
        </p:nvSpPr>
        <p:spPr>
          <a:xfrm>
            <a:off x="7290469" y="1103049"/>
            <a:ext cx="1248900" cy="470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1"/>
          <p:cNvSpPr/>
          <p:nvPr/>
        </p:nvSpPr>
        <p:spPr>
          <a:xfrm>
            <a:off x="896242" y="1379984"/>
            <a:ext cx="761699" cy="207800"/>
          </a:xfrm>
          <a:prstGeom prst="rect">
            <a:avLst/>
          </a:prstGeom>
          <a:solidFill>
            <a:schemeClr val="tx2">
              <a:lumMod val="9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1"/>
          <p:cNvSpPr/>
          <p:nvPr/>
        </p:nvSpPr>
        <p:spPr>
          <a:xfrm>
            <a:off x="649181" y="1639002"/>
            <a:ext cx="761700" cy="704322"/>
          </a:xfrm>
          <a:prstGeom prst="rect">
            <a:avLst/>
          </a:prstGeom>
          <a:solidFill>
            <a:schemeClr val="tx2">
              <a:lumMod val="9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 Flow: If-then-else</a:t>
            </a:r>
            <a:endParaRPr dirty="0"/>
          </a:p>
        </p:txBody>
      </p:sp>
      <p:pic>
        <p:nvPicPr>
          <p:cNvPr id="242" name="Google Shape;242;p21"/>
          <p:cNvPicPr preferRelativeResize="0"/>
          <p:nvPr/>
        </p:nvPicPr>
        <p:blipFill rotWithShape="1">
          <a:blip r:embed="rId3">
            <a:alphaModFix/>
          </a:blip>
          <a:srcRect r="5698" b="5153"/>
          <a:stretch/>
        </p:blipFill>
        <p:spPr>
          <a:xfrm>
            <a:off x="1995578" y="1152463"/>
            <a:ext cx="4338438" cy="3405887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1"/>
          <p:cNvSpPr txBox="1"/>
          <p:nvPr/>
        </p:nvSpPr>
        <p:spPr>
          <a:xfrm>
            <a:off x="3228639" y="1315475"/>
            <a:ext cx="420600" cy="3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B1:</a:t>
            </a:r>
            <a:endParaRPr sz="900"/>
          </a:p>
        </p:txBody>
      </p:sp>
      <p:sp>
        <p:nvSpPr>
          <p:cNvPr id="244" name="Google Shape;244;p21"/>
          <p:cNvSpPr txBox="1"/>
          <p:nvPr/>
        </p:nvSpPr>
        <p:spPr>
          <a:xfrm>
            <a:off x="1995589" y="3136800"/>
            <a:ext cx="420600" cy="3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C1:</a:t>
            </a:r>
            <a:endParaRPr sz="900"/>
          </a:p>
        </p:txBody>
      </p:sp>
      <p:sp>
        <p:nvSpPr>
          <p:cNvPr id="245" name="Google Shape;245;p21"/>
          <p:cNvSpPr txBox="1"/>
          <p:nvPr/>
        </p:nvSpPr>
        <p:spPr>
          <a:xfrm>
            <a:off x="4742514" y="3136800"/>
            <a:ext cx="420600" cy="2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A1:</a:t>
            </a:r>
            <a:endParaRPr sz="900"/>
          </a:p>
        </p:txBody>
      </p:sp>
      <p:sp>
        <p:nvSpPr>
          <p:cNvPr id="246" name="Google Shape;246;p21"/>
          <p:cNvSpPr txBox="1"/>
          <p:nvPr/>
        </p:nvSpPr>
        <p:spPr>
          <a:xfrm>
            <a:off x="3716839" y="4557321"/>
            <a:ext cx="420600" cy="2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N1:</a:t>
            </a:r>
            <a:endParaRPr sz="900" dirty="0"/>
          </a:p>
        </p:txBody>
      </p:sp>
      <p:sp>
        <p:nvSpPr>
          <p:cNvPr id="248" name="Google Shape;248;p21"/>
          <p:cNvSpPr txBox="1"/>
          <p:nvPr/>
        </p:nvSpPr>
        <p:spPr>
          <a:xfrm>
            <a:off x="3964005" y="1372350"/>
            <a:ext cx="761700" cy="400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== b</a:t>
            </a:r>
            <a:endParaRPr/>
          </a:p>
        </p:txBody>
      </p:sp>
      <p:sp>
        <p:nvSpPr>
          <p:cNvPr id="249" name="Google Shape;249;p21"/>
          <p:cNvSpPr txBox="1"/>
          <p:nvPr/>
        </p:nvSpPr>
        <p:spPr>
          <a:xfrm>
            <a:off x="5397464" y="3397500"/>
            <a:ext cx="761700" cy="400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 ;</a:t>
            </a:r>
            <a:endParaRPr/>
          </a:p>
        </p:txBody>
      </p:sp>
      <p:sp>
        <p:nvSpPr>
          <p:cNvPr id="250" name="Google Shape;250;p21"/>
          <p:cNvSpPr txBox="1"/>
          <p:nvPr/>
        </p:nvSpPr>
        <p:spPr>
          <a:xfrm>
            <a:off x="2629789" y="3183031"/>
            <a:ext cx="761700" cy="831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x= 3;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z= 5;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 =3 ;</a:t>
            </a:r>
            <a:endParaRPr/>
          </a:p>
        </p:txBody>
      </p:sp>
      <p:sp>
        <p:nvSpPr>
          <p:cNvPr id="253" name="Google Shape;253;p21"/>
          <p:cNvSpPr/>
          <p:nvPr/>
        </p:nvSpPr>
        <p:spPr>
          <a:xfrm>
            <a:off x="4075591" y="4578525"/>
            <a:ext cx="583500" cy="290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9;p21">
            <a:extLst>
              <a:ext uri="{FF2B5EF4-FFF2-40B4-BE49-F238E27FC236}">
                <a16:creationId xmlns:a16="http://schemas.microsoft.com/office/drawing/2014/main" id="{A5819FBB-00AA-3A4D-9D93-CA353C224652}"/>
              </a:ext>
            </a:extLst>
          </p:cNvPr>
          <p:cNvSpPr/>
          <p:nvPr/>
        </p:nvSpPr>
        <p:spPr>
          <a:xfrm>
            <a:off x="649181" y="2559816"/>
            <a:ext cx="761700" cy="291685"/>
          </a:xfrm>
          <a:prstGeom prst="rect">
            <a:avLst/>
          </a:prstGeom>
          <a:solidFill>
            <a:schemeClr val="tx2">
              <a:lumMod val="9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1161</Words>
  <Application>Microsoft Macintosh PowerPoint</Application>
  <PresentationFormat>On-screen Show (16:9)</PresentationFormat>
  <Paragraphs>232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Source Code Pro</vt:lpstr>
      <vt:lpstr>Simple Light</vt:lpstr>
      <vt:lpstr>Macros</vt:lpstr>
      <vt:lpstr>Stack Operations</vt:lpstr>
      <vt:lpstr>But the MIPS Way</vt:lpstr>
      <vt:lpstr>Multiple Pushes / Pops</vt:lpstr>
      <vt:lpstr>Printf:     print(variable); println("string");</vt:lpstr>
      <vt:lpstr>Control Flow Graph</vt:lpstr>
      <vt:lpstr>Three Address Code (TAC)</vt:lpstr>
      <vt:lpstr>Basic Blocks</vt:lpstr>
      <vt:lpstr>Code Flow: If-then-else</vt:lpstr>
      <vt:lpstr>Control Flow: Loops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Flow Graph</dc:title>
  <cp:lastModifiedBy>Fitzgerald, Steven M</cp:lastModifiedBy>
  <cp:revision>2</cp:revision>
  <dcterms:modified xsi:type="dcterms:W3CDTF">2023-09-20T01:07:23Z</dcterms:modified>
</cp:coreProperties>
</file>