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60" r:id="rId2"/>
    <p:sldId id="256" r:id="rId3"/>
    <p:sldId id="264" r:id="rId4"/>
    <p:sldId id="265" r:id="rId5"/>
    <p:sldId id="266" r:id="rId6"/>
    <p:sldId id="259" r:id="rId7"/>
    <p:sldId id="26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830"/>
  </p:normalViewPr>
  <p:slideViewPr>
    <p:cSldViewPr snapToGrid="0">
      <p:cViewPr varScale="1">
        <p:scale>
          <a:sx n="162" d="100"/>
          <a:sy n="162" d="100"/>
        </p:scale>
        <p:origin x="7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e35413a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e35413a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un.edu/~steve/classes/feedbac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sun.edu/~steve/classes/feedback_s2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MP12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DAA5-0704-9342-B918-5CB46973D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670030"/>
            <a:ext cx="8520600" cy="1606878"/>
          </a:xfrm>
        </p:spPr>
        <p:txBody>
          <a:bodyPr/>
          <a:lstStyle/>
          <a:p>
            <a:r>
              <a:rPr lang="en-US" dirty="0"/>
              <a:t>Welcome to COMP122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F589D-E30F-D747-BDCD-86E80DCB6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2834124"/>
            <a:ext cx="8520600" cy="1509275"/>
          </a:xfrm>
        </p:spPr>
        <p:txBody>
          <a:bodyPr>
            <a:normAutofit/>
          </a:bodyPr>
          <a:lstStyle/>
          <a:p>
            <a:r>
              <a:rPr lang="en-US" dirty="0"/>
              <a:t>Dr. Steven Fitzgerald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“Steve”</a:t>
            </a:r>
          </a:p>
        </p:txBody>
      </p:sp>
    </p:spTree>
    <p:extLst>
      <p:ext uri="{BB962C8B-B14F-4D97-AF65-F5344CB8AC3E}">
        <p14:creationId xmlns:p14="http://schemas.microsoft.com/office/powerpoint/2010/main" val="204818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Attendance and Feedback System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 dirty="0"/>
              <a:t>For the first two weeks of class, attendance will be taken for administrative purposes.</a:t>
            </a:r>
            <a:br>
              <a:rPr lang="en" dirty="0"/>
            </a:b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 dirty="0"/>
              <a:t>Students who do not attended classes during the first two weeks are subject to administrative withdrawal.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●"/>
            </a:pPr>
            <a:r>
              <a:rPr lang="en" dirty="0"/>
              <a:t>You are responsibility to for using the feedback system to record your attendance during the first two weeks of class you have attended class via the following link:</a:t>
            </a:r>
            <a:endParaRPr dirty="0"/>
          </a:p>
          <a:p>
            <a:pPr marL="11430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Feedback System</a:t>
            </a:r>
            <a:endParaRPr dirty="0">
              <a:solidFill>
                <a:schemeClr val="hlink"/>
              </a:solidFill>
            </a:endParaRPr>
          </a:p>
          <a:p>
            <a:pPr marL="114300" lvl="0" indent="0" algn="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729"/>
              <a:buNone/>
            </a:pPr>
            <a:br>
              <a:rPr lang="en" sz="1500" u="sng" dirty="0">
                <a:solidFill>
                  <a:schemeClr val="hlink"/>
                </a:solidFill>
                <a:hlinkClick r:id="rId4"/>
              </a:rPr>
            </a:br>
            <a:r>
              <a:rPr lang="en" sz="1500" u="sng" dirty="0">
                <a:solidFill>
                  <a:schemeClr val="hlink"/>
                </a:solidFill>
                <a:hlinkClick r:id="rId4"/>
              </a:rPr>
              <a:t>Spring23 Feedback System</a:t>
            </a:r>
            <a:endParaRPr lang="en-US" sz="1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6D93C3-933D-7742-B6A7-BC710139A6F8}"/>
              </a:ext>
            </a:extLst>
          </p:cNvPr>
          <p:cNvSpPr txBox="1"/>
          <p:nvPr/>
        </p:nvSpPr>
        <p:spPr>
          <a:xfrm>
            <a:off x="63612" y="4731027"/>
            <a:ext cx="5118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catalog.csun.edu</a:t>
            </a:r>
            <a:r>
              <a:rPr lang="en-US" dirty="0"/>
              <a:t>/policies/attendance-class-attendance/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D83D-830D-1748-91CD-79EE4972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Today’s Material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90F36-A7C9-A34B-B2D2-191179A6F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dirty="0"/>
              <a:t>Announcements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Some Philosophy</a:t>
            </a:r>
          </a:p>
          <a:p>
            <a:pPr lvl="1"/>
            <a:r>
              <a:rPr lang="en-US" dirty="0"/>
              <a:t>Definition: a theory or attitude held be a person that acts as a guiding principle</a:t>
            </a:r>
          </a:p>
          <a:p>
            <a:pPr lvl="1"/>
            <a:endParaRPr lang="en-US" dirty="0"/>
          </a:p>
          <a:p>
            <a:r>
              <a:rPr lang="en-US" dirty="0"/>
              <a:t>Class Notes</a:t>
            </a:r>
          </a:p>
          <a:p>
            <a:pPr lvl="1"/>
            <a:r>
              <a:rPr lang="en-US" dirty="0"/>
              <a:t>notes_08_28.md</a:t>
            </a:r>
          </a:p>
          <a:p>
            <a:pPr lvl="1"/>
            <a:r>
              <a:rPr lang="en-US" dirty="0"/>
              <a:t>My notes, but I share!</a:t>
            </a:r>
          </a:p>
          <a:p>
            <a:pPr lvl="1"/>
            <a:r>
              <a:rPr lang="en-US" dirty="0"/>
              <a:t>I make mistakes – all the time – but I take steps to fix them as I identified</a:t>
            </a:r>
          </a:p>
          <a:p>
            <a:pPr lvl="1"/>
            <a:r>
              <a:rPr lang="en-US" dirty="0"/>
              <a:t>Markdown Viewer</a:t>
            </a:r>
          </a:p>
          <a:p>
            <a:endParaRPr lang="en-US" dirty="0"/>
          </a:p>
          <a:p>
            <a:r>
              <a:rPr lang="en-US" dirty="0"/>
              <a:t>Command Line Interface (CLI) versus a Graphical User Interface (GUI)</a:t>
            </a:r>
          </a:p>
          <a:p>
            <a:pPr lvl="1"/>
            <a:r>
              <a:rPr lang="en-US" dirty="0"/>
              <a:t>The missing semester: https://</a:t>
            </a:r>
            <a:r>
              <a:rPr lang="en-US" dirty="0" err="1"/>
              <a:t>missing.csail.mit.edu</a:t>
            </a:r>
            <a:r>
              <a:rPr lang="en-US" dirty="0"/>
              <a:t>/</a:t>
            </a:r>
          </a:p>
          <a:p>
            <a:pPr lvl="2"/>
            <a:r>
              <a:rPr lang="en-US" dirty="0"/>
              <a:t>The shell, shell tools and scripting, and the command line environment</a:t>
            </a:r>
          </a:p>
          <a:p>
            <a:pPr lvl="2"/>
            <a:r>
              <a:rPr lang="en-US" dirty="0"/>
              <a:t>Version Control (git)</a:t>
            </a:r>
          </a:p>
          <a:p>
            <a:pPr lvl="2"/>
            <a:r>
              <a:rPr lang="en-US" dirty="0"/>
              <a:t>Editors (</a:t>
            </a:r>
            <a:r>
              <a:rPr lang="en-US" dirty="0" err="1"/>
              <a:t>subl</a:t>
            </a:r>
            <a:r>
              <a:rPr lang="en-US" dirty="0"/>
              <a:t>) [Sublime Text]</a:t>
            </a:r>
          </a:p>
          <a:p>
            <a:pPr lvl="1"/>
            <a:r>
              <a:rPr lang="en-US" dirty="0"/>
              <a:t>A comparison between the CLI and the GUI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0BAFE5-6542-944E-ADE5-0A771807A885}"/>
              </a:ext>
            </a:extLst>
          </p:cNvPr>
          <p:cNvSpPr txBox="1"/>
          <p:nvPr/>
        </p:nvSpPr>
        <p:spPr>
          <a:xfrm>
            <a:off x="86711" y="4820308"/>
            <a:ext cx="3807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let’s go back to the announcements</a:t>
            </a:r>
          </a:p>
        </p:txBody>
      </p:sp>
    </p:spTree>
    <p:extLst>
      <p:ext uri="{BB962C8B-B14F-4D97-AF65-F5344CB8AC3E}">
        <p14:creationId xmlns:p14="http://schemas.microsoft.com/office/powerpoint/2010/main" val="266352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4DF0-A960-DE44-864B-94459467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Quick Overview of: Tools and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F9DAC-8673-4845-A053-D9370545B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Sublime Text:</a:t>
            </a:r>
          </a:p>
          <a:p>
            <a:r>
              <a:rPr lang="en-US" dirty="0"/>
              <a:t>One Markdown: </a:t>
            </a:r>
          </a:p>
          <a:p>
            <a:r>
              <a:rPr lang="en-US" dirty="0"/>
              <a:t>Lecture Slides: 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lecture_ordering.md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slide_presentations</a:t>
            </a:r>
            <a:r>
              <a:rPr lang="en-US" dirty="0"/>
              <a:t>/:</a:t>
            </a:r>
          </a:p>
          <a:p>
            <a:pPr lvl="2"/>
            <a:r>
              <a:rPr lang="en-US" dirty="0"/>
              <a:t>Currently, they are in the .hidden subdirectory</a:t>
            </a:r>
          </a:p>
          <a:p>
            <a:pPr lvl="2"/>
            <a:r>
              <a:rPr lang="en-US" dirty="0"/>
              <a:t>Ask me why!</a:t>
            </a:r>
          </a:p>
          <a:p>
            <a:endParaRPr lang="en-US" dirty="0"/>
          </a:p>
          <a:p>
            <a:r>
              <a:rPr lang="en-US" dirty="0"/>
              <a:t>Slack: comp122-csun.slack.com</a:t>
            </a:r>
          </a:p>
          <a:p>
            <a:pPr lvl="1"/>
            <a:r>
              <a:rPr lang="en-US" dirty="0"/>
              <a:t>channel: #fitzgerald-s23</a:t>
            </a:r>
          </a:p>
          <a:p>
            <a:pPr lvl="1"/>
            <a:r>
              <a:rPr lang="en-US" dirty="0"/>
              <a:t>Pins</a:t>
            </a:r>
          </a:p>
          <a:p>
            <a:pPr lvl="1"/>
            <a:r>
              <a:rPr lang="en-US" dirty="0"/>
              <a:t>Threads</a:t>
            </a:r>
          </a:p>
          <a:p>
            <a:pPr lvl="1"/>
            <a:r>
              <a:rPr lang="en-US" dirty="0"/>
              <a:t>Markdown</a:t>
            </a:r>
          </a:p>
          <a:p>
            <a:pPr lvl="1"/>
            <a:r>
              <a:rPr lang="en-US" dirty="0"/>
              <a:t>Code snippets (i.e., no images.)</a:t>
            </a:r>
          </a:p>
          <a:p>
            <a:pPr lvl="1"/>
            <a:endParaRPr lang="en-US" dirty="0"/>
          </a:p>
          <a:p>
            <a:r>
              <a:rPr lang="en-US" dirty="0"/>
              <a:t>GitHub Documents: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/COMP122</a:t>
            </a:r>
          </a:p>
          <a:p>
            <a:pPr lvl="1"/>
            <a:r>
              <a:rPr lang="en-US" dirty="0"/>
              <a:t>Invitations URLs: https://</a:t>
            </a:r>
            <a:r>
              <a:rPr lang="en-US" dirty="0" err="1"/>
              <a:t>classroom.github.com</a:t>
            </a:r>
            <a:r>
              <a:rPr lang="en-US" dirty="0"/>
              <a:t>/a/c1oXvbim</a:t>
            </a:r>
          </a:p>
        </p:txBody>
      </p:sp>
    </p:spTree>
    <p:extLst>
      <p:ext uri="{BB962C8B-B14F-4D97-AF65-F5344CB8AC3E}">
        <p14:creationId xmlns:p14="http://schemas.microsoft.com/office/powerpoint/2010/main" val="343496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46E5-7861-5847-94F1-AB05E778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Administrivia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C5C3C-7DF6-A64A-AA3B-2137B7180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: </a:t>
            </a:r>
          </a:p>
          <a:p>
            <a:pPr lvl="1"/>
            <a:r>
              <a:rPr lang="en-US" dirty="0">
                <a:hlinkClick r:id="rId2"/>
              </a:rPr>
              <a:t>https://github.com/COMP122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Material Walk Through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/COMP122/comp122-f23/blob/main/</a:t>
            </a:r>
            <a:r>
              <a:rPr lang="en-US" dirty="0" err="1"/>
              <a:t>README.md</a:t>
            </a:r>
            <a:endParaRPr lang="en-US" dirty="0"/>
          </a:p>
          <a:p>
            <a:pPr lvl="1"/>
            <a:r>
              <a:rPr lang="en-US" dirty="0"/>
              <a:t>~/comp122/</a:t>
            </a:r>
            <a:r>
              <a:rPr lang="en-US" dirty="0" err="1"/>
              <a:t>readme.md</a:t>
            </a:r>
            <a:br>
              <a:rPr lang="en-US" dirty="0"/>
            </a:br>
            <a:endParaRPr lang="en-US" dirty="0"/>
          </a:p>
          <a:p>
            <a:r>
              <a:rPr lang="en-US" dirty="0"/>
              <a:t>Syllabus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/COMP122/comp122-f23/blob/main/</a:t>
            </a:r>
            <a:r>
              <a:rPr lang="en-US" dirty="0" err="1"/>
              <a:t>syllabus.md</a:t>
            </a:r>
            <a:endParaRPr lang="en-US" dirty="0"/>
          </a:p>
          <a:p>
            <a:pPr lvl="1"/>
            <a:r>
              <a:rPr lang="en-US" dirty="0"/>
              <a:t>~/comp122/syllabus</a:t>
            </a:r>
          </a:p>
        </p:txBody>
      </p:sp>
    </p:spTree>
    <p:extLst>
      <p:ext uri="{BB962C8B-B14F-4D97-AF65-F5344CB8AC3E}">
        <p14:creationId xmlns:p14="http://schemas.microsoft.com/office/powerpoint/2010/main" val="149111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Languages</a:t>
            </a:r>
            <a:endParaRPr sz="15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Domain Specific</a:t>
            </a:r>
            <a:br>
              <a:rPr lang="en" sz="1100" dirty="0"/>
            </a:br>
            <a:endParaRPr sz="11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Compilers &amp; Interpreters</a:t>
            </a:r>
            <a:endParaRPr sz="15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Analysis</a:t>
            </a:r>
            <a:endParaRPr sz="1100"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 dirty="0"/>
              <a:t>lexicographical</a:t>
            </a:r>
            <a:endParaRPr sz="1100"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 dirty="0" err="1"/>
              <a:t>syntaxical</a:t>
            </a:r>
            <a:endParaRPr sz="1100"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 dirty="0"/>
              <a:t>semantics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Language Optimization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Machine Optimization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Translation:  TAC → MIPS</a:t>
            </a:r>
            <a:br>
              <a:rPr lang="en" sz="1100" dirty="0"/>
            </a:br>
            <a:endParaRPr sz="11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Hardware</a:t>
            </a:r>
            <a:endParaRPr sz="15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General Types: Registers / Stack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Specific CPU Controls</a:t>
            </a:r>
            <a:br>
              <a:rPr lang="en" sz="1100" dirty="0"/>
            </a:br>
            <a:endParaRPr sz="10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CLI: compilation exercise</a:t>
            </a:r>
            <a:endParaRPr sz="1500" dirty="0"/>
          </a:p>
        </p:txBody>
      </p:sp>
      <p:sp>
        <p:nvSpPr>
          <p:cNvPr id="67" name="Google Shape;67;p15"/>
          <p:cNvSpPr/>
          <p:nvPr/>
        </p:nvSpPr>
        <p:spPr>
          <a:xfrm>
            <a:off x="3457627" y="1578675"/>
            <a:ext cx="2027400" cy="115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770469" y="1941075"/>
            <a:ext cx="1216200" cy="1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Source:      .i</a:t>
            </a:r>
            <a:endParaRPr sz="1200"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Languages, Compilers, and Hardware: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5404075" y="924400"/>
            <a:ext cx="1806732" cy="772092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5404075" y="3591400"/>
            <a:ext cx="1806732" cy="772092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083200" y="1763050"/>
            <a:ext cx="448500" cy="1828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5649991" y="2691325"/>
            <a:ext cx="1314900" cy="33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Translation Process</a:t>
            </a:r>
            <a:endParaRPr sz="1000"/>
          </a:p>
        </p:txBody>
      </p:sp>
      <p:sp>
        <p:nvSpPr>
          <p:cNvPr id="74" name="Google Shape;74;p15"/>
          <p:cNvSpPr/>
          <p:nvPr/>
        </p:nvSpPr>
        <p:spPr>
          <a:xfrm>
            <a:off x="7533600" y="10451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Source:      .java</a:t>
            </a:r>
            <a:endParaRPr sz="1200"/>
          </a:p>
        </p:txBody>
      </p:sp>
      <p:sp>
        <p:nvSpPr>
          <p:cNvPr id="75" name="Google Shape;75;p15"/>
          <p:cNvSpPr/>
          <p:nvPr/>
        </p:nvSpPr>
        <p:spPr>
          <a:xfrm>
            <a:off x="3647000" y="23220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Assembly:    .s</a:t>
            </a:r>
            <a:endParaRPr sz="1200"/>
          </a:p>
        </p:txBody>
      </p:sp>
      <p:sp>
        <p:nvSpPr>
          <p:cNvPr id="76" name="Google Shape;76;p15"/>
          <p:cNvSpPr/>
          <p:nvPr/>
        </p:nvSpPr>
        <p:spPr>
          <a:xfrm>
            <a:off x="3647000" y="28554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Object:      .o</a:t>
            </a:r>
            <a:endParaRPr sz="1200"/>
          </a:p>
        </p:txBody>
      </p:sp>
      <p:sp>
        <p:nvSpPr>
          <p:cNvPr id="77" name="Google Shape;77;p15"/>
          <p:cNvSpPr/>
          <p:nvPr/>
        </p:nvSpPr>
        <p:spPr>
          <a:xfrm>
            <a:off x="3647000" y="33888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Executable:  a.out</a:t>
            </a:r>
            <a:endParaRPr sz="1200"/>
          </a:p>
        </p:txBody>
      </p:sp>
      <p:sp>
        <p:nvSpPr>
          <p:cNvPr id="78" name="Google Shape;78;p15"/>
          <p:cNvSpPr/>
          <p:nvPr/>
        </p:nvSpPr>
        <p:spPr>
          <a:xfrm>
            <a:off x="7559875" y="2028200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Object:      .class</a:t>
            </a:r>
            <a:endParaRPr sz="1200"/>
          </a:p>
        </p:txBody>
      </p:sp>
      <p:sp>
        <p:nvSpPr>
          <p:cNvPr id="79" name="Google Shape;79;p15"/>
          <p:cNvSpPr txBox="1"/>
          <p:nvPr/>
        </p:nvSpPr>
        <p:spPr>
          <a:xfrm>
            <a:off x="7631191" y="2919925"/>
            <a:ext cx="1314900" cy="33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Virtual Machine</a:t>
            </a:r>
            <a:endParaRPr sz="1000"/>
          </a:p>
        </p:txBody>
      </p:sp>
      <p:sp>
        <p:nvSpPr>
          <p:cNvPr id="80" name="Google Shape;80;p15"/>
          <p:cNvSpPr/>
          <p:nvPr/>
        </p:nvSpPr>
        <p:spPr>
          <a:xfrm rot="-5400000" flipH="1">
            <a:off x="7743025" y="3384175"/>
            <a:ext cx="559500" cy="719700"/>
          </a:xfrm>
          <a:prstGeom prst="bentUpArrow">
            <a:avLst>
              <a:gd name="adj1" fmla="val 25000"/>
              <a:gd name="adj2" fmla="val 25865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5"/>
          <p:cNvCxnSpPr>
            <a:stCxn id="74" idx="2"/>
            <a:endCxn id="78" idx="0"/>
          </p:cNvCxnSpPr>
          <p:nvPr/>
        </p:nvCxnSpPr>
        <p:spPr>
          <a:xfrm>
            <a:off x="8265450" y="1383875"/>
            <a:ext cx="26400" cy="64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" name="Google Shape;82;p15"/>
          <p:cNvSpPr txBox="1"/>
          <p:nvPr/>
        </p:nvSpPr>
        <p:spPr>
          <a:xfrm>
            <a:off x="7871650" y="1570750"/>
            <a:ext cx="834000" cy="276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javac</a:t>
            </a:r>
            <a:endParaRPr sz="600"/>
          </a:p>
        </p:txBody>
      </p:sp>
      <p:cxnSp>
        <p:nvCxnSpPr>
          <p:cNvPr id="83" name="Google Shape;83;p15"/>
          <p:cNvCxnSpPr>
            <a:stCxn id="78" idx="2"/>
            <a:endCxn id="79" idx="0"/>
          </p:cNvCxnSpPr>
          <p:nvPr/>
        </p:nvCxnSpPr>
        <p:spPr>
          <a:xfrm flipH="1">
            <a:off x="8288725" y="2366900"/>
            <a:ext cx="3000" cy="55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" name="Google Shape;84;p15"/>
          <p:cNvSpPr txBox="1"/>
          <p:nvPr/>
        </p:nvSpPr>
        <p:spPr>
          <a:xfrm>
            <a:off x="7871650" y="2485150"/>
            <a:ext cx="834000" cy="276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java</a:t>
            </a:r>
            <a:endParaRPr sz="600"/>
          </a:p>
        </p:txBody>
      </p:sp>
      <p:sp>
        <p:nvSpPr>
          <p:cNvPr id="85" name="Google Shape;85;p15"/>
          <p:cNvSpPr txBox="1"/>
          <p:nvPr/>
        </p:nvSpPr>
        <p:spPr>
          <a:xfrm>
            <a:off x="3982375" y="984309"/>
            <a:ext cx="719700" cy="72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cc:  ← .h, .c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.i ← cpp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.s ← ccom</a:t>
            </a:r>
            <a:br>
              <a:rPr lang="en" sz="700"/>
            </a:br>
            <a:r>
              <a:rPr lang="en" sz="700"/>
              <a:t>     .o ← as 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.out ← ld </a:t>
            </a:r>
            <a:endParaRPr sz="700"/>
          </a:p>
        </p:txBody>
      </p:sp>
      <p:cxnSp>
        <p:nvCxnSpPr>
          <p:cNvPr id="86" name="Google Shape;86;p15"/>
          <p:cNvCxnSpPr>
            <a:stCxn id="87" idx="2"/>
            <a:endCxn id="75" idx="0"/>
          </p:cNvCxnSpPr>
          <p:nvPr/>
        </p:nvCxnSpPr>
        <p:spPr>
          <a:xfrm>
            <a:off x="4378564" y="1991647"/>
            <a:ext cx="300" cy="33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88;p15"/>
          <p:cNvCxnSpPr>
            <a:stCxn id="75" idx="2"/>
            <a:endCxn id="76" idx="0"/>
          </p:cNvCxnSpPr>
          <p:nvPr/>
        </p:nvCxnSpPr>
        <p:spPr>
          <a:xfrm>
            <a:off x="4378850" y="2660775"/>
            <a:ext cx="0" cy="1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15"/>
          <p:cNvCxnSpPr>
            <a:stCxn id="76" idx="2"/>
            <a:endCxn id="77" idx="0"/>
          </p:cNvCxnSpPr>
          <p:nvPr/>
        </p:nvCxnSpPr>
        <p:spPr>
          <a:xfrm>
            <a:off x="4378850" y="3194175"/>
            <a:ext cx="0" cy="1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5"/>
          <p:cNvSpPr/>
          <p:nvPr/>
        </p:nvSpPr>
        <p:spPr>
          <a:xfrm>
            <a:off x="3646714" y="1652947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Source:      .c</a:t>
            </a:r>
            <a:endParaRPr sz="1200"/>
          </a:p>
        </p:txBody>
      </p:sp>
      <p:sp>
        <p:nvSpPr>
          <p:cNvPr id="90" name="Google Shape;90;p15"/>
          <p:cNvSpPr/>
          <p:nvPr/>
        </p:nvSpPr>
        <p:spPr>
          <a:xfrm rot="5402886">
            <a:off x="4533966" y="3536344"/>
            <a:ext cx="357300" cy="743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5205850" y="3784275"/>
            <a:ext cx="151800" cy="60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kernel</a:t>
            </a:r>
            <a:endParaRPr sz="500"/>
          </a:p>
        </p:txBody>
      </p:sp>
      <p:sp>
        <p:nvSpPr>
          <p:cNvPr id="92" name="Google Shape;92;p15"/>
          <p:cNvSpPr/>
          <p:nvPr/>
        </p:nvSpPr>
        <p:spPr>
          <a:xfrm>
            <a:off x="7339450" y="3631875"/>
            <a:ext cx="151800" cy="60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kernel</a:t>
            </a:r>
            <a:endParaRPr sz="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63A83-ACF3-9548-858D-0583CE17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Lab: Walk through: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971E0-0577-D646-9419-724CEA3A9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Laptop Setup:</a:t>
            </a:r>
          </a:p>
          <a:p>
            <a:pPr lvl="1"/>
            <a:r>
              <a:rPr lang="en-US" dirty="0"/>
              <a:t>~/comp122/</a:t>
            </a:r>
            <a:r>
              <a:rPr lang="en-US" dirty="0" err="1"/>
              <a:t>setup.md</a:t>
            </a:r>
            <a:br>
              <a:rPr lang="en-US" dirty="0"/>
            </a:br>
            <a:endParaRPr lang="en-US" dirty="0"/>
          </a:p>
          <a:p>
            <a:r>
              <a:rPr lang="en-US" b="0" i="0" u="none" strike="noStrike" dirty="0">
                <a:solidFill>
                  <a:srgbClr val="4B4F58"/>
                </a:solidFill>
                <a:effectLst/>
                <a:latin typeface="Helvetica" pitchFamily="2" charset="0"/>
              </a:rPr>
              <a:t>Assignments:</a:t>
            </a:r>
          </a:p>
          <a:p>
            <a:pPr lvl="1"/>
            <a:r>
              <a:rPr lang="en-US" dirty="0">
                <a:solidFill>
                  <a:srgbClr val="4B4F58"/>
                </a:solidFill>
                <a:latin typeface="Helvetica" pitchFamily="2" charset="0"/>
              </a:rPr>
              <a:t>~/comp122/deliverables/</a:t>
            </a:r>
            <a:r>
              <a:rPr lang="en-US" dirty="0" err="1">
                <a:solidFill>
                  <a:srgbClr val="4B4F58"/>
                </a:solidFill>
                <a:latin typeface="Helvetica" pitchFamily="2" charset="0"/>
              </a:rPr>
              <a:t>assignments.md</a:t>
            </a:r>
            <a:endParaRPr lang="en-US" dirty="0">
              <a:solidFill>
                <a:srgbClr val="4B4F58"/>
              </a:solidFill>
              <a:latin typeface="Helvetica" pitchFamily="2" charset="0"/>
            </a:endParaRPr>
          </a:p>
          <a:p>
            <a:pPr lvl="1"/>
            <a:r>
              <a:rPr lang="en-US" dirty="0">
                <a:solidFill>
                  <a:srgbClr val="4B4F58"/>
                </a:solidFill>
                <a:latin typeface="Helvetica" pitchFamily="2" charset="0"/>
              </a:rPr>
              <a:t>Assignment #1:</a:t>
            </a:r>
          </a:p>
          <a:p>
            <a:pPr lvl="2"/>
            <a:r>
              <a:rPr lang="en-US" dirty="0" err="1"/>
              <a:t>Public_URL</a:t>
            </a:r>
            <a:r>
              <a:rPr lang="en-US" dirty="0"/>
              <a:t>: https://</a:t>
            </a:r>
            <a:r>
              <a:rPr lang="en-US" dirty="0" err="1"/>
              <a:t>github.com</a:t>
            </a:r>
            <a:r>
              <a:rPr lang="en-US" dirty="0"/>
              <a:t>/COMP122/first-assignment</a:t>
            </a:r>
          </a:p>
          <a:p>
            <a:pPr lvl="2"/>
            <a:r>
              <a:rPr lang="en-US" dirty="0"/>
              <a:t>Invitation URL: https://</a:t>
            </a:r>
            <a:r>
              <a:rPr lang="en-US" dirty="0" err="1"/>
              <a:t>classroom.github.com</a:t>
            </a:r>
            <a:r>
              <a:rPr lang="en-US" dirty="0"/>
              <a:t>/a/3Oe57wgq</a:t>
            </a:r>
          </a:p>
        </p:txBody>
      </p:sp>
    </p:spTree>
    <p:extLst>
      <p:ext uri="{BB962C8B-B14F-4D97-AF65-F5344CB8AC3E}">
        <p14:creationId xmlns:p14="http://schemas.microsoft.com/office/powerpoint/2010/main" val="14162123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538</Words>
  <Application>Microsoft Macintosh PowerPoint</Application>
  <PresentationFormat>On-screen Show (16:9)</PresentationFormat>
  <Paragraphs>99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Helvetica</vt:lpstr>
      <vt:lpstr>Simple Light</vt:lpstr>
      <vt:lpstr>Welcome to COMP122</vt:lpstr>
      <vt:lpstr>Attendance and Feedback System</vt:lpstr>
      <vt:lpstr>Today’s Material</vt:lpstr>
      <vt:lpstr>Quick Overview of: Tools and Resources</vt:lpstr>
      <vt:lpstr>Administrivia </vt:lpstr>
      <vt:lpstr>Languages, Compilers, and Hardware:</vt:lpstr>
      <vt:lpstr>Lab: Walk through: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COMP122</dc:title>
  <cp:lastModifiedBy>Fitzgerald, Steven M</cp:lastModifiedBy>
  <cp:revision>8</cp:revision>
  <dcterms:modified xsi:type="dcterms:W3CDTF">2023-08-18T20:03:13Z</dcterms:modified>
</cp:coreProperties>
</file>