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89"/>
  </p:normalViewPr>
  <p:slideViewPr>
    <p:cSldViewPr snapToGrid="0">
      <p:cViewPr varScale="1">
        <p:scale>
          <a:sx n="156" d="100"/>
          <a:sy n="156" d="100"/>
        </p:scale>
        <p:origin x="2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35413a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35413a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un.edu/~steve/classes/feedbac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un.edu/~steve/classes/feedback_s2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ssing.csail.mit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12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p122-csun.slack.com/" TargetMode="External"/><Relationship Id="rId5" Type="http://schemas.openxmlformats.org/officeDocument/2006/relationships/hyperlink" Target="https://drive.google.com/drive/u/0/folders/1WpDQTpX-rFnPNkcynDI2-7faFX0qOzjH" TargetMode="External"/><Relationship Id="rId4" Type="http://schemas.openxmlformats.org/officeDocument/2006/relationships/hyperlink" Target="https://classroom.github.com/a/c1oXvbi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Welcome to COMP122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For the first two weeks of class, attendance will be taken for administrative purposes.</a:t>
            </a:r>
            <a:br>
              <a:rPr lang="en" dirty="0"/>
            </a:b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Students who do not attended classes during the first two weeks are subject to administrative withdrawal.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You are responsibility to for using the feedback system to record your attendance during the first two weeks of class you have attended class via the following link:</a:t>
            </a:r>
            <a:endParaRPr dirty="0"/>
          </a:p>
          <a:p>
            <a:pPr marL="1143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Feedback System</a:t>
            </a:r>
            <a:endParaRPr dirty="0">
              <a:solidFill>
                <a:schemeClr val="hlink"/>
              </a:solidFill>
            </a:endParaRPr>
          </a:p>
          <a:p>
            <a:pPr marL="11430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729"/>
              <a:buNone/>
            </a:pPr>
            <a:br>
              <a:rPr lang="en" sz="1500" u="sng" dirty="0">
                <a:solidFill>
                  <a:schemeClr val="hlink"/>
                </a:solidFill>
                <a:hlinkClick r:id="rId4"/>
              </a:rPr>
            </a:br>
            <a:r>
              <a:rPr lang="en" sz="1500" u="sng" dirty="0">
                <a:solidFill>
                  <a:schemeClr val="hlink"/>
                </a:solidFill>
                <a:hlinkClick r:id="rId4"/>
              </a:rPr>
              <a:t>Spring23 Feedback System</a:t>
            </a:r>
            <a:endParaRPr lang="en-US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D93C3-933D-7742-B6A7-BC710139A6F8}"/>
              </a:ext>
            </a:extLst>
          </p:cNvPr>
          <p:cNvSpPr txBox="1"/>
          <p:nvPr/>
        </p:nvSpPr>
        <p:spPr>
          <a:xfrm>
            <a:off x="63612" y="4731027"/>
            <a:ext cx="5118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catalog.csun.edu</a:t>
            </a:r>
            <a:r>
              <a:rPr lang="en-US" dirty="0"/>
              <a:t>/policies/attendance-class-attendance/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Overview and Methodology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164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600" dirty="0"/>
              <a:t>Greetings and Introductions:</a:t>
            </a:r>
            <a:endParaRPr sz="1600" dirty="0"/>
          </a:p>
          <a:p>
            <a:pPr marL="878839" lvl="1" indent="-285749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en" sz="1200" dirty="0"/>
              <a:t>Class notes: notes_08_28.md</a:t>
            </a:r>
            <a:endParaRPr dirty="0"/>
          </a:p>
          <a:p>
            <a:pPr marL="878839" lvl="1" indent="-285749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en" sz="1200" dirty="0"/>
              <a:t>Markdown viewer</a:t>
            </a:r>
            <a:br>
              <a:rPr lang="en" sz="1200" dirty="0"/>
            </a:br>
            <a:endParaRPr sz="1200" dirty="0"/>
          </a:p>
          <a:p>
            <a:pPr marL="42164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600" dirty="0"/>
              <a:t>Command Line Interface (CLI) versus a Graphic User Interface (GUI)</a:t>
            </a:r>
            <a:endParaRPr sz="800" dirty="0"/>
          </a:p>
          <a:p>
            <a:pPr marL="878839" lvl="1" indent="-285749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en" sz="1200" dirty="0"/>
              <a:t>The missing semester: </a:t>
            </a: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https://missing.csail.mit.edu/</a:t>
            </a:r>
            <a:endParaRPr sz="1200" dirty="0"/>
          </a:p>
          <a:p>
            <a:pPr marL="1336040" lvl="2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■"/>
            </a:pPr>
            <a:r>
              <a:rPr lang="en" sz="1200" dirty="0"/>
              <a:t>The shell, shell tools and scripting, and the command line environment</a:t>
            </a:r>
            <a:endParaRPr dirty="0"/>
          </a:p>
          <a:p>
            <a:pPr marL="1336040" lvl="2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■"/>
            </a:pPr>
            <a:r>
              <a:rPr lang="en" sz="1200" dirty="0"/>
              <a:t>Version Control (git)</a:t>
            </a:r>
            <a:endParaRPr dirty="0"/>
          </a:p>
          <a:p>
            <a:pPr marL="1336040" lvl="2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■"/>
            </a:pPr>
            <a:r>
              <a:rPr lang="en" sz="1200" dirty="0"/>
              <a:t>Editors (</a:t>
            </a:r>
            <a:r>
              <a:rPr lang="en" sz="1200" dirty="0" err="1"/>
              <a:t>subl</a:t>
            </a:r>
            <a:r>
              <a:rPr lang="en" sz="1200" dirty="0"/>
              <a:t>) [Sublime Text]</a:t>
            </a:r>
          </a:p>
          <a:p>
            <a:pPr marL="878839" lvl="1" indent="-285749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en" sz="1200" dirty="0"/>
              <a:t>A comparison between the CLI and the GUI</a:t>
            </a:r>
            <a:br>
              <a:rPr lang="en" sz="1600" dirty="0"/>
            </a:br>
            <a:endParaRPr sz="1600" dirty="0"/>
          </a:p>
          <a:p>
            <a:pPr marL="42164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 dirty="0"/>
              <a:t>Canonical Class Directory: ~/classes/comp122/</a:t>
            </a:r>
            <a:endParaRPr dirty="0"/>
          </a:p>
          <a:p>
            <a:pPr marL="782320" lvl="1" indent="-171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200" dirty="0"/>
              <a:t>Introduction to COMP122: 		</a:t>
            </a:r>
            <a:r>
              <a:rPr lang="en" sz="1200" dirty="0" err="1"/>
              <a:t>introduction.md</a:t>
            </a:r>
            <a:endParaRPr sz="1200" dirty="0"/>
          </a:p>
          <a:p>
            <a:pPr marL="782320" lvl="1" indent="-171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200" dirty="0"/>
              <a:t>Syllabus:  			</a:t>
            </a:r>
            <a:r>
              <a:rPr lang="en" sz="1200" dirty="0" err="1"/>
              <a:t>syllabus.md</a:t>
            </a:r>
            <a:endParaRPr sz="1200" dirty="0"/>
          </a:p>
          <a:p>
            <a:pPr marL="782320" lvl="1" indent="-171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200" dirty="0"/>
              <a:t>Assignments: 			</a:t>
            </a:r>
            <a:r>
              <a:rPr lang="en" sz="1200" dirty="0" err="1"/>
              <a:t>assignments.md</a:t>
            </a:r>
            <a:endParaRPr sz="1200" dirty="0"/>
          </a:p>
          <a:p>
            <a:pPr marL="782320" lvl="1" indent="-171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200" dirty="0"/>
              <a:t>Schedule: 			</a:t>
            </a:r>
            <a:r>
              <a:rPr lang="en" sz="1200" dirty="0" err="1"/>
              <a:t>schedule.md</a:t>
            </a:r>
            <a:r>
              <a:rPr lang="en" sz="1200" dirty="0"/>
              <a:t> </a:t>
            </a:r>
            <a:endParaRPr dirty="0"/>
          </a:p>
          <a:p>
            <a:pPr marL="782320" lvl="1" indent="-171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200" dirty="0"/>
              <a:t>Class Material:			directory for each section of the class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Tools and Resources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>
              <a:lnSpc>
                <a:spcPct val="95000"/>
              </a:lnSpc>
              <a:buSzPts val="2000"/>
            </a:pPr>
            <a:r>
              <a:rPr lang="en-US" sz="2000" dirty="0"/>
              <a:t>Sublime Text:</a:t>
            </a:r>
          </a:p>
          <a:p>
            <a:pPr marL="444500">
              <a:lnSpc>
                <a:spcPct val="95000"/>
              </a:lnSpc>
              <a:buSzPts val="2000"/>
            </a:pPr>
            <a:r>
              <a:rPr lang="en-US" sz="2000" dirty="0"/>
              <a:t>One Markdown: </a:t>
            </a:r>
          </a:p>
          <a:p>
            <a:pPr marL="4445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GitHub Documents:</a:t>
            </a:r>
            <a:endParaRPr dirty="0"/>
          </a:p>
          <a:p>
            <a:pPr marL="9017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https://github.com/COMP122</a:t>
            </a:r>
            <a:endParaRPr sz="1600" dirty="0"/>
          </a:p>
          <a:p>
            <a:pPr marL="9017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 dirty="0"/>
              <a:t>Invitations URLs:  for example: </a:t>
            </a:r>
            <a:r>
              <a:rPr lang="en" sz="1600" u="sng" dirty="0">
                <a:solidFill>
                  <a:schemeClr val="hlink"/>
                </a:solidFill>
                <a:hlinkClick r:id="rId4"/>
              </a:rPr>
              <a:t>https://classroom.github.com/a/c1oXvbim</a:t>
            </a:r>
            <a:endParaRPr sz="1600" dirty="0"/>
          </a:p>
          <a:p>
            <a:pPr marL="4445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Living Documents (on </a:t>
            </a:r>
            <a:r>
              <a:rPr lang="en" sz="2000" dirty="0" err="1"/>
              <a:t>my.csun.edu</a:t>
            </a:r>
            <a:r>
              <a:rPr lang="en" sz="2000" dirty="0"/>
              <a:t> – drive) </a:t>
            </a:r>
            <a:endParaRPr dirty="0"/>
          </a:p>
          <a:p>
            <a:pPr marL="844550" lvl="1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 u="sng" dirty="0">
                <a:solidFill>
                  <a:schemeClr val="hlink"/>
                </a:solidFill>
                <a:hlinkClick r:id="rId5"/>
              </a:rPr>
              <a:t>https://drive.google.com/drive/u/0/folders/1WpDQTpX-rFnPNkcynDI2-7faFX0qOzjH</a:t>
            </a:r>
            <a:endParaRPr sz="1600" dirty="0"/>
          </a:p>
          <a:p>
            <a:pPr marL="844550" lvl="1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 dirty="0"/>
              <a:t>Copies are in: */documents/*  </a:t>
            </a:r>
          </a:p>
          <a:p>
            <a:pPr marL="1301750" lvl="2" indent="-285750">
              <a:lnSpc>
                <a:spcPct val="95000"/>
              </a:lnSpc>
              <a:buSzPts val="2000"/>
              <a:buChar char="○"/>
            </a:pPr>
            <a:r>
              <a:rPr lang="en-US" sz="1600" dirty="0"/>
              <a:t>C</a:t>
            </a:r>
            <a:r>
              <a:rPr lang="en" sz="1600" dirty="0" err="1"/>
              <a:t>urrently</a:t>
            </a:r>
            <a:r>
              <a:rPr lang="en" sz="1600" dirty="0"/>
              <a:t>, the yare in the .hidden subdirectory</a:t>
            </a:r>
            <a:endParaRPr dirty="0"/>
          </a:p>
          <a:p>
            <a:pPr marL="4445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Class Discussions: </a:t>
            </a:r>
            <a:r>
              <a:rPr lang="en" sz="1600" dirty="0"/>
              <a:t>Slack: </a:t>
            </a:r>
            <a:r>
              <a:rPr lang="en" sz="1600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comp122-csun.slack.com</a:t>
            </a:r>
            <a:endParaRPr sz="1600" u="sng" dirty="0">
              <a:solidFill>
                <a:schemeClr val="accent5"/>
              </a:solidFill>
            </a:endParaRPr>
          </a:p>
          <a:p>
            <a:pPr marL="9017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channel: </a:t>
            </a:r>
            <a:r>
              <a:rPr lang="en" sz="1600" u="sng" dirty="0">
                <a:solidFill>
                  <a:schemeClr val="accent5"/>
                </a:solidFill>
              </a:rPr>
              <a:t>#fitzgerald-s23</a:t>
            </a:r>
            <a:endParaRPr sz="1600" dirty="0"/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Class Material:  bin/, reference/, tidbits/, etc.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Languages</a:t>
            </a:r>
            <a:endParaRPr sz="15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Domain Specific</a:t>
            </a:r>
            <a:br>
              <a:rPr lang="en" sz="1100"/>
            </a:br>
            <a:br>
              <a:rPr lang="en" sz="1100"/>
            </a:br>
            <a:endParaRPr sz="11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Compilers &amp; Interpreters</a:t>
            </a:r>
            <a:endParaRPr sz="15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Analysis</a:t>
            </a:r>
            <a:endParaRPr sz="11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lexicographical</a:t>
            </a:r>
            <a:endParaRPr sz="11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syntaxical</a:t>
            </a:r>
            <a:endParaRPr sz="11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semantics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Language Optimization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Machine Optimization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Translation:  TAC → MIPS</a:t>
            </a:r>
            <a:br>
              <a:rPr lang="en" sz="1100"/>
            </a:br>
            <a:endParaRPr sz="11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Hardware</a:t>
            </a:r>
            <a:endParaRPr sz="15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General Types: Registers / Stack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Specific CPU Controls</a:t>
            </a:r>
            <a:br>
              <a:rPr lang="en" sz="1100"/>
            </a:br>
            <a:endParaRPr sz="1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CLI: compilation exercise</a:t>
            </a:r>
            <a:endParaRPr sz="1500"/>
          </a:p>
        </p:txBody>
      </p:sp>
      <p:sp>
        <p:nvSpPr>
          <p:cNvPr id="67" name="Google Shape;67;p15"/>
          <p:cNvSpPr/>
          <p:nvPr/>
        </p:nvSpPr>
        <p:spPr>
          <a:xfrm>
            <a:off x="3457627" y="1578675"/>
            <a:ext cx="2027400" cy="11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770469" y="1941075"/>
            <a:ext cx="1216200" cy="1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.i</a:t>
            </a:r>
            <a:endParaRPr sz="1200"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Languages, Compilers, and Hardware: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404075" y="924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404075" y="3591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083200" y="1763050"/>
            <a:ext cx="448500" cy="182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649991" y="26913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Translation Process</a:t>
            </a:r>
            <a:endParaRPr sz="1000"/>
          </a:p>
        </p:txBody>
      </p:sp>
      <p:sp>
        <p:nvSpPr>
          <p:cNvPr id="74" name="Google Shape;74;p15"/>
          <p:cNvSpPr/>
          <p:nvPr/>
        </p:nvSpPr>
        <p:spPr>
          <a:xfrm>
            <a:off x="7533600" y="10451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.java</a:t>
            </a:r>
            <a:endParaRPr sz="1200"/>
          </a:p>
        </p:txBody>
      </p:sp>
      <p:sp>
        <p:nvSpPr>
          <p:cNvPr id="75" name="Google Shape;75;p15"/>
          <p:cNvSpPr/>
          <p:nvPr/>
        </p:nvSpPr>
        <p:spPr>
          <a:xfrm>
            <a:off x="3647000" y="23220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Assembly:    .s</a:t>
            </a:r>
            <a:endParaRPr sz="1200"/>
          </a:p>
        </p:txBody>
      </p:sp>
      <p:sp>
        <p:nvSpPr>
          <p:cNvPr id="76" name="Google Shape;76;p15"/>
          <p:cNvSpPr/>
          <p:nvPr/>
        </p:nvSpPr>
        <p:spPr>
          <a:xfrm>
            <a:off x="3647000" y="28554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.o</a:t>
            </a:r>
            <a:endParaRPr sz="1200"/>
          </a:p>
        </p:txBody>
      </p:sp>
      <p:sp>
        <p:nvSpPr>
          <p:cNvPr id="77" name="Google Shape;77;p15"/>
          <p:cNvSpPr/>
          <p:nvPr/>
        </p:nvSpPr>
        <p:spPr>
          <a:xfrm>
            <a:off x="3647000" y="33888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Executable:  a.out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7559875" y="2028200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.class</a:t>
            </a:r>
            <a:endParaRPr sz="1200"/>
          </a:p>
        </p:txBody>
      </p:sp>
      <p:sp>
        <p:nvSpPr>
          <p:cNvPr id="79" name="Google Shape;79;p15"/>
          <p:cNvSpPr txBox="1"/>
          <p:nvPr/>
        </p:nvSpPr>
        <p:spPr>
          <a:xfrm>
            <a:off x="7631191" y="29199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Virtual Machine</a:t>
            </a:r>
            <a:endParaRPr sz="1000"/>
          </a:p>
        </p:txBody>
      </p:sp>
      <p:sp>
        <p:nvSpPr>
          <p:cNvPr id="80" name="Google Shape;80;p15"/>
          <p:cNvSpPr/>
          <p:nvPr/>
        </p:nvSpPr>
        <p:spPr>
          <a:xfrm rot="-5400000" flipH="1">
            <a:off x="7743025" y="3384175"/>
            <a:ext cx="559500" cy="719700"/>
          </a:xfrm>
          <a:prstGeom prst="bentUpArrow">
            <a:avLst>
              <a:gd name="adj1" fmla="val 25000"/>
              <a:gd name="adj2" fmla="val 25865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5"/>
          <p:cNvCxnSpPr>
            <a:stCxn id="74" idx="2"/>
            <a:endCxn id="78" idx="0"/>
          </p:cNvCxnSpPr>
          <p:nvPr/>
        </p:nvCxnSpPr>
        <p:spPr>
          <a:xfrm>
            <a:off x="8265450" y="1383875"/>
            <a:ext cx="26400" cy="6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5"/>
          <p:cNvSpPr txBox="1"/>
          <p:nvPr/>
        </p:nvSpPr>
        <p:spPr>
          <a:xfrm>
            <a:off x="7871650" y="15707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javac</a:t>
            </a:r>
            <a:endParaRPr sz="600"/>
          </a:p>
        </p:txBody>
      </p:sp>
      <p:cxnSp>
        <p:nvCxnSpPr>
          <p:cNvPr id="83" name="Google Shape;83;p15"/>
          <p:cNvCxnSpPr>
            <a:stCxn id="78" idx="2"/>
            <a:endCxn id="79" idx="0"/>
          </p:cNvCxnSpPr>
          <p:nvPr/>
        </p:nvCxnSpPr>
        <p:spPr>
          <a:xfrm flipH="1">
            <a:off x="8288725" y="2366900"/>
            <a:ext cx="3000" cy="5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5"/>
          <p:cNvSpPr txBox="1"/>
          <p:nvPr/>
        </p:nvSpPr>
        <p:spPr>
          <a:xfrm>
            <a:off x="7871650" y="24851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</a:t>
            </a:r>
            <a:endParaRPr sz="600"/>
          </a:p>
        </p:txBody>
      </p:sp>
      <p:sp>
        <p:nvSpPr>
          <p:cNvPr id="85" name="Google Shape;85;p15"/>
          <p:cNvSpPr txBox="1"/>
          <p:nvPr/>
        </p:nvSpPr>
        <p:spPr>
          <a:xfrm>
            <a:off x="3982375" y="984309"/>
            <a:ext cx="719700" cy="72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cc:  ← .h, .c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.i ← cpp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.s ← ccom</a:t>
            </a:r>
            <a:br>
              <a:rPr lang="en" sz="700"/>
            </a:br>
            <a:r>
              <a:rPr lang="en" sz="700"/>
              <a:t>     .o ← as 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.out ← ld </a:t>
            </a:r>
            <a:endParaRPr sz="700"/>
          </a:p>
        </p:txBody>
      </p:sp>
      <p:cxnSp>
        <p:nvCxnSpPr>
          <p:cNvPr id="86" name="Google Shape;86;p15"/>
          <p:cNvCxnSpPr>
            <a:stCxn id="87" idx="2"/>
            <a:endCxn id="75" idx="0"/>
          </p:cNvCxnSpPr>
          <p:nvPr/>
        </p:nvCxnSpPr>
        <p:spPr>
          <a:xfrm>
            <a:off x="4378564" y="1991647"/>
            <a:ext cx="300" cy="3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5"/>
          <p:cNvCxnSpPr>
            <a:stCxn id="75" idx="2"/>
            <a:endCxn id="76" idx="0"/>
          </p:cNvCxnSpPr>
          <p:nvPr/>
        </p:nvCxnSpPr>
        <p:spPr>
          <a:xfrm>
            <a:off x="4378850" y="26607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5"/>
          <p:cNvCxnSpPr>
            <a:stCxn id="76" idx="2"/>
            <a:endCxn id="77" idx="0"/>
          </p:cNvCxnSpPr>
          <p:nvPr/>
        </p:nvCxnSpPr>
        <p:spPr>
          <a:xfrm>
            <a:off x="4378850" y="31941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5"/>
          <p:cNvSpPr/>
          <p:nvPr/>
        </p:nvSpPr>
        <p:spPr>
          <a:xfrm>
            <a:off x="3646714" y="1652947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.c</a:t>
            </a:r>
            <a:endParaRPr sz="1200"/>
          </a:p>
        </p:txBody>
      </p:sp>
      <p:sp>
        <p:nvSpPr>
          <p:cNvPr id="90" name="Google Shape;90;p15"/>
          <p:cNvSpPr/>
          <p:nvPr/>
        </p:nvSpPr>
        <p:spPr>
          <a:xfrm rot="5402886">
            <a:off x="4533966" y="3536344"/>
            <a:ext cx="357300" cy="743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205850" y="37842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  <p:sp>
        <p:nvSpPr>
          <p:cNvPr id="92" name="Google Shape;92;p15"/>
          <p:cNvSpPr/>
          <p:nvPr/>
        </p:nvSpPr>
        <p:spPr>
          <a:xfrm>
            <a:off x="7339450" y="36318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439</Words>
  <Application>Microsoft Macintosh PowerPoint</Application>
  <PresentationFormat>On-screen Show (16:9)</PresentationFormat>
  <Paragraphs>70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Welcome to COMP122</vt:lpstr>
      <vt:lpstr>Overview and Methodology </vt:lpstr>
      <vt:lpstr>Tools and Resources</vt:lpstr>
      <vt:lpstr>Languages, Compilers, and Hardware: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COMP122</dc:title>
  <cp:lastModifiedBy>Fitzgerald, Steven M</cp:lastModifiedBy>
  <cp:revision>5</cp:revision>
  <dcterms:modified xsi:type="dcterms:W3CDTF">2023-08-15T23:56:47Z</dcterms:modified>
</cp:coreProperties>
</file>