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75" r:id="rId2"/>
    <p:sldId id="256" r:id="rId3"/>
    <p:sldId id="257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1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B64E7D-FE4F-4541-8213-99132243926A}">
  <a:tblStyle styleId="{0AB64E7D-FE4F-4541-8213-9913224392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89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cb262fc41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cb262fc41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b262fc41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cb262fc41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cb262fc41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cb262fc41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cb262fc41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cb262fc41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cb262fc41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cb262fc41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cb262fc41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ecb262fc41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bcd46df6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bcd46df6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9098ecac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9098ecac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9098eca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09098ecac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cb262fc4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cb262fc4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b262fc4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b262fc4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b262fc41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b262fc41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b262fc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b262fc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cb262fc4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cb262fc4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cb262fc4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cb262fc4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b262fc41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b262fc41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cb262fc41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cb262fc41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Languages</a:t>
            </a:r>
            <a:endParaRPr sz="15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Domain Specific</a:t>
            </a:r>
            <a:br>
              <a:rPr lang="en" sz="1100" dirty="0"/>
            </a:br>
            <a:br>
              <a:rPr lang="en" sz="1100" dirty="0"/>
            </a:br>
            <a:endParaRPr sz="11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Compilers &amp; Interpreters</a:t>
            </a:r>
            <a:endParaRPr sz="15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Analysis</a:t>
            </a:r>
            <a:endParaRPr sz="1100" dirty="0"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lexicographical</a:t>
            </a:r>
            <a:endParaRPr sz="1100" dirty="0"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 err="1"/>
              <a:t>syntaxical</a:t>
            </a:r>
            <a:endParaRPr sz="1100" dirty="0"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semantics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Language Optimization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Machine Optimization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Translation:  TAC → MIPS</a:t>
            </a:r>
            <a:br>
              <a:rPr lang="en" sz="1100" dirty="0"/>
            </a:br>
            <a:endParaRPr sz="11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Hardware</a:t>
            </a:r>
            <a:endParaRPr sz="15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General Types: Registers / Stack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Specific CPU Controls</a:t>
            </a:r>
            <a:br>
              <a:rPr lang="en" sz="1100" dirty="0"/>
            </a:br>
            <a:endParaRPr sz="1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CLI: compilation exercise</a:t>
            </a:r>
            <a:endParaRPr sz="1500" dirty="0"/>
          </a:p>
        </p:txBody>
      </p:sp>
      <p:sp>
        <p:nvSpPr>
          <p:cNvPr id="73" name="Google Shape;73;p16"/>
          <p:cNvSpPr/>
          <p:nvPr/>
        </p:nvSpPr>
        <p:spPr>
          <a:xfrm>
            <a:off x="3457627" y="1578675"/>
            <a:ext cx="2027400" cy="115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3770469" y="1941075"/>
            <a:ext cx="1216200" cy="1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     .i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Landscape: Languages, Compilers, and Hardware: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404075" y="924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5404075" y="3591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6083200" y="1763050"/>
            <a:ext cx="448500" cy="182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649991" y="26913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Translation Process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533600" y="10451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     .java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647000" y="23220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Assembly:    .s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647000" y="28554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Object:      .o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647000" y="33888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Executable:  a.out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559875" y="2028200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Object:      .class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631191" y="29199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Machine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 rot="-5400000" flipH="1">
            <a:off x="7743025" y="3384175"/>
            <a:ext cx="559500" cy="719700"/>
          </a:xfrm>
          <a:prstGeom prst="bentUpArrow">
            <a:avLst>
              <a:gd name="adj1" fmla="val 25000"/>
              <a:gd name="adj2" fmla="val 25865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6"/>
          <p:cNvCxnSpPr>
            <a:stCxn id="80" idx="2"/>
            <a:endCxn id="84" idx="0"/>
          </p:cNvCxnSpPr>
          <p:nvPr/>
        </p:nvCxnSpPr>
        <p:spPr>
          <a:xfrm>
            <a:off x="8265450" y="1383875"/>
            <a:ext cx="26400" cy="6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" name="Google Shape;88;p16"/>
          <p:cNvSpPr txBox="1"/>
          <p:nvPr/>
        </p:nvSpPr>
        <p:spPr>
          <a:xfrm>
            <a:off x="7871650" y="15707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javac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6"/>
          <p:cNvCxnSpPr>
            <a:stCxn id="84" idx="2"/>
            <a:endCxn id="85" idx="0"/>
          </p:cNvCxnSpPr>
          <p:nvPr/>
        </p:nvCxnSpPr>
        <p:spPr>
          <a:xfrm flipH="1">
            <a:off x="8288725" y="2366900"/>
            <a:ext cx="3000" cy="55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0" name="Google Shape;90;p16"/>
          <p:cNvSpPr txBox="1"/>
          <p:nvPr/>
        </p:nvSpPr>
        <p:spPr>
          <a:xfrm>
            <a:off x="7871650" y="24851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982375" y="896848"/>
            <a:ext cx="719700" cy="72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cc:  ← .h, .c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.i ← cpp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.s ← ccom</a:t>
            </a:r>
            <a:b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.o ← as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.out ← ld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6"/>
          <p:cNvCxnSpPr>
            <a:stCxn id="93" idx="2"/>
            <a:endCxn id="81" idx="0"/>
          </p:cNvCxnSpPr>
          <p:nvPr/>
        </p:nvCxnSpPr>
        <p:spPr>
          <a:xfrm>
            <a:off x="4378564" y="1991647"/>
            <a:ext cx="300" cy="3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" name="Google Shape;94;p16"/>
          <p:cNvCxnSpPr>
            <a:stCxn id="81" idx="2"/>
            <a:endCxn id="82" idx="0"/>
          </p:cNvCxnSpPr>
          <p:nvPr/>
        </p:nvCxnSpPr>
        <p:spPr>
          <a:xfrm>
            <a:off x="4378850" y="26607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5" name="Google Shape;95;p16"/>
          <p:cNvCxnSpPr>
            <a:stCxn id="82" idx="2"/>
            <a:endCxn id="83" idx="0"/>
          </p:cNvCxnSpPr>
          <p:nvPr/>
        </p:nvCxnSpPr>
        <p:spPr>
          <a:xfrm>
            <a:off x="4378850" y="31941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" name="Google Shape;93;p16"/>
          <p:cNvSpPr/>
          <p:nvPr/>
        </p:nvSpPr>
        <p:spPr>
          <a:xfrm>
            <a:off x="3646714" y="1652947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     .c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 rot="5402886">
            <a:off x="4533966" y="3536344"/>
            <a:ext cx="357300" cy="743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205850" y="37842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7339450" y="36318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380AE-3E56-B243-BDAB-2C97FD937453}"/>
              </a:ext>
            </a:extLst>
          </p:cNvPr>
          <p:cNvSpPr txBox="1"/>
          <p:nvPr/>
        </p:nvSpPr>
        <p:spPr>
          <a:xfrm>
            <a:off x="97971" y="25146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2323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FA(Q, </a:t>
            </a:r>
            <a:r>
              <a:rPr lang="en" dirty="0" err="1"/>
              <a:t>Σ</a:t>
            </a:r>
            <a:r>
              <a:rPr lang="en" dirty="0"/>
              <a:t>, 𝛅, q0, F)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Q = { N, W, R, B, T }        // New, Waiting (Ready),  Running, Blocked, Terminated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Σ</a:t>
            </a:r>
            <a:r>
              <a:rPr lang="en" dirty="0"/>
              <a:t> = { a, d, </a:t>
            </a:r>
            <a:r>
              <a:rPr lang="en" dirty="0" err="1"/>
              <a:t>i</a:t>
            </a:r>
            <a:r>
              <a:rPr lang="en" dirty="0"/>
              <a:t>, t, r, e}            // admit, dispatch, interrupt, trap, resume, exit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q0 : 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 : { T }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𝛅 : Q x </a:t>
            </a:r>
            <a:r>
              <a:rPr lang="en" dirty="0" err="1"/>
              <a:t>Σ</a:t>
            </a:r>
            <a:r>
              <a:rPr lang="en" dirty="0"/>
              <a:t> -&gt; Q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4" name="Google Shape;124;p22"/>
          <p:cNvSpPr/>
          <p:nvPr/>
        </p:nvSpPr>
        <p:spPr>
          <a:xfrm>
            <a:off x="3158519" y="2009319"/>
            <a:ext cx="5818200" cy="250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State Machine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8301712" y="2721499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8369127" y="2792019"/>
            <a:ext cx="449100" cy="46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3739927" y="2721487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5071909" y="2721499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6987879" y="2721499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6107459" y="3970396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32" name="Google Shape;132;p22"/>
          <p:cNvCxnSpPr>
            <a:endCxn id="128" idx="2"/>
          </p:cNvCxnSpPr>
          <p:nvPr/>
        </p:nvCxnSpPr>
        <p:spPr>
          <a:xfrm rot="10800000" flipH="1">
            <a:off x="3352927" y="3026887"/>
            <a:ext cx="387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2"/>
          <p:cNvCxnSpPr>
            <a:stCxn id="128" idx="6"/>
            <a:endCxn id="129" idx="2"/>
          </p:cNvCxnSpPr>
          <p:nvPr/>
        </p:nvCxnSpPr>
        <p:spPr>
          <a:xfrm>
            <a:off x="4324027" y="3026887"/>
            <a:ext cx="7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2"/>
          <p:cNvCxnSpPr>
            <a:stCxn id="129" idx="7"/>
            <a:endCxn id="130" idx="1"/>
          </p:cNvCxnSpPr>
          <p:nvPr/>
        </p:nvCxnSpPr>
        <p:spPr>
          <a:xfrm rot="-5400000" flipH="1">
            <a:off x="6321669" y="2059749"/>
            <a:ext cx="600" cy="1503000"/>
          </a:xfrm>
          <a:prstGeom prst="curvedConnector3">
            <a:avLst>
              <a:gd name="adj1" fmla="val -55101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2"/>
          <p:cNvCxnSpPr>
            <a:stCxn id="130" idx="3"/>
            <a:endCxn id="129" idx="5"/>
          </p:cNvCxnSpPr>
          <p:nvPr/>
        </p:nvCxnSpPr>
        <p:spPr>
          <a:xfrm rot="5400000">
            <a:off x="6321618" y="2491650"/>
            <a:ext cx="600" cy="1503000"/>
          </a:xfrm>
          <a:prstGeom prst="curvedConnector3">
            <a:avLst>
              <a:gd name="adj1" fmla="val 55101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2"/>
          <p:cNvCxnSpPr>
            <a:stCxn id="130" idx="4"/>
            <a:endCxn id="131" idx="6"/>
          </p:cNvCxnSpPr>
          <p:nvPr/>
        </p:nvCxnSpPr>
        <p:spPr>
          <a:xfrm rot="5400000">
            <a:off x="6514029" y="3509899"/>
            <a:ext cx="943500" cy="58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2"/>
          <p:cNvCxnSpPr>
            <a:stCxn id="131" idx="2"/>
            <a:endCxn id="129" idx="4"/>
          </p:cNvCxnSpPr>
          <p:nvPr/>
        </p:nvCxnSpPr>
        <p:spPr>
          <a:xfrm rot="10800000">
            <a:off x="5364059" y="3332296"/>
            <a:ext cx="743400" cy="943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2"/>
          <p:cNvCxnSpPr>
            <a:stCxn id="130" idx="6"/>
            <a:endCxn id="126" idx="2"/>
          </p:cNvCxnSpPr>
          <p:nvPr/>
        </p:nvCxnSpPr>
        <p:spPr>
          <a:xfrm>
            <a:off x="7571979" y="3026899"/>
            <a:ext cx="72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22"/>
          <p:cNvSpPr txBox="1"/>
          <p:nvPr/>
        </p:nvSpPr>
        <p:spPr>
          <a:xfrm>
            <a:off x="4561000" y="27118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6151525" y="21715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6220825" y="322337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7766438" y="27118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7179313" y="375052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5305825" y="382672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4709200" y="4645150"/>
            <a:ext cx="41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 for the Process Status Diagram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540300" y="3131850"/>
            <a:ext cx="12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760400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966101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1171803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1377504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1583206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1788907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1994609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2617274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55" name="Google Shape;155;p22"/>
          <p:cNvCxnSpPr/>
          <p:nvPr/>
        </p:nvCxnSpPr>
        <p:spPr>
          <a:xfrm>
            <a:off x="1935225" y="37945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6" name="Google Shape;156;p22"/>
          <p:cNvSpPr/>
          <p:nvPr/>
        </p:nvSpPr>
        <p:spPr>
          <a:xfrm>
            <a:off x="2203096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 flipH="1">
            <a:off x="8216094" y="1133266"/>
            <a:ext cx="306065" cy="284855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311700" y="1203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PDA(Q, Σ, 𝚪, 𝛅, q0, z0, F)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: set of symbols on the input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𝚪 : set of symbols placed on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z0: set of symbols place on the stack at startup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x 𝚪-&gt; Q x 𝚪* 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3905250" y="2476500"/>
            <a:ext cx="4926900" cy="213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Pushdown Automata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74" name="Google Shape;174;p23"/>
          <p:cNvCxnSpPr/>
          <p:nvPr/>
        </p:nvCxnSpPr>
        <p:spPr>
          <a:xfrm>
            <a:off x="1020825" y="3870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635025" y="3942188"/>
            <a:ext cx="5319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23"/>
          <p:cNvSpPr/>
          <p:nvPr/>
        </p:nvSpPr>
        <p:spPr>
          <a:xfrm>
            <a:off x="7784650" y="36920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7784650" y="34634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7784650" y="32348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7784650" y="30062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7784650" y="27776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7334475" y="3995375"/>
            <a:ext cx="138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Stack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5768650" y="613225"/>
            <a:ext cx="2016000" cy="615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-&gt; if ( E ) 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|   if ( E ) S else S</a:t>
            </a:r>
            <a:endParaRPr/>
          </a:p>
        </p:txBody>
      </p:sp>
      <p:cxnSp>
        <p:nvCxnSpPr>
          <p:cNvPr id="183" name="Google Shape;183;p23"/>
          <p:cNvCxnSpPr/>
          <p:nvPr/>
        </p:nvCxnSpPr>
        <p:spPr>
          <a:xfrm rot="10800000" flipH="1">
            <a:off x="7585225" y="2747525"/>
            <a:ext cx="631500" cy="141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3"/>
          <p:cNvSpPr/>
          <p:nvPr/>
        </p:nvSpPr>
        <p:spPr>
          <a:xfrm rot="-5400000">
            <a:off x="8029625" y="3172400"/>
            <a:ext cx="606900" cy="349200"/>
          </a:xfrm>
          <a:prstGeom prst="rightArrow">
            <a:avLst>
              <a:gd name="adj1" fmla="val 50000"/>
              <a:gd name="adj2" fmla="val 429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3"/>
          <p:cNvGrpSpPr/>
          <p:nvPr/>
        </p:nvGrpSpPr>
        <p:grpSpPr>
          <a:xfrm>
            <a:off x="4390875" y="2795950"/>
            <a:ext cx="2580300" cy="1304700"/>
            <a:chOff x="1578775" y="1887650"/>
            <a:chExt cx="2580300" cy="1304700"/>
          </a:xfrm>
        </p:grpSpPr>
        <p:sp>
          <p:nvSpPr>
            <p:cNvPr id="186" name="Google Shape;186;p23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23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188" name="Google Shape;188;p23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3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4" name="Google Shape;194;p23"/>
              <p:cNvCxnSpPr>
                <a:endCxn id="190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5" name="Google Shape;195;p23"/>
              <p:cNvCxnSpPr>
                <a:stCxn id="190" idx="6"/>
                <a:endCxn id="191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6" name="Google Shape;196;p23"/>
              <p:cNvCxnSpPr>
                <a:stCxn id="191" idx="7"/>
                <a:endCxn id="192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7" name="Google Shape;197;p23"/>
              <p:cNvCxnSpPr>
                <a:stCxn id="192" idx="3"/>
                <a:endCxn id="191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8" name="Google Shape;198;p23"/>
              <p:cNvCxnSpPr>
                <a:stCxn id="192" idx="4"/>
                <a:endCxn id="193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9" name="Google Shape;199;p23"/>
              <p:cNvCxnSpPr>
                <a:stCxn id="193" idx="2"/>
                <a:endCxn id="191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0" name="Google Shape;200;p23"/>
              <p:cNvCxnSpPr>
                <a:stCxn id="192" idx="6"/>
                <a:endCxn id="188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01" name="Google Shape;201;p23"/>
          <p:cNvSpPr txBox="1"/>
          <p:nvPr/>
        </p:nvSpPr>
        <p:spPr>
          <a:xfrm>
            <a:off x="5905500" y="4593650"/>
            <a:ext cx="112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PDA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5256750" y="3170000"/>
            <a:ext cx="900900" cy="354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: set of symbols on the input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𝚪 : set of symbols placed on the tape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includes a blank symbol: $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x 𝚪-&gt; Q x 𝚪 x {R, L}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5276850" y="962025"/>
            <a:ext cx="3457500" cy="3606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</a:t>
            </a:r>
            <a:endParaRPr/>
          </a:p>
        </p:txBody>
      </p:sp>
      <p:grpSp>
        <p:nvGrpSpPr>
          <p:cNvPr id="210" name="Google Shape;210;p24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211" name="Google Shape;211;p24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24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213" name="Google Shape;213;p24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4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" name="Google Shape;219;p24"/>
              <p:cNvCxnSpPr>
                <a:endCxn id="215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0" name="Google Shape;220;p24"/>
              <p:cNvCxnSpPr>
                <a:stCxn id="215" idx="6"/>
                <a:endCxn id="216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1" name="Google Shape;221;p24"/>
              <p:cNvCxnSpPr>
                <a:stCxn id="216" idx="7"/>
                <a:endCxn id="217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2" name="Google Shape;222;p24"/>
              <p:cNvCxnSpPr>
                <a:stCxn id="217" idx="3"/>
                <a:endCxn id="216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3" name="Google Shape;223;p24"/>
              <p:cNvCxnSpPr>
                <a:stCxn id="217" idx="4"/>
                <a:endCxn id="218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4" name="Google Shape;224;p24"/>
              <p:cNvCxnSpPr>
                <a:stCxn id="218" idx="2"/>
                <a:endCxn id="216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5" name="Google Shape;225;p24"/>
              <p:cNvCxnSpPr>
                <a:stCxn id="217" idx="6"/>
                <a:endCxn id="213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26" name="Google Shape;226;p24"/>
          <p:cNvSpPr/>
          <p:nvPr/>
        </p:nvSpPr>
        <p:spPr>
          <a:xfrm rot="5400000">
            <a:off x="67121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4"/>
          <p:cNvSpPr/>
          <p:nvPr/>
        </p:nvSpPr>
        <p:spPr>
          <a:xfrm rot="5400000">
            <a:off x="69407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4"/>
          <p:cNvSpPr/>
          <p:nvPr/>
        </p:nvSpPr>
        <p:spPr>
          <a:xfrm rot="5400000">
            <a:off x="71693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4"/>
          <p:cNvSpPr/>
          <p:nvPr/>
        </p:nvSpPr>
        <p:spPr>
          <a:xfrm rot="5400000">
            <a:off x="73979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4"/>
          <p:cNvSpPr/>
          <p:nvPr/>
        </p:nvSpPr>
        <p:spPr>
          <a:xfrm rot="5400000">
            <a:off x="76265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6766200" y="3844300"/>
            <a:ext cx="606900" cy="349200"/>
          </a:xfrm>
          <a:prstGeom prst="rightArrow">
            <a:avLst>
              <a:gd name="adj1" fmla="val 50000"/>
              <a:gd name="adj2" fmla="val 429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/>
          <p:nvPr/>
        </p:nvSpPr>
        <p:spPr>
          <a:xfrm rot="10800000">
            <a:off x="5946300" y="3844300"/>
            <a:ext cx="606900" cy="349200"/>
          </a:xfrm>
          <a:prstGeom prst="rightArrow">
            <a:avLst>
              <a:gd name="adj1" fmla="val 50000"/>
              <a:gd name="adj2" fmla="val 429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/>
          <p:nvPr/>
        </p:nvSpPr>
        <p:spPr>
          <a:xfrm rot="-5400000">
            <a:off x="64353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 rot="-5400000">
            <a:off x="62067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59781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</a:t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66880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6143625" y="4124325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Tape</a:t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69408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71694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73788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76266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64594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78793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81321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62404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46" name="Google Shape;246;p24"/>
          <p:cNvCxnSpPr/>
          <p:nvPr/>
        </p:nvCxnSpPr>
        <p:spPr>
          <a:xfrm rot="10800000">
            <a:off x="6710375" y="3243125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4"/>
          <p:cNvCxnSpPr/>
          <p:nvPr/>
        </p:nvCxnSpPr>
        <p:spPr>
          <a:xfrm rot="10800000">
            <a:off x="7110901" y="295150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48" name="Google Shape;248;p24"/>
          <p:cNvSpPr txBox="1"/>
          <p:nvPr/>
        </p:nvSpPr>
        <p:spPr>
          <a:xfrm>
            <a:off x="6324600" y="4610100"/>
            <a:ext cx="150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58" name="Google Shape;258;p24"/>
          <p:cNvCxnSpPr/>
          <p:nvPr/>
        </p:nvCxnSpPr>
        <p:spPr>
          <a:xfrm>
            <a:off x="1097025" y="3870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59" name="Google Shape;259;p24"/>
          <p:cNvSpPr txBox="1"/>
          <p:nvPr/>
        </p:nvSpPr>
        <p:spPr>
          <a:xfrm>
            <a:off x="6143625" y="1616675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>
            <a:off x="5514200" y="962025"/>
            <a:ext cx="3048000" cy="30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Bounded Automata</a:t>
            </a:r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Case of a Turing Machine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tape is bounded to a defined size.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267" name="Google Shape;267;p25"/>
          <p:cNvGrpSpPr/>
          <p:nvPr/>
        </p:nvGrpSpPr>
        <p:grpSpPr>
          <a:xfrm>
            <a:off x="5720250" y="1471725"/>
            <a:ext cx="2580300" cy="1304700"/>
            <a:chOff x="1578775" y="1887650"/>
            <a:chExt cx="2580300" cy="1304700"/>
          </a:xfrm>
        </p:grpSpPr>
        <p:sp>
          <p:nvSpPr>
            <p:cNvPr id="268" name="Google Shape;268;p25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25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270" name="Google Shape;270;p25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5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5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5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5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6" name="Google Shape;276;p25"/>
              <p:cNvCxnSpPr>
                <a:endCxn id="272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7" name="Google Shape;277;p25"/>
              <p:cNvCxnSpPr>
                <a:stCxn id="272" idx="6"/>
                <a:endCxn id="273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8" name="Google Shape;278;p25"/>
              <p:cNvCxnSpPr>
                <a:stCxn id="273" idx="7"/>
                <a:endCxn id="274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9" name="Google Shape;279;p25"/>
              <p:cNvCxnSpPr>
                <a:stCxn id="274" idx="3"/>
                <a:endCxn id="273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80" name="Google Shape;280;p25"/>
              <p:cNvCxnSpPr>
                <a:stCxn id="274" idx="4"/>
                <a:endCxn id="275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81" name="Google Shape;281;p25"/>
              <p:cNvCxnSpPr>
                <a:stCxn id="275" idx="2"/>
                <a:endCxn id="273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82" name="Google Shape;282;p25"/>
              <p:cNvCxnSpPr>
                <a:stCxn id="274" idx="6"/>
                <a:endCxn id="270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83" name="Google Shape;283;p25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"/>
          <p:cNvSpPr/>
          <p:nvPr/>
        </p:nvSpPr>
        <p:spPr>
          <a:xfrm rot="5400000">
            <a:off x="70931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1546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66360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845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0932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73459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5987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95" name="Google Shape;295;p25"/>
          <p:cNvCxnSpPr/>
          <p:nvPr/>
        </p:nvCxnSpPr>
        <p:spPr>
          <a:xfrm rot="10800000">
            <a:off x="6148400" y="3091450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5"/>
          <p:cNvCxnSpPr/>
          <p:nvPr/>
        </p:nvCxnSpPr>
        <p:spPr>
          <a:xfrm rot="10800000">
            <a:off x="6334201" y="285735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97" name="Google Shape;297;p25"/>
          <p:cNvSpPr txBox="1"/>
          <p:nvPr/>
        </p:nvSpPr>
        <p:spPr>
          <a:xfrm>
            <a:off x="6006425" y="4052250"/>
            <a:ext cx="245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LBA with tape size of 8</a:t>
            </a:r>
            <a:endParaRPr/>
          </a:p>
        </p:txBody>
      </p:sp>
      <p:cxnSp>
        <p:nvCxnSpPr>
          <p:cNvPr id="298" name="Google Shape;298;p25"/>
          <p:cNvCxnSpPr/>
          <p:nvPr/>
        </p:nvCxnSpPr>
        <p:spPr>
          <a:xfrm rot="10800000">
            <a:off x="8104200" y="3091450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5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08" name="Google Shape;308;p25"/>
          <p:cNvCxnSpPr/>
          <p:nvPr/>
        </p:nvCxnSpPr>
        <p:spPr>
          <a:xfrm>
            <a:off x="1020825" y="3870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09" name="Google Shape;309;p25"/>
          <p:cNvSpPr/>
          <p:nvPr/>
        </p:nvSpPr>
        <p:spPr>
          <a:xfrm>
            <a:off x="78465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310" name="Google Shape;310;p25"/>
          <p:cNvSpPr txBox="1"/>
          <p:nvPr/>
        </p:nvSpPr>
        <p:spPr>
          <a:xfrm>
            <a:off x="6153925" y="1777725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Tape: sufficiently large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control unit (aka firmware)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generic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coming from an I/O device</a:t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5276850" y="962025"/>
            <a:ext cx="3177300" cy="317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grpSp>
        <p:nvGrpSpPr>
          <p:cNvPr id="318" name="Google Shape;318;p26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319" name="Google Shape;319;p26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26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7" name="Google Shape;327;p26"/>
              <p:cNvCxnSpPr>
                <a:endCxn id="323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28" name="Google Shape;328;p26"/>
              <p:cNvCxnSpPr>
                <a:stCxn id="323" idx="6"/>
                <a:endCxn id="324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29" name="Google Shape;329;p26"/>
              <p:cNvCxnSpPr>
                <a:stCxn id="324" idx="7"/>
                <a:endCxn id="325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0" name="Google Shape;330;p26"/>
              <p:cNvCxnSpPr>
                <a:stCxn id="325" idx="3"/>
                <a:endCxn id="324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1" name="Google Shape;331;p26"/>
              <p:cNvCxnSpPr>
                <a:stCxn id="325" idx="4"/>
                <a:endCxn id="326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2" name="Google Shape;332;p26"/>
              <p:cNvCxnSpPr>
                <a:stCxn id="326" idx="2"/>
                <a:endCxn id="324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3" name="Google Shape;333;p26"/>
              <p:cNvCxnSpPr>
                <a:stCxn id="325" idx="6"/>
                <a:endCxn id="321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334" name="Google Shape;334;p26"/>
          <p:cNvSpPr/>
          <p:nvPr/>
        </p:nvSpPr>
        <p:spPr>
          <a:xfrm rot="5400000">
            <a:off x="59501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59260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0" name="Google Shape;340;p26"/>
          <p:cNvSpPr txBox="1"/>
          <p:nvPr/>
        </p:nvSpPr>
        <p:spPr>
          <a:xfrm>
            <a:off x="5948300" y="3438350"/>
            <a:ext cx="2343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Sufficiently Large Tape</a:t>
            </a:r>
            <a:endParaRPr sz="900"/>
          </a:p>
        </p:txBody>
      </p:sp>
      <p:sp>
        <p:nvSpPr>
          <p:cNvPr id="341" name="Google Shape;341;p26"/>
          <p:cNvSpPr/>
          <p:nvPr/>
        </p:nvSpPr>
        <p:spPr>
          <a:xfrm>
            <a:off x="6178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6616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68646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71173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73701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47" name="Google Shape;347;p26"/>
          <p:cNvCxnSpPr/>
          <p:nvPr/>
        </p:nvCxnSpPr>
        <p:spPr>
          <a:xfrm rot="10800000">
            <a:off x="5924575" y="3114525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26"/>
          <p:cNvCxnSpPr/>
          <p:nvPr/>
        </p:nvCxnSpPr>
        <p:spPr>
          <a:xfrm rot="10800000">
            <a:off x="6943801" y="285735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49" name="Google Shape;349;p26"/>
          <p:cNvSpPr txBox="1"/>
          <p:nvPr/>
        </p:nvSpPr>
        <p:spPr>
          <a:xfrm>
            <a:off x="5843450" y="4175550"/>
            <a:ext cx="224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sp>
        <p:nvSpPr>
          <p:cNvPr id="350" name="Google Shape;350;p26"/>
          <p:cNvSpPr txBox="1"/>
          <p:nvPr/>
        </p:nvSpPr>
        <p:spPr>
          <a:xfrm>
            <a:off x="1073700" y="3589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1293800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6"/>
          <p:cNvSpPr/>
          <p:nvPr/>
        </p:nvSpPr>
        <p:spPr>
          <a:xfrm>
            <a:off x="1499501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6"/>
          <p:cNvSpPr/>
          <p:nvPr/>
        </p:nvSpPr>
        <p:spPr>
          <a:xfrm>
            <a:off x="1705203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6"/>
          <p:cNvSpPr/>
          <p:nvPr/>
        </p:nvSpPr>
        <p:spPr>
          <a:xfrm>
            <a:off x="191090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6"/>
          <p:cNvSpPr/>
          <p:nvPr/>
        </p:nvSpPr>
        <p:spPr>
          <a:xfrm>
            <a:off x="2116606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2322307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6"/>
          <p:cNvSpPr/>
          <p:nvPr/>
        </p:nvSpPr>
        <p:spPr>
          <a:xfrm>
            <a:off x="2528009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6"/>
          <p:cNvSpPr/>
          <p:nvPr/>
        </p:nvSpPr>
        <p:spPr>
          <a:xfrm>
            <a:off x="284587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59" name="Google Shape;359;p26"/>
          <p:cNvCxnSpPr/>
          <p:nvPr/>
        </p:nvCxnSpPr>
        <p:spPr>
          <a:xfrm>
            <a:off x="1401825" y="4251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60" name="Google Shape;360;p26"/>
          <p:cNvSpPr txBox="1"/>
          <p:nvPr/>
        </p:nvSpPr>
        <p:spPr>
          <a:xfrm>
            <a:off x="6052950" y="1591188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to the Abstract</a:t>
            </a:r>
            <a:endParaRPr/>
          </a:p>
        </p:txBody>
      </p:sp>
      <p:sp>
        <p:nvSpPr>
          <p:cNvPr id="366" name="Google Shape;36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Turing Machine →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von Neumann Architecture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Harvard Architecture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67" name="Google Shape;3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1876425"/>
            <a:ext cx="34480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900" y="2166956"/>
            <a:ext cx="2972815" cy="17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7"/>
          <p:cNvSpPr txBox="1"/>
          <p:nvPr/>
        </p:nvSpPr>
        <p:spPr>
          <a:xfrm>
            <a:off x="466725" y="4124325"/>
            <a:ext cx="63723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Consider writing a Java program for these machines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Architecture: MIPS Microarchitecture</a:t>
            </a:r>
            <a:endParaRPr/>
          </a:p>
        </p:txBody>
      </p:sp>
      <p:pic>
        <p:nvPicPr>
          <p:cNvPr id="375" name="Google Shape;3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Physical Architecture: ARM (7&amp;9) Microarchitectures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1" name="Google Shape;3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00" y="1130950"/>
            <a:ext cx="2950306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9"/>
          <p:cNvPicPr preferRelativeResize="0"/>
          <p:nvPr/>
        </p:nvPicPr>
        <p:blipFill rotWithShape="1">
          <a:blip r:embed="rId4">
            <a:alphaModFix/>
          </a:blip>
          <a:srcRect l="7824" t="5390" r="14625" b="9977"/>
          <a:stretch/>
        </p:blipFill>
        <p:spPr>
          <a:xfrm>
            <a:off x="609600" y="1203325"/>
            <a:ext cx="2171700" cy="36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Architectures: Examples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8" name="Google Shape;3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00" y="1130950"/>
            <a:ext cx="2950306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 rotWithShape="1">
          <a:blip r:embed="rId4">
            <a:alphaModFix/>
          </a:blip>
          <a:srcRect l="7824" t="5390" r="14625" b="9977"/>
          <a:stretch/>
        </p:blipFill>
        <p:spPr>
          <a:xfrm>
            <a:off x="609600" y="1203325"/>
            <a:ext cx="2171700" cy="36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374051" y="1912625"/>
            <a:ext cx="3862999" cy="222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33B1-E712-184E-846E-7D39633A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E5F5B-D2FA-EE4C-8468-EC8950A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5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 and Communication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need to develop a model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reason about the problem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reason about our solution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reason about the problem about our solution.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Models of Communication: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OSI/ISO model  (Open Systems Interconnect)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TCP/IP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 of Computation:  (Machine &lt;-&gt; Language)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Turing Machine, Linear Bounded Automata, Pushdown Automata, and Finite State Automata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Sequential Circuits, and Combinational Logic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dirty="0"/>
              <a:t>Universal Computer and Machines: Theoretical to Abstract to Physical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things down or building them up.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1844050" y="1125175"/>
          <a:ext cx="4985925" cy="377925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16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Size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Network Layer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Architecture 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N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MTU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segment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64-1522 octets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 bytes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paragraph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(or 64) bits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bits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octet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bits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nibble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nibble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832" y="404132"/>
            <a:ext cx="33337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 Packet Header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r="754"/>
          <a:stretch/>
        </p:blipFill>
        <p:spPr>
          <a:xfrm>
            <a:off x="264225" y="1357442"/>
            <a:ext cx="8568075" cy="27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25900" y="4654200"/>
            <a:ext cx="86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225900" y="247700"/>
            <a:ext cx="288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OSI and TCP/IP Models</a:t>
            </a:r>
            <a:endParaRPr sz="1600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827875" y="796338"/>
          <a:ext cx="5797325" cy="355083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6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Layer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Example Protocol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Naming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Transported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Hardware Device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IPv4/IPv6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8" name="Google Shape;68;p15"/>
          <p:cNvCxnSpPr/>
          <p:nvPr/>
        </p:nvCxnSpPr>
        <p:spPr>
          <a:xfrm rot="10800000" flipH="1">
            <a:off x="357300" y="2858325"/>
            <a:ext cx="7154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5"/>
          <p:cNvSpPr/>
          <p:nvPr/>
        </p:nvSpPr>
        <p:spPr>
          <a:xfrm>
            <a:off x="7276500" y="2372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 rot="10800000">
            <a:off x="7274950" y="2858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881700" y="1922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2" name="Google Shape;72;p15"/>
          <p:cNvSpPr txBox="1"/>
          <p:nvPr/>
        </p:nvSpPr>
        <p:spPr>
          <a:xfrm>
            <a:off x="6880150" y="3417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Layers Simplified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1:  Physical Layer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mechanics of sending symbols -- restricted (maybe) to one's and zero's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2: Data Link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to start and stop an individual message between two </a:t>
            </a:r>
            <a:r>
              <a:rPr lang="en" u="sng"/>
              <a:t>connected</a:t>
            </a:r>
            <a:r>
              <a:rPr lang="en"/>
              <a:t> location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3: Network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Sending a message from A ⇒ Z  by going through B to C to D to … to Y and then finally Z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4: Transport 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Transmitting/Ensuring a complete message from A to Z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Address performance issues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561000" y="2074050"/>
          <a:ext cx="7239000" cy="259062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Turning Machines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Recursively Enumerable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Bounded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Sensitive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LBA(Q,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Pushdown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Free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PDA(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Q, Σ, 𝚪, 𝛅, q0, z0,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Finite State Automata</a:t>
                      </a:r>
                      <a:endParaRPr/>
                    </a:p>
                  </a:txBody>
                  <a:tcPr marL="91425" marR="91425" marT="91425" marB="91425"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 Expressions</a:t>
                      </a:r>
                      <a:endParaRPr/>
                    </a:p>
                  </a:txBody>
                  <a:tcPr marL="91425" marR="91425" marT="91425" marB="91425"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𝛅, q0, F)</a:t>
                      </a:r>
                      <a:endParaRPr/>
                    </a:p>
                  </a:txBody>
                  <a:tcPr marL="91425" marR="91425" marT="91425" marB="91425"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Sequential Circuits</a:t>
                      </a:r>
                      <a:endParaRPr/>
                    </a:p>
                  </a:txBody>
                  <a:tcPr marL="91425" marR="91425" marT="91425" marB="91425"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Combinational Logic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Algebra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650" y="227400"/>
            <a:ext cx="2477200" cy="1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upon Boolean Algebra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inputs and outputs restricted to True (1)  and False (0)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are restricted to:  AND (*) , OR (+), NOT (')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Digital Logic, with gates: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as a building blocks: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XOR:  A ⊕ B  is equivalent to   (A + B) * (A' + B') </a:t>
            </a:r>
            <a:br>
              <a:rPr lang="en" sz="1050">
                <a:highlight>
                  <a:srgbClr val="FFFFFF"/>
                </a:highlight>
              </a:rPr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Half-Adder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00" y="3581950"/>
            <a:ext cx="2095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75" y="2510975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42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830" y="30677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665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0"/>
          <p:cNvGraphicFramePr/>
          <p:nvPr/>
        </p:nvGraphicFramePr>
        <p:xfrm>
          <a:off x="6512225" y="244200"/>
          <a:ext cx="2441100" cy="198105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81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</a:rPr>
                        <a:t>⊕ 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0" name="Google Shape;110;p20"/>
          <p:cNvSpPr txBox="1"/>
          <p:nvPr/>
        </p:nvSpPr>
        <p:spPr>
          <a:xfrm>
            <a:off x="3821650" y="304850"/>
            <a:ext cx="15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java:  A || 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Circuits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feedback loops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latch or flip-flop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circuit with only two stable states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SR Latch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075" y="2207988"/>
            <a:ext cx="2095500" cy="1533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21"/>
          <p:cNvGraphicFramePr/>
          <p:nvPr/>
        </p:nvGraphicFramePr>
        <p:xfrm>
          <a:off x="1022375" y="2498800"/>
          <a:ext cx="4429700" cy="190500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42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4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Output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Hold State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Reset / Clear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Set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Not allowed:  Error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1024</Words>
  <Application>Microsoft Macintosh PowerPoint</Application>
  <PresentationFormat>On-screen Show (16:9)</PresentationFormat>
  <Paragraphs>302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Landscape: Languages, Compilers, and Hardware:</vt:lpstr>
      <vt:lpstr>Models of Computation and Communication</vt:lpstr>
      <vt:lpstr>PowerPoint Presentation</vt:lpstr>
      <vt:lpstr>IPv4 Packet Header</vt:lpstr>
      <vt:lpstr>PowerPoint Presentation</vt:lpstr>
      <vt:lpstr>The Layers Simplified</vt:lpstr>
      <vt:lpstr>Models of Computation</vt:lpstr>
      <vt:lpstr>Combinational Logic</vt:lpstr>
      <vt:lpstr>Sequential Circuits</vt:lpstr>
      <vt:lpstr>Finite State Machine</vt:lpstr>
      <vt:lpstr>Pushdown Automata</vt:lpstr>
      <vt:lpstr>Turing Machine</vt:lpstr>
      <vt:lpstr>Linear Bounded Automata</vt:lpstr>
      <vt:lpstr>Universal Computer</vt:lpstr>
      <vt:lpstr>Theoretical to the Abstract</vt:lpstr>
      <vt:lpstr>Physical Architecture: MIPS Microarchitecture</vt:lpstr>
      <vt:lpstr>Physical Architecture: ARM (7&amp;9) Microarchitectures </vt:lpstr>
      <vt:lpstr>Physical Architectures: Examples </vt:lpstr>
      <vt:lpstr>PowerPoint Presentation</vt:lpstr>
      <vt:lpstr>Breaking things down or building them up.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of Computation and Communication</dc:title>
  <cp:lastModifiedBy>Fitzgerald, Steven M</cp:lastModifiedBy>
  <cp:revision>3</cp:revision>
  <dcterms:modified xsi:type="dcterms:W3CDTF">2023-02-06T22:22:58Z</dcterms:modified>
</cp:coreProperties>
</file>