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21ADC8-7F52-4365-B541-FED7AEA09CDE}">
  <a:tblStyle styleId="{C021ADC8-7F52-4365-B541-FED7AEA09C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878bf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878bf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878bf8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878bf8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878bf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878bf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878bf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878bf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878bf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3878bf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ase64#Base64_t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Base64: </a:t>
            </a:r>
            <a:r>
              <a:rPr lang="en" sz="1800">
                <a:solidFill>
                  <a:schemeClr val="dk2"/>
                </a:solidFill>
              </a:rPr>
              <a:t>a binary string is encoded as an ASCII string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every three bytes (24 bits)   #  lcm(6,8) = 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Load and Merge the bytes together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Chop and Slide into 4 6-bit chunks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Map each 6-bit chunks into a 8-bit ASCII value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Store each new  the original three bytes with four new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appropriate padding for remaining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ensures the result 8 bits are always </a:t>
            </a:r>
            <a:r>
              <a:rPr lang="en"/>
              <a:t>printable ASCII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at the assemble level: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manipulations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shifting and masks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at the byte level exposes Endianness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"encode" subroutine: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slides illustrate the steps associated with encoding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24-bits into 4 base64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(or API) of this subroutine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encode(input, output)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input: </a:t>
            </a:r>
            <a:r>
              <a:rPr lang="en"/>
              <a:t>the memory location where the three input values are stored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the memory location where the four output values are to be 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call the subroutine: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load and store the input and output within the subroutine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30225" y="3578275"/>
            <a:ext cx="2944200" cy="1416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Load 3 input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$t1, 0($a0)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$t2, 1($a0)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$t3, 2($a0)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23925" y="3578275"/>
            <a:ext cx="3016200" cy="1416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Store 4 output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$s1, 0($a1)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$s2, 1($a1)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$s3, 2($a1)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$s4, 3($a1)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534525" y="269675"/>
            <a:ext cx="2230800" cy="923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$a0, input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$a1, output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jal encode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158250" y="3036324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>
            <a:stCxn id="65" idx="0"/>
            <a:endCxn id="64" idx="1"/>
          </p:cNvCxnSpPr>
          <p:nvPr/>
        </p:nvCxnSpPr>
        <p:spPr>
          <a:xfrm rot="-5400000">
            <a:off x="4723400" y="1225224"/>
            <a:ext cx="2304900" cy="131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Merge (shift and meld)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meld: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2001798" y="1113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1523784" y="111253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r>
              <a:rPr lang="en"/>
              <a:t>: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2001812" y="15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15"/>
          <p:cNvSpPr txBox="1"/>
          <p:nvPr/>
        </p:nvSpPr>
        <p:spPr>
          <a:xfrm>
            <a:off x="1523784" y="158886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523784" y="2055310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r>
              <a:rPr lang="en"/>
              <a:t>: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2001792" y="20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8051050" y="10967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8051050" y="15539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0xca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8051050" y="20111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0xde</a:t>
            </a:r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2001798" y="2637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1523775" y="2637720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r>
              <a:rPr lang="en"/>
              <a:t>:</a:t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2001812" y="310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15"/>
          <p:cNvGraphicFramePr/>
          <p:nvPr/>
        </p:nvGraphicFramePr>
        <p:xfrm>
          <a:off x="2001792" y="359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1523784" y="311413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r>
              <a:rPr lang="en"/>
              <a:t>: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523775" y="3590241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r>
              <a:rPr lang="en"/>
              <a:t>:</a:t>
            </a:r>
            <a:endParaRPr/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2001798" y="4314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5"/>
          <p:cNvSpPr txBox="1"/>
          <p:nvPr/>
        </p:nvSpPr>
        <p:spPr>
          <a:xfrm>
            <a:off x="1523775" y="4304736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</a:t>
            </a:r>
            <a:r>
              <a:rPr lang="en"/>
              <a:t>: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42575" y="1507725"/>
            <a:ext cx="12501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lb $t1, 0($a0)</a:t>
            </a:r>
            <a:endParaRPr sz="1300"/>
          </a:p>
        </p:txBody>
      </p:sp>
      <p:sp>
        <p:nvSpPr>
          <p:cNvPr id="91" name="Google Shape;91;p15"/>
          <p:cNvSpPr txBox="1"/>
          <p:nvPr/>
        </p:nvSpPr>
        <p:spPr>
          <a:xfrm>
            <a:off x="166375" y="2879325"/>
            <a:ext cx="12501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sll $t1, $t1, 16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Chop and Slide: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6"/>
          <p:cNvGraphicFramePr/>
          <p:nvPr/>
        </p:nvGraphicFramePr>
        <p:xfrm>
          <a:off x="1325563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1325563" y="2134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6"/>
          <p:cNvGraphicFramePr/>
          <p:nvPr/>
        </p:nvGraphicFramePr>
        <p:xfrm>
          <a:off x="1325563" y="2630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1325563" y="3094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6"/>
          <p:cNvSpPr txBox="1"/>
          <p:nvPr/>
        </p:nvSpPr>
        <p:spPr>
          <a:xfrm>
            <a:off x="7250153" y="11445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0xfacade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7250153" y="3096786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250153" y="21351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0x3F000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250153" y="25923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1325563" y="16662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6"/>
          <p:cNvSpPr txBox="1"/>
          <p:nvPr/>
        </p:nvSpPr>
        <p:spPr>
          <a:xfrm>
            <a:off x="7240588" y="1648667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0xFC0000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 rot="-5400000">
            <a:off x="113025" y="2390050"/>
            <a:ext cx="18135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99725" y="1150463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573276" y="4150655"/>
            <a:ext cx="39063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s3= 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(t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0 &amp; xFC0) &gt;&gt; 6 == 10 1011= 0x2B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18725" y="4150650"/>
            <a:ext cx="39909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s1= 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(t0 &amp; xFC0000) &gt;&gt; 18= 11 1110= 0x3E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18725" y="4600750"/>
            <a:ext cx="39909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s2= 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(t0 &amp; x03F000) &gt;&gt; 12= 10 1100= 0x2C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573276" y="4601069"/>
            <a:ext cx="39063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s4= 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(t0 &amp; x03F) &gt;&gt; 0 == 01 1110= 0x1E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52171" y="3683875"/>
            <a:ext cx="16704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&amp;xFC0000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1325563" y="3676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{C021ADC8-7F52-4365-B541-FED7AEA09CDE}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6" name="Google Shape;116;p16"/>
          <p:cNvCxnSpPr/>
          <p:nvPr/>
        </p:nvCxnSpPr>
        <p:spPr>
          <a:xfrm>
            <a:off x="2716425" y="3879500"/>
            <a:ext cx="44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Mapping: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Base64 Mapping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</a:t>
            </a:r>
            <a:r>
              <a:rPr lang="en" sz="1600"/>
              <a:t>approaches to mapping:</a:t>
            </a:r>
            <a:r>
              <a:rPr lang="en" sz="1600"/>
              <a:t>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</a:t>
            </a:r>
            <a:r>
              <a:rPr lang="en" sz="1400"/>
              <a:t>erform a table lookup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</a:t>
            </a:r>
            <a:r>
              <a:rPr lang="en" sz="1400"/>
              <a:t>ompute the value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via the </a:t>
            </a:r>
            <a:r>
              <a:rPr lang="en" sz="1400"/>
              <a:t>following switch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computed indices are: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= 0x3E (62)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 = 0x2C (44)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s3 = 0x2B (43)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s4 = 0x1E (30)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mapped characters are: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'+' 	(0x2B)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's' 	(0x73)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'r'	(0x72)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'e' 	(0x65)</a:t>
            </a:r>
            <a:endParaRPr/>
          </a:p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4060575" y="1152475"/>
            <a:ext cx="4726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witch ( index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0..25  : index += 0 + 'A' ; // A - Z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26..51 : index += -26 + 'a'; // a - z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52..61 : index += -52 + '0'; // 0 - 9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62     : index = '+';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63     : index = '/';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  break;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