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Caveat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Caveat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49030a96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49030a96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9030a96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49030a96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49030a96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49030a96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49030a962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49030a962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4c2ea4b02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4c2ea4b02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1cf5079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21cf5079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49030a96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49030a96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9030a96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49030a96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743544067_4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743544067_4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743544067_4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743544067_4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743544067_4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743544067_4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49030a96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49030a96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49030a962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49030a962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49030a96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49030a96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Instructions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native instructions: </a:t>
            </a:r>
            <a:endParaRPr sz="1325"/>
          </a:p>
          <a:p>
            <a:pPr indent="-2968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defined by the ISA, directly corresponds to a hardware operation </a:t>
            </a:r>
            <a:endParaRPr sz="1075"/>
          </a:p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idioms:</a:t>
            </a:r>
            <a:endParaRPr sz="1325"/>
          </a:p>
          <a:p>
            <a:pPr indent="-2968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defined by the ISA, an alternate form of a hardware instruction</a:t>
            </a:r>
            <a:endParaRPr sz="1075"/>
          </a:p>
          <a:p>
            <a:pPr indent="-2968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○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b label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68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beq $zero, $zero, label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pseudo</a:t>
            </a:r>
            <a:r>
              <a:rPr lang="en" sz="1325"/>
              <a:t> instructions:</a:t>
            </a:r>
            <a:endParaRPr sz="1325"/>
          </a:p>
          <a:p>
            <a:pPr indent="-2968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an alternate </a:t>
            </a:r>
            <a:r>
              <a:rPr lang="en" sz="1075"/>
              <a:t>syntactic </a:t>
            </a:r>
            <a:r>
              <a:rPr lang="en" sz="1075"/>
              <a:t>form of an instruction</a:t>
            </a:r>
            <a:endParaRPr sz="1075"/>
          </a:p>
          <a:p>
            <a:pPr indent="-2968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pseudo</a:t>
            </a:r>
            <a:r>
              <a:rPr lang="en" sz="1075"/>
              <a:t> instruction is textual replaced with native instruction</a:t>
            </a:r>
            <a:endParaRPr sz="1075"/>
          </a:p>
          <a:p>
            <a:pPr indent="-2968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○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lb $t1, label+offset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68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lui $at, &amp;label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68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lb $t1, offset($at)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macros:</a:t>
            </a:r>
            <a:endParaRPr sz="1325"/>
          </a:p>
          <a:p>
            <a:pPr indent="-2968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user-</a:t>
            </a:r>
            <a:r>
              <a:rPr lang="en" sz="1075"/>
              <a:t>defined</a:t>
            </a:r>
            <a:r>
              <a:rPr lang="en" sz="1075"/>
              <a:t> </a:t>
            </a:r>
            <a:r>
              <a:rPr lang="en" sz="1075"/>
              <a:t>pseudo</a:t>
            </a:r>
            <a:r>
              <a:rPr lang="en" sz="1075"/>
              <a:t> instruction</a:t>
            </a:r>
            <a:endParaRPr sz="1075"/>
          </a:p>
          <a:p>
            <a:pPr indent="-2968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average $v0, $t2, $t3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68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average</a:t>
            </a: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($v0, $t2, $t3)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subroutines</a:t>
            </a:r>
            <a:endParaRPr sz="1325"/>
          </a:p>
          <a:p>
            <a:pPr indent="-2968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user defined abstraction, resulting</a:t>
            </a:r>
            <a:endParaRPr sz="1075"/>
          </a:p>
          <a:p>
            <a:pPr indent="-2968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jal subroutine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68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68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a change in control-flow</a:t>
            </a:r>
            <a:endParaRPr sz="1075"/>
          </a:p>
          <a:p>
            <a:pPr indent="-2968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a </a:t>
            </a:r>
            <a:r>
              <a:rPr lang="en" sz="1075"/>
              <a:t>ownership</a:t>
            </a:r>
            <a:r>
              <a:rPr lang="en" sz="1075"/>
              <a:t> of registers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50800" y="1702575"/>
            <a:ext cx="2666400" cy="9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.macro average(%d, %s, %t)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addu %d, %s, %t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srl %d, 2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.end_macro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255600" y="3531375"/>
            <a:ext cx="2666400" cy="73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.text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subroutine:	nop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jr $ra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8" name="Google Shape;58;p13"/>
          <p:cNvCxnSpPr>
            <a:endCxn id="56" idx="1"/>
          </p:cNvCxnSpPr>
          <p:nvPr/>
        </p:nvCxnSpPr>
        <p:spPr>
          <a:xfrm flipH="1" rot="10800000">
            <a:off x="3498900" y="2164275"/>
            <a:ext cx="2451900" cy="1380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>
            <a:endCxn id="57" idx="1"/>
          </p:cNvCxnSpPr>
          <p:nvPr/>
        </p:nvCxnSpPr>
        <p:spPr>
          <a:xfrm flipH="1" rot="10800000">
            <a:off x="3171900" y="3900825"/>
            <a:ext cx="3083700" cy="41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7" idx="2"/>
          </p:cNvCxnSpPr>
          <p:nvPr/>
        </p:nvCxnSpPr>
        <p:spPr>
          <a:xfrm rot="5400000">
            <a:off x="4885050" y="1745025"/>
            <a:ext cx="178500" cy="5229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Macros: Inlined Subroutines</a:t>
            </a:r>
            <a:endParaRPr/>
          </a:p>
        </p:txBody>
      </p:sp>
      <p:sp>
        <p:nvSpPr>
          <p:cNvPr id="308" name="Google Shape;308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 = average (a, b)</a:t>
            </a:r>
            <a:br>
              <a:rPr lang="en"/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.macro average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addu $v0,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$a0, $a1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 $v0,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 txBox="1"/>
          <p:nvPr>
            <p:ph idx="2" type="body"/>
          </p:nvPr>
        </p:nvSpPr>
        <p:spPr>
          <a:xfrm>
            <a:off x="4027325" y="1152475"/>
            <a:ext cx="48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.macro strlen(%str)     #int strlen(str)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la $a0, %str          #  p = &amp;str;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li $v0, 0             #  count = 0;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test:                   #  while (*p != '\0')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lb $at, 0($a0)        #   // (*p)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beq $at, $zero, done  #   // beq:!($at !=0)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addi $a0, $a0, 1      #    p++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addi $v0, $v0, 1      #    count+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b test                #  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done: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         #  return count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               #}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.end_macro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1894299" y="2864675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00</a:t>
            </a:r>
            <a:endParaRPr sz="1000"/>
          </a:p>
        </p:txBody>
      </p:sp>
      <p:sp>
        <p:nvSpPr>
          <p:cNvPr id="311" name="Google Shape;311;p22"/>
          <p:cNvSpPr/>
          <p:nvPr/>
        </p:nvSpPr>
        <p:spPr>
          <a:xfrm>
            <a:off x="1894299" y="2997567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EF</a:t>
            </a:r>
            <a:endParaRPr sz="1000"/>
          </a:p>
        </p:txBody>
      </p:sp>
      <p:sp>
        <p:nvSpPr>
          <p:cNvPr id="312" name="Google Shape;312;p22"/>
          <p:cNvSpPr/>
          <p:nvPr/>
        </p:nvSpPr>
        <p:spPr>
          <a:xfrm>
            <a:off x="1894299" y="3132232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'\0'</a:t>
            </a:r>
            <a:endParaRPr sz="1000"/>
          </a:p>
        </p:txBody>
      </p:sp>
      <p:sp>
        <p:nvSpPr>
          <p:cNvPr id="313" name="Google Shape;313;p22"/>
          <p:cNvSpPr/>
          <p:nvPr/>
        </p:nvSpPr>
        <p:spPr>
          <a:xfrm>
            <a:off x="1894299" y="3258148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'g'</a:t>
            </a:r>
            <a:endParaRPr sz="1000"/>
          </a:p>
        </p:txBody>
      </p:sp>
      <p:sp>
        <p:nvSpPr>
          <p:cNvPr id="314" name="Google Shape;314;p22"/>
          <p:cNvSpPr/>
          <p:nvPr/>
        </p:nvSpPr>
        <p:spPr>
          <a:xfrm>
            <a:off x="1894299" y="3391040"/>
            <a:ext cx="475200" cy="134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'n'</a:t>
            </a:r>
            <a:endParaRPr sz="1000"/>
          </a:p>
        </p:txBody>
      </p:sp>
      <p:sp>
        <p:nvSpPr>
          <p:cNvPr id="315" name="Google Shape;315;p22"/>
          <p:cNvSpPr/>
          <p:nvPr/>
        </p:nvSpPr>
        <p:spPr>
          <a:xfrm>
            <a:off x="1894299" y="3525706"/>
            <a:ext cx="475200" cy="134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'i'</a:t>
            </a:r>
            <a:endParaRPr sz="1000"/>
          </a:p>
        </p:txBody>
      </p:sp>
      <p:sp>
        <p:nvSpPr>
          <p:cNvPr id="316" name="Google Shape;316;p22"/>
          <p:cNvSpPr/>
          <p:nvPr/>
        </p:nvSpPr>
        <p:spPr>
          <a:xfrm>
            <a:off x="1894299" y="3660371"/>
            <a:ext cx="475200" cy="134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'r'</a:t>
            </a:r>
            <a:endParaRPr sz="1000"/>
          </a:p>
        </p:txBody>
      </p:sp>
      <p:sp>
        <p:nvSpPr>
          <p:cNvPr id="317" name="Google Shape;317;p22"/>
          <p:cNvSpPr/>
          <p:nvPr/>
        </p:nvSpPr>
        <p:spPr>
          <a:xfrm>
            <a:off x="1894299" y="3793263"/>
            <a:ext cx="475200" cy="134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't'</a:t>
            </a:r>
            <a:endParaRPr sz="1000"/>
          </a:p>
        </p:txBody>
      </p:sp>
      <p:sp>
        <p:nvSpPr>
          <p:cNvPr id="318" name="Google Shape;318;p22"/>
          <p:cNvSpPr/>
          <p:nvPr/>
        </p:nvSpPr>
        <p:spPr>
          <a:xfrm>
            <a:off x="1894299" y="3927928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's'</a:t>
            </a:r>
            <a:endParaRPr sz="1000"/>
          </a:p>
        </p:txBody>
      </p:sp>
      <p:sp>
        <p:nvSpPr>
          <p:cNvPr id="319" name="Google Shape;319;p22"/>
          <p:cNvSpPr/>
          <p:nvPr/>
        </p:nvSpPr>
        <p:spPr>
          <a:xfrm>
            <a:off x="1894299" y="4066200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61</a:t>
            </a:r>
            <a:endParaRPr sz="1000"/>
          </a:p>
        </p:txBody>
      </p:sp>
      <p:sp>
        <p:nvSpPr>
          <p:cNvPr id="320" name="Google Shape;320;p22"/>
          <p:cNvSpPr/>
          <p:nvPr/>
        </p:nvSpPr>
        <p:spPr>
          <a:xfrm>
            <a:off x="1894299" y="4199091"/>
            <a:ext cx="475200" cy="13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321" name="Google Shape;321;p22"/>
          <p:cNvSpPr/>
          <p:nvPr/>
        </p:nvSpPr>
        <p:spPr>
          <a:xfrm>
            <a:off x="1894299" y="4333757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'm'</a:t>
            </a:r>
            <a:endParaRPr sz="1000"/>
          </a:p>
        </p:txBody>
      </p:sp>
      <p:sp>
        <p:nvSpPr>
          <p:cNvPr id="322" name="Google Shape;322;p22"/>
          <p:cNvSpPr/>
          <p:nvPr/>
        </p:nvSpPr>
        <p:spPr>
          <a:xfrm>
            <a:off x="1894299" y="4065565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 '</a:t>
            </a:r>
            <a:endParaRPr sz="1000"/>
          </a:p>
        </p:txBody>
      </p:sp>
      <p:sp>
        <p:nvSpPr>
          <p:cNvPr id="323" name="Google Shape;323;p22"/>
          <p:cNvSpPr/>
          <p:nvPr/>
        </p:nvSpPr>
        <p:spPr>
          <a:xfrm>
            <a:off x="1894299" y="4205762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'y'</a:t>
            </a:r>
            <a:endParaRPr sz="1000"/>
          </a:p>
        </p:txBody>
      </p:sp>
      <p:sp>
        <p:nvSpPr>
          <p:cNvPr id="324" name="Google Shape;324;p22"/>
          <p:cNvSpPr txBox="1"/>
          <p:nvPr/>
        </p:nvSpPr>
        <p:spPr>
          <a:xfrm>
            <a:off x="1560606" y="4229699"/>
            <a:ext cx="36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</a:t>
            </a:r>
            <a:r>
              <a:rPr lang="en" sz="1000"/>
              <a:t>:</a:t>
            </a:r>
            <a:endParaRPr sz="1000"/>
          </a:p>
        </p:txBody>
      </p:sp>
      <p:sp>
        <p:nvSpPr>
          <p:cNvPr id="325" name="Google Shape;325;p22"/>
          <p:cNvSpPr txBox="1"/>
          <p:nvPr/>
        </p:nvSpPr>
        <p:spPr>
          <a:xfrm>
            <a:off x="4108175" y="4012450"/>
            <a:ext cx="357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str: 	.ascii	"my "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.asciiz	"string"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next:	.half	0x00EF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1490923" y="2876711"/>
            <a:ext cx="47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</a:t>
            </a:r>
            <a:r>
              <a:rPr lang="en" sz="1000"/>
              <a:t>:</a:t>
            </a:r>
            <a:endParaRPr sz="1000"/>
          </a:p>
        </p:txBody>
      </p:sp>
      <p:grpSp>
        <p:nvGrpSpPr>
          <p:cNvPr id="327" name="Google Shape;327;p22"/>
          <p:cNvGrpSpPr/>
          <p:nvPr/>
        </p:nvGrpSpPr>
        <p:grpSpPr>
          <a:xfrm>
            <a:off x="2432925" y="2881218"/>
            <a:ext cx="589182" cy="400200"/>
            <a:chOff x="2432925" y="4100418"/>
            <a:chExt cx="589182" cy="400200"/>
          </a:xfrm>
        </p:grpSpPr>
        <p:cxnSp>
          <p:nvCxnSpPr>
            <p:cNvPr id="328" name="Google Shape;328;p22"/>
            <p:cNvCxnSpPr/>
            <p:nvPr/>
          </p:nvCxnSpPr>
          <p:spPr>
            <a:xfrm rot="10800000">
              <a:off x="2432925" y="4398200"/>
              <a:ext cx="37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9" name="Google Shape;329;p22"/>
            <p:cNvSpPr txBox="1"/>
            <p:nvPr/>
          </p:nvSpPr>
          <p:spPr>
            <a:xfrm>
              <a:off x="2734407" y="4100418"/>
              <a:ext cx="28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Frame: a collection of 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 variables	→ "heap"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 variables 	→ "stack"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Static variables 		→ ".data"</a:t>
            </a:r>
            <a:endParaRPr/>
          </a:p>
        </p:txBody>
      </p:sp>
      <p:sp>
        <p:nvSpPr>
          <p:cNvPr id="335" name="Google Shape;3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Frames</a:t>
            </a:r>
            <a:endParaRPr/>
          </a:p>
        </p:txBody>
      </p:sp>
      <p:pic>
        <p:nvPicPr>
          <p:cNvPr id="336" name="Google Shape;3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001" y="550375"/>
            <a:ext cx="4218624" cy="41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3"/>
          <p:cNvSpPr txBox="1"/>
          <p:nvPr/>
        </p:nvSpPr>
        <p:spPr>
          <a:xfrm>
            <a:off x="7606475" y="115925"/>
            <a:ext cx="1417200" cy="338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well-known addresses</a:t>
            </a:r>
            <a:endParaRPr sz="1000"/>
          </a:p>
        </p:txBody>
      </p:sp>
      <p:cxnSp>
        <p:nvCxnSpPr>
          <p:cNvPr id="338" name="Google Shape;338;p23"/>
          <p:cNvCxnSpPr>
            <a:stCxn id="337" idx="2"/>
          </p:cNvCxnSpPr>
          <p:nvPr/>
        </p:nvCxnSpPr>
        <p:spPr>
          <a:xfrm>
            <a:off x="8315075" y="454625"/>
            <a:ext cx="126600" cy="2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23"/>
          <p:cNvSpPr txBox="1"/>
          <p:nvPr/>
        </p:nvSpPr>
        <p:spPr>
          <a:xfrm>
            <a:off x="4406075" y="115925"/>
            <a:ext cx="1417200" cy="492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current address saved in a register</a:t>
            </a:r>
            <a:endParaRPr sz="1000"/>
          </a:p>
        </p:txBody>
      </p:sp>
      <p:cxnSp>
        <p:nvCxnSpPr>
          <p:cNvPr id="340" name="Google Shape;340;p23"/>
          <p:cNvCxnSpPr>
            <a:stCxn id="339" idx="2"/>
          </p:cNvCxnSpPr>
          <p:nvPr/>
        </p:nvCxnSpPr>
        <p:spPr>
          <a:xfrm>
            <a:off x="5114675" y="608525"/>
            <a:ext cx="720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41" name="Google Shape;341;p23"/>
          <p:cNvGrpSpPr/>
          <p:nvPr/>
        </p:nvGrpSpPr>
        <p:grpSpPr>
          <a:xfrm>
            <a:off x="1131022" y="2390310"/>
            <a:ext cx="3144410" cy="2370156"/>
            <a:chOff x="364426" y="1704519"/>
            <a:chExt cx="3745574" cy="2963806"/>
          </a:xfrm>
        </p:grpSpPr>
        <p:sp>
          <p:nvSpPr>
            <p:cNvPr id="342" name="Google Shape;342;p23"/>
            <p:cNvSpPr/>
            <p:nvPr/>
          </p:nvSpPr>
          <p:spPr>
            <a:xfrm>
              <a:off x="1590175" y="2271211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temps</a:t>
              </a:r>
              <a:endParaRPr sz="1000"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1590175" y="1991306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locals</a:t>
              </a:r>
              <a:endParaRPr sz="1100"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1590175" y="1711400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args</a:t>
              </a:r>
              <a:endParaRPr sz="1100"/>
            </a:p>
          </p:txBody>
        </p:sp>
        <p:cxnSp>
          <p:nvCxnSpPr>
            <p:cNvPr id="345" name="Google Shape;345;p23"/>
            <p:cNvCxnSpPr/>
            <p:nvPr/>
          </p:nvCxnSpPr>
          <p:spPr>
            <a:xfrm>
              <a:off x="1552737" y="1704519"/>
              <a:ext cx="735900" cy="4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6" name="Google Shape;346;p23"/>
            <p:cNvSpPr/>
            <p:nvPr/>
          </p:nvSpPr>
          <p:spPr>
            <a:xfrm>
              <a:off x="3286125" y="1865525"/>
              <a:ext cx="685800" cy="68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3286125" y="2799825"/>
              <a:ext cx="685800" cy="68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48" name="Google Shape;348;p23"/>
            <p:cNvSpPr txBox="1"/>
            <p:nvPr/>
          </p:nvSpPr>
          <p:spPr>
            <a:xfrm>
              <a:off x="3333750" y="1998725"/>
              <a:ext cx="6381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main</a:t>
              </a:r>
              <a:endParaRPr sz="1300"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3286125" y="3734125"/>
              <a:ext cx="685800" cy="68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50" name="Google Shape;350;p23"/>
            <p:cNvSpPr txBox="1"/>
            <p:nvPr/>
          </p:nvSpPr>
          <p:spPr>
            <a:xfrm>
              <a:off x="3471900" y="2960750"/>
              <a:ext cx="6381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sp>
          <p:nvSpPr>
            <p:cNvPr id="351" name="Google Shape;351;p23"/>
            <p:cNvSpPr txBox="1"/>
            <p:nvPr/>
          </p:nvSpPr>
          <p:spPr>
            <a:xfrm>
              <a:off x="3471900" y="3894200"/>
              <a:ext cx="6381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  <p:cxnSp>
          <p:nvCxnSpPr>
            <p:cNvPr id="352" name="Google Shape;352;p23"/>
            <p:cNvCxnSpPr>
              <a:stCxn id="346" idx="4"/>
              <a:endCxn id="347" idx="0"/>
            </p:cNvCxnSpPr>
            <p:nvPr/>
          </p:nvCxnSpPr>
          <p:spPr>
            <a:xfrm>
              <a:off x="3629025" y="2551325"/>
              <a:ext cx="0" cy="24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3" name="Google Shape;353;p23"/>
            <p:cNvCxnSpPr>
              <a:stCxn id="347" idx="4"/>
              <a:endCxn id="349" idx="0"/>
            </p:cNvCxnSpPr>
            <p:nvPr/>
          </p:nvCxnSpPr>
          <p:spPr>
            <a:xfrm>
              <a:off x="3629025" y="3485625"/>
              <a:ext cx="0" cy="24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4" name="Google Shape;354;p23"/>
            <p:cNvCxnSpPr>
              <a:stCxn id="349" idx="4"/>
              <a:endCxn id="355" idx="0"/>
            </p:cNvCxnSpPr>
            <p:nvPr/>
          </p:nvCxnSpPr>
          <p:spPr>
            <a:xfrm>
              <a:off x="3629025" y="4419925"/>
              <a:ext cx="0" cy="24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6" name="Google Shape;356;p23"/>
            <p:cNvSpPr/>
            <p:nvPr/>
          </p:nvSpPr>
          <p:spPr>
            <a:xfrm>
              <a:off x="1590175" y="3233236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temps</a:t>
              </a:r>
              <a:endParaRPr sz="1000"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1590175" y="2953331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locals</a:t>
              </a:r>
              <a:endParaRPr sz="1100"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1590175" y="2673425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args</a:t>
              </a:r>
              <a:endParaRPr sz="1100"/>
            </a:p>
          </p:txBody>
        </p:sp>
        <p:cxnSp>
          <p:nvCxnSpPr>
            <p:cNvPr id="359" name="Google Shape;359;p23"/>
            <p:cNvCxnSpPr/>
            <p:nvPr/>
          </p:nvCxnSpPr>
          <p:spPr>
            <a:xfrm>
              <a:off x="1552737" y="2666544"/>
              <a:ext cx="735900" cy="4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0" name="Google Shape;360;p23"/>
            <p:cNvSpPr/>
            <p:nvPr/>
          </p:nvSpPr>
          <p:spPr>
            <a:xfrm>
              <a:off x="1590175" y="4185736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temps</a:t>
              </a:r>
              <a:endParaRPr sz="1000"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1590175" y="3905831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locals</a:t>
              </a:r>
              <a:endParaRPr sz="1100"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1590175" y="3625925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args</a:t>
              </a:r>
              <a:endParaRPr sz="1100"/>
            </a:p>
          </p:txBody>
        </p:sp>
        <p:cxnSp>
          <p:nvCxnSpPr>
            <p:cNvPr id="363" name="Google Shape;363;p23"/>
            <p:cNvCxnSpPr/>
            <p:nvPr/>
          </p:nvCxnSpPr>
          <p:spPr>
            <a:xfrm>
              <a:off x="1552737" y="3619044"/>
              <a:ext cx="735900" cy="4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23"/>
            <p:cNvCxnSpPr>
              <a:endCxn id="357" idx="3"/>
            </p:cNvCxnSpPr>
            <p:nvPr/>
          </p:nvCxnSpPr>
          <p:spPr>
            <a:xfrm rot="10800000">
              <a:off x="2254075" y="3093431"/>
              <a:ext cx="924300" cy="3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5" name="Google Shape;365;p23"/>
            <p:cNvSpPr txBox="1"/>
            <p:nvPr/>
          </p:nvSpPr>
          <p:spPr>
            <a:xfrm>
              <a:off x="364426" y="3768533"/>
              <a:ext cx="5628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sp:</a:t>
              </a:r>
              <a:endParaRPr/>
            </a:p>
          </p:txBody>
        </p:sp>
        <p:sp>
          <p:nvSpPr>
            <p:cNvPr id="366" name="Google Shape;366;p23"/>
            <p:cNvSpPr txBox="1"/>
            <p:nvPr/>
          </p:nvSpPr>
          <p:spPr>
            <a:xfrm>
              <a:off x="364426" y="2811615"/>
              <a:ext cx="4761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fp:</a:t>
              </a:r>
              <a:endParaRPr/>
            </a:p>
          </p:txBody>
        </p:sp>
        <p:cxnSp>
          <p:nvCxnSpPr>
            <p:cNvPr id="367" name="Google Shape;367;p23"/>
            <p:cNvCxnSpPr/>
            <p:nvPr/>
          </p:nvCxnSpPr>
          <p:spPr>
            <a:xfrm>
              <a:off x="783825" y="4021225"/>
              <a:ext cx="756900" cy="40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8" name="Google Shape;368;p23"/>
            <p:cNvCxnSpPr/>
            <p:nvPr/>
          </p:nvCxnSpPr>
          <p:spPr>
            <a:xfrm>
              <a:off x="715575" y="3073850"/>
              <a:ext cx="846600" cy="56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9" name="Google Shape;369;p23"/>
            <p:cNvCxnSpPr/>
            <p:nvPr/>
          </p:nvCxnSpPr>
          <p:spPr>
            <a:xfrm>
              <a:off x="1552737" y="4481057"/>
              <a:ext cx="735900" cy="4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23"/>
            <p:cNvCxnSpPr/>
            <p:nvPr/>
          </p:nvCxnSpPr>
          <p:spPr>
            <a:xfrm rot="10800000">
              <a:off x="2254075" y="4040606"/>
              <a:ext cx="924300" cy="3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1" name="Google Shape;371;p23"/>
            <p:cNvCxnSpPr/>
            <p:nvPr/>
          </p:nvCxnSpPr>
          <p:spPr>
            <a:xfrm rot="10800000">
              <a:off x="2305461" y="2135606"/>
              <a:ext cx="924300" cy="3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 txBox="1"/>
          <p:nvPr>
            <p:ph type="title"/>
          </p:nvPr>
        </p:nvSpPr>
        <p:spPr>
          <a:xfrm>
            <a:off x="733525" y="46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Subroutines</a:t>
            </a:r>
            <a:endParaRPr/>
          </a:p>
        </p:txBody>
      </p:sp>
      <p:sp>
        <p:nvSpPr>
          <p:cNvPr id="377" name="Google Shape;37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Causes: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change in control-flow: 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jal, jr $ra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change in ownership of registers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Subroutine Calling Convention Exists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pushing arguments onto the </a:t>
            </a:r>
            <a:r>
              <a:rPr lang="en"/>
              <a:t>stack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MIPS Conventions</a:t>
            </a:r>
            <a:r>
              <a:rPr lang="en"/>
              <a:t> ($a0, $a1, $a2, $a3) → {$v0, $v1}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preserving registers (e.g., temps) onto the stack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</a:t>
            </a:r>
            <a:r>
              <a:rPr lang="en"/>
              <a:t>pecial</a:t>
            </a:r>
            <a:r>
              <a:rPr lang="en"/>
              <a:t> cases (short circuit the MIPS Calling Convention)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Main subroutine: the first subroutine in the dynamic call graph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No need to save the "s" registers upon entry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Give preference to "s" register utilization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Leaf Subroutines: the last subroutine in the dynamic call graph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Give preference to "t" register utilization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checkout "isqrt" -- does not save registers</a:t>
            </a:r>
            <a:endParaRPr/>
          </a:p>
        </p:txBody>
      </p:sp>
      <p:pic>
        <p:nvPicPr>
          <p:cNvPr id="378" name="Google Shape;3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238" y="253788"/>
            <a:ext cx="2619375" cy="174307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9" name="Google Shape;379;p24"/>
          <p:cNvSpPr/>
          <p:nvPr/>
        </p:nvSpPr>
        <p:spPr>
          <a:xfrm>
            <a:off x="6148925" y="452850"/>
            <a:ext cx="756650" cy="326100"/>
          </a:xfrm>
          <a:custGeom>
            <a:rect b="b" l="l" r="r" t="t"/>
            <a:pathLst>
              <a:path extrusionOk="0" h="13044" w="30266">
                <a:moveTo>
                  <a:pt x="0" y="11415"/>
                </a:moveTo>
                <a:cubicBezTo>
                  <a:pt x="9954" y="11415"/>
                  <a:pt x="22739" y="16220"/>
                  <a:pt x="29777" y="9182"/>
                </a:cubicBezTo>
                <a:cubicBezTo>
                  <a:pt x="32135" y="6824"/>
                  <a:pt x="24754" y="3164"/>
                  <a:pt x="25807" y="0"/>
                </a:cubicBezTo>
              </a:path>
            </a:pathLst>
          </a:cu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Google Shape;380;p24"/>
          <p:cNvSpPr txBox="1"/>
          <p:nvPr/>
        </p:nvSpPr>
        <p:spPr>
          <a:xfrm>
            <a:off x="6124950" y="342407"/>
            <a:ext cx="211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Save!</a:t>
            </a:r>
            <a:br>
              <a:rPr lang="en" sz="600"/>
            </a:br>
            <a:br>
              <a:rPr lang="en" sz="600"/>
            </a:br>
            <a:r>
              <a:rPr lang="en" sz="600"/>
              <a:t>s registers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/>
          <p:nvPr/>
        </p:nvSpPr>
        <p:spPr>
          <a:xfrm rot="-5400000">
            <a:off x="5614675" y="1650579"/>
            <a:ext cx="2996400" cy="34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variables</a:t>
            </a:r>
            <a:endParaRPr/>
          </a:p>
        </p:txBody>
      </p:sp>
      <p:sp>
        <p:nvSpPr>
          <p:cNvPr id="386" name="Google Shape;3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of the Frame</a:t>
            </a:r>
            <a:endParaRPr/>
          </a:p>
        </p:txBody>
      </p:sp>
      <p:sp>
        <p:nvSpPr>
          <p:cNvPr id="387" name="Google Shape;387;p25"/>
          <p:cNvSpPr txBox="1"/>
          <p:nvPr>
            <p:ph idx="1" type="body"/>
          </p:nvPr>
        </p:nvSpPr>
        <p:spPr>
          <a:xfrm>
            <a:off x="304800" y="115247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my(int X, int Y, int Z) {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do we store values </a:t>
            </a:r>
            <a:b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onto the frame?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theory?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practice?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133350" y="8437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389" name="Google Shape;389;p25"/>
          <p:cNvSpPr/>
          <p:nvPr/>
        </p:nvSpPr>
        <p:spPr>
          <a:xfrm>
            <a:off x="4133350" y="5638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390" name="Google Shape;390;p25"/>
          <p:cNvSpPr/>
          <p:nvPr/>
        </p:nvSpPr>
        <p:spPr>
          <a:xfrm>
            <a:off x="4133350" y="2839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391" name="Google Shape;391;p25"/>
          <p:cNvSpPr/>
          <p:nvPr/>
        </p:nvSpPr>
        <p:spPr>
          <a:xfrm>
            <a:off x="4133350" y="11580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392" name="Google Shape;392;p25"/>
          <p:cNvSpPr/>
          <p:nvPr/>
        </p:nvSpPr>
        <p:spPr>
          <a:xfrm>
            <a:off x="4133350" y="14438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393" name="Google Shape;393;p25"/>
          <p:cNvSpPr/>
          <p:nvPr/>
        </p:nvSpPr>
        <p:spPr>
          <a:xfrm>
            <a:off x="4133350" y="1740499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394" name="Google Shape;394;p25"/>
          <p:cNvSpPr/>
          <p:nvPr/>
        </p:nvSpPr>
        <p:spPr>
          <a:xfrm>
            <a:off x="4133350" y="2037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395" name="Google Shape;395;p25"/>
          <p:cNvSpPr/>
          <p:nvPr/>
        </p:nvSpPr>
        <p:spPr>
          <a:xfrm>
            <a:off x="4133350" y="2317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396" name="Google Shape;396;p25"/>
          <p:cNvSpPr/>
          <p:nvPr/>
        </p:nvSpPr>
        <p:spPr>
          <a:xfrm>
            <a:off x="4133350" y="2597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397" name="Google Shape;397;p25"/>
          <p:cNvSpPr/>
          <p:nvPr/>
        </p:nvSpPr>
        <p:spPr>
          <a:xfrm>
            <a:off x="4133350" y="37320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398" name="Google Shape;398;p25"/>
          <p:cNvSpPr/>
          <p:nvPr/>
        </p:nvSpPr>
        <p:spPr>
          <a:xfrm>
            <a:off x="4133350" y="34455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399" name="Google Shape;399;p25"/>
          <p:cNvSpPr/>
          <p:nvPr/>
        </p:nvSpPr>
        <p:spPr>
          <a:xfrm>
            <a:off x="4133350" y="31637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400" name="Google Shape;400;p25"/>
          <p:cNvSpPr/>
          <p:nvPr/>
        </p:nvSpPr>
        <p:spPr>
          <a:xfrm>
            <a:off x="4133350" y="2883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401" name="Google Shape;401;p25"/>
          <p:cNvSpPr txBox="1"/>
          <p:nvPr/>
        </p:nvSpPr>
        <p:spPr>
          <a:xfrm>
            <a:off x="3638550" y="2152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402" name="Google Shape;402;p25"/>
          <p:cNvSpPr/>
          <p:nvPr/>
        </p:nvSpPr>
        <p:spPr>
          <a:xfrm>
            <a:off x="2899622" y="-36182"/>
            <a:ext cx="6639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Formal</a:t>
            </a:r>
            <a:r>
              <a:rPr lang="en" sz="1200"/>
              <a:t>Args</a:t>
            </a:r>
            <a:endParaRPr sz="1200"/>
          </a:p>
        </p:txBody>
      </p:sp>
      <p:sp>
        <p:nvSpPr>
          <p:cNvPr id="403" name="Google Shape;403;p25"/>
          <p:cNvSpPr txBox="1"/>
          <p:nvPr/>
        </p:nvSpPr>
        <p:spPr>
          <a:xfrm>
            <a:off x="3648075" y="36442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404" name="Google Shape;404;p25"/>
          <p:cNvSpPr txBox="1"/>
          <p:nvPr/>
        </p:nvSpPr>
        <p:spPr>
          <a:xfrm>
            <a:off x="5334000" y="320150"/>
            <a:ext cx="1607100" cy="2986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5" name="Google Shape;405;p25"/>
          <p:cNvSpPr txBox="1"/>
          <p:nvPr/>
        </p:nvSpPr>
        <p:spPr>
          <a:xfrm rot="-5400000">
            <a:off x="2479350" y="1910625"/>
            <a:ext cx="29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Frame</a:t>
            </a:r>
            <a:endParaRPr/>
          </a:p>
        </p:txBody>
      </p:sp>
      <p:sp>
        <p:nvSpPr>
          <p:cNvPr id="406" name="Google Shape;406;p25"/>
          <p:cNvSpPr/>
          <p:nvPr/>
        </p:nvSpPr>
        <p:spPr>
          <a:xfrm>
            <a:off x="2131843" y="84563"/>
            <a:ext cx="647100" cy="56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Locals</a:t>
            </a:r>
            <a:endParaRPr sz="1200"/>
          </a:p>
        </p:txBody>
      </p:sp>
      <p:sp>
        <p:nvSpPr>
          <p:cNvPr id="407" name="Google Shape;407;p25"/>
          <p:cNvSpPr/>
          <p:nvPr/>
        </p:nvSpPr>
        <p:spPr>
          <a:xfrm>
            <a:off x="105749" y="536446"/>
            <a:ext cx="647100" cy="22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Temps</a:t>
            </a:r>
            <a:endParaRPr sz="1100"/>
          </a:p>
        </p:txBody>
      </p:sp>
      <p:cxnSp>
        <p:nvCxnSpPr>
          <p:cNvPr id="408" name="Google Shape;408;p25"/>
          <p:cNvCxnSpPr/>
          <p:nvPr/>
        </p:nvCxnSpPr>
        <p:spPr>
          <a:xfrm flipH="1" rot="10800000">
            <a:off x="5337450" y="1009223"/>
            <a:ext cx="15978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25"/>
          <p:cNvCxnSpPr/>
          <p:nvPr/>
        </p:nvCxnSpPr>
        <p:spPr>
          <a:xfrm>
            <a:off x="5340353" y="1405799"/>
            <a:ext cx="159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25"/>
          <p:cNvSpPr/>
          <p:nvPr/>
        </p:nvSpPr>
        <p:spPr>
          <a:xfrm>
            <a:off x="7702550" y="322475"/>
            <a:ext cx="1942500" cy="299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5"/>
          <p:cNvSpPr/>
          <p:nvPr/>
        </p:nvSpPr>
        <p:spPr>
          <a:xfrm>
            <a:off x="1175725" y="1198325"/>
            <a:ext cx="2106000" cy="25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"/>
          <p:cNvSpPr/>
          <p:nvPr/>
        </p:nvSpPr>
        <p:spPr>
          <a:xfrm>
            <a:off x="752850" y="1489725"/>
            <a:ext cx="689100" cy="4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5"/>
          <p:cNvSpPr/>
          <p:nvPr/>
        </p:nvSpPr>
        <p:spPr>
          <a:xfrm>
            <a:off x="4133350" y="4024684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414" name="Google Shape;414;p25"/>
          <p:cNvSpPr/>
          <p:nvPr/>
        </p:nvSpPr>
        <p:spPr>
          <a:xfrm>
            <a:off x="4133350" y="4329484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415" name="Google Shape;415;p25"/>
          <p:cNvSpPr/>
          <p:nvPr/>
        </p:nvSpPr>
        <p:spPr>
          <a:xfrm>
            <a:off x="4133350" y="4634284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416" name="Google Shape;416;p25"/>
          <p:cNvSpPr txBox="1"/>
          <p:nvPr/>
        </p:nvSpPr>
        <p:spPr>
          <a:xfrm>
            <a:off x="3660278" y="45586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cxnSp>
        <p:nvCxnSpPr>
          <p:cNvPr id="417" name="Google Shape;417;p25"/>
          <p:cNvCxnSpPr/>
          <p:nvPr/>
        </p:nvCxnSpPr>
        <p:spPr>
          <a:xfrm flipH="1" rot="-5400000">
            <a:off x="3547575" y="4314731"/>
            <a:ext cx="717600" cy="1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18" name="Google Shape;418;p25"/>
          <p:cNvGrpSpPr/>
          <p:nvPr/>
        </p:nvGrpSpPr>
        <p:grpSpPr>
          <a:xfrm>
            <a:off x="2391721" y="3919530"/>
            <a:ext cx="1326801" cy="986498"/>
            <a:chOff x="6279150" y="3925650"/>
            <a:chExt cx="1326801" cy="986498"/>
          </a:xfrm>
        </p:grpSpPr>
        <p:sp>
          <p:nvSpPr>
            <p:cNvPr id="419" name="Google Shape;419;p25"/>
            <p:cNvSpPr/>
            <p:nvPr/>
          </p:nvSpPr>
          <p:spPr>
            <a:xfrm>
              <a:off x="6958851" y="4026249"/>
              <a:ext cx="647100" cy="88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Args</a:t>
              </a:r>
              <a:br>
                <a:rPr lang="en" sz="1100"/>
              </a:br>
              <a:r>
                <a:rPr lang="en" sz="1100"/>
                <a:t>to</a:t>
              </a:r>
              <a:br>
                <a:rPr lang="en" sz="1100"/>
              </a:br>
              <a:r>
                <a:rPr lang="en" sz="1100"/>
                <a:t>"sub"</a:t>
              </a:r>
              <a:endParaRPr sz="1100"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279150" y="3925650"/>
              <a:ext cx="647100" cy="98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sp>
        <p:nvSpPr>
          <p:cNvPr id="421" name="Google Shape;421;p25"/>
          <p:cNvSpPr/>
          <p:nvPr/>
        </p:nvSpPr>
        <p:spPr>
          <a:xfrm>
            <a:off x="1667250" y="2070225"/>
            <a:ext cx="805200" cy="28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5352550" y="4024684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sub(1,k,3)</a:t>
            </a:r>
            <a:endParaRPr sz="800"/>
          </a:p>
        </p:txBody>
      </p:sp>
      <p:sp>
        <p:nvSpPr>
          <p:cNvPr id="423" name="Google Shape;423;p25"/>
          <p:cNvSpPr txBox="1"/>
          <p:nvPr/>
        </p:nvSpPr>
        <p:spPr>
          <a:xfrm>
            <a:off x="3584078" y="3949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424" name="Google Shape;424;p25"/>
          <p:cNvSpPr/>
          <p:nvPr/>
        </p:nvSpPr>
        <p:spPr>
          <a:xfrm>
            <a:off x="6694050" y="4034019"/>
            <a:ext cx="9687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Return from</a:t>
            </a:r>
            <a:br>
              <a:rPr lang="en" sz="1100"/>
            </a:br>
            <a:r>
              <a:rPr lang="en" sz="1100"/>
              <a:t>"sub"</a:t>
            </a:r>
            <a:endParaRPr sz="1100"/>
          </a:p>
        </p:txBody>
      </p:sp>
      <p:sp>
        <p:nvSpPr>
          <p:cNvPr id="425" name="Google Shape;425;p25"/>
          <p:cNvSpPr/>
          <p:nvPr/>
        </p:nvSpPr>
        <p:spPr>
          <a:xfrm>
            <a:off x="1357575" y="4853893"/>
            <a:ext cx="7422600" cy="98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5"/>
          <p:cNvSpPr/>
          <p:nvPr/>
        </p:nvSpPr>
        <p:spPr>
          <a:xfrm>
            <a:off x="1216150" y="2001275"/>
            <a:ext cx="1380600" cy="43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Practicum on Subroutines</a:t>
            </a:r>
            <a:endParaRPr/>
          </a:p>
        </p:txBody>
      </p:sp>
      <p:sp>
        <p:nvSpPr>
          <p:cNvPr id="432" name="Google Shape;4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</a:t>
            </a:r>
            <a:br>
              <a:rPr lang="en"/>
            </a:br>
            <a:r>
              <a:rPr lang="en" sz="1400"/>
              <a:t>fprintf(stdout, "Stored Checksum: %d, Computed Checksum: %d\n", checksum, complement);</a:t>
            </a:r>
            <a:br>
              <a:rPr lang="en" sz="1400"/>
            </a:br>
            <a:r>
              <a:rPr lang="en" sz="1400"/>
              <a:t>→ print_string(), print_int(),print_string(), print_int(),print_char()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Turns out, working with strings is problematic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strings can be of </a:t>
            </a:r>
            <a:r>
              <a:rPr lang="en"/>
              <a:t>arbitrary</a:t>
            </a:r>
            <a:r>
              <a:rPr lang="en"/>
              <a:t>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allocate space: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.data -- not thread safe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heap -- memory leak: malloc() → free()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stack -- dangling reference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buffer </a:t>
            </a:r>
            <a:r>
              <a:rPr lang="en"/>
              <a:t>overflow</a:t>
            </a:r>
            <a:r>
              <a:rPr lang="en"/>
              <a:t> issues --- security!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strlen:	length of a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u2a:		unsigned word to ascii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8190334" y="2870341"/>
            <a:ext cx="66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0x2045</a:t>
            </a:r>
            <a:endParaRPr sz="10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Operations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759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Memory is an array of bytes</a:t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Arrays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operations: load, load unsigned, store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data sizes: bytes, half, words -- remember alignment!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addressing: indirect addressing</a:t>
            </a:r>
            <a:endParaRPr sz="1285"/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■"/>
            </a:pPr>
            <a:r>
              <a:rPr lang="en" sz="1285"/>
              <a:t>address of the array must be placed into a register</a:t>
            </a:r>
            <a:endParaRPr sz="128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Associated</a:t>
            </a:r>
            <a:r>
              <a:rPr lang="en" sz="1595"/>
              <a:t> Instructions: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la rt, label		# rt = &amp;label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lw rt, imm(rs)	# rt = rs[imm], transfers 4 bytes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sw rt, imm(rs)	# rs[imm] = rt, transfers 4 bytes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lbu rt, imm(rs)	# rt = rs[imm], transfers 1 byte </a:t>
            </a:r>
            <a:r>
              <a:rPr lang="en" sz="1285"/>
              <a:t>without</a:t>
            </a:r>
            <a:r>
              <a:rPr lang="en" sz="1285"/>
              <a:t> signed </a:t>
            </a:r>
            <a:r>
              <a:rPr lang="en" sz="1285"/>
              <a:t>extension</a:t>
            </a:r>
            <a:endParaRPr sz="128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Examples: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○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la  $t1, A		# t1 := 0x0000 2044</a:t>
            </a:r>
            <a:endParaRPr sz="12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○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lb  $s0, 0($t1)  	# s0 := 0xFFFF FFDE	</a:t>
            </a:r>
            <a:r>
              <a:rPr lang="en" sz="1285">
                <a:latin typeface="Caveat"/>
                <a:ea typeface="Caveat"/>
                <a:cs typeface="Caveat"/>
                <a:sym typeface="Caveat"/>
              </a:rPr>
              <a:t>signed </a:t>
            </a:r>
            <a:r>
              <a:rPr lang="en" sz="1285">
                <a:latin typeface="Caveat"/>
                <a:ea typeface="Caveat"/>
                <a:cs typeface="Caveat"/>
                <a:sym typeface="Caveat"/>
              </a:rPr>
              <a:t>extension</a:t>
            </a:r>
            <a:endParaRPr sz="1285">
              <a:latin typeface="Caveat"/>
              <a:ea typeface="Caveat"/>
              <a:cs typeface="Caveat"/>
              <a:sym typeface="Caveat"/>
            </a:endParaRPr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○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lbu $s1, 1($t1)  	</a:t>
            </a: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# s1 := 0x0000 00AF</a:t>
            </a:r>
            <a:endParaRPr sz="16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○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lh  $s2, 3($t1)	# alignment error</a:t>
            </a:r>
            <a:endParaRPr sz="12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○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lw  $s3, 8($t1)	# s3 := 0x00EF CDAB	</a:t>
            </a:r>
            <a:r>
              <a:rPr i="1" lang="en" sz="1285">
                <a:latin typeface="Caveat"/>
                <a:ea typeface="Caveat"/>
                <a:cs typeface="Caveat"/>
                <a:sym typeface="Caveat"/>
              </a:rPr>
              <a:t>little Endian</a:t>
            </a:r>
            <a:endParaRPr i="1" sz="1285">
              <a:latin typeface="Caveat"/>
              <a:ea typeface="Caveat"/>
              <a:cs typeface="Caveat"/>
              <a:sym typeface="Caveat"/>
            </a:endParaRPr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○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lw  $s4, -4($t1)	# s4 := 'cab!'			</a:t>
            </a:r>
            <a:r>
              <a:rPr lang="en" sz="1285">
                <a:latin typeface="Caveat"/>
                <a:ea typeface="Caveat"/>
                <a:cs typeface="Caveat"/>
                <a:sym typeface="Caveat"/>
              </a:rPr>
              <a:t>little Endian</a:t>
            </a:r>
            <a:endParaRPr sz="1285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7761699" y="436975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'c'</a:t>
            </a:r>
            <a:endParaRPr sz="1000"/>
          </a:p>
        </p:txBody>
      </p:sp>
      <p:sp>
        <p:nvSpPr>
          <p:cNvPr id="69" name="Google Shape;69;p14"/>
          <p:cNvSpPr/>
          <p:nvPr/>
        </p:nvSpPr>
        <p:spPr>
          <a:xfrm>
            <a:off x="7761699" y="569867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'a'</a:t>
            </a:r>
            <a:endParaRPr sz="1000"/>
          </a:p>
        </p:txBody>
      </p:sp>
      <p:sp>
        <p:nvSpPr>
          <p:cNvPr id="70" name="Google Shape;70;p14"/>
          <p:cNvSpPr/>
          <p:nvPr/>
        </p:nvSpPr>
        <p:spPr>
          <a:xfrm>
            <a:off x="7761699" y="704532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'r'</a:t>
            </a:r>
            <a:endParaRPr sz="1000"/>
          </a:p>
        </p:txBody>
      </p:sp>
      <p:sp>
        <p:nvSpPr>
          <p:cNvPr id="71" name="Google Shape;71;p14"/>
          <p:cNvSpPr/>
          <p:nvPr/>
        </p:nvSpPr>
        <p:spPr>
          <a:xfrm>
            <a:off x="7761699" y="839198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72" name="Google Shape;72;p14"/>
          <p:cNvSpPr/>
          <p:nvPr/>
        </p:nvSpPr>
        <p:spPr>
          <a:xfrm>
            <a:off x="7761699" y="1106755"/>
            <a:ext cx="475200" cy="13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73" name="Google Shape;73;p14"/>
          <p:cNvSpPr/>
          <p:nvPr/>
        </p:nvSpPr>
        <p:spPr>
          <a:xfrm>
            <a:off x="7761699" y="1243253"/>
            <a:ext cx="475200" cy="13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AF</a:t>
            </a:r>
            <a:endParaRPr sz="1000"/>
          </a:p>
        </p:txBody>
      </p:sp>
      <p:sp>
        <p:nvSpPr>
          <p:cNvPr id="74" name="Google Shape;74;p14"/>
          <p:cNvSpPr/>
          <p:nvPr/>
        </p:nvSpPr>
        <p:spPr>
          <a:xfrm>
            <a:off x="7761699" y="1376144"/>
            <a:ext cx="475200" cy="13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02</a:t>
            </a:r>
            <a:endParaRPr sz="1000"/>
          </a:p>
        </p:txBody>
      </p:sp>
      <p:sp>
        <p:nvSpPr>
          <p:cNvPr id="75" name="Google Shape;75;p14"/>
          <p:cNvSpPr/>
          <p:nvPr/>
        </p:nvSpPr>
        <p:spPr>
          <a:xfrm>
            <a:off x="7761699" y="1645475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00</a:t>
            </a:r>
            <a:endParaRPr sz="1000"/>
          </a:p>
        </p:txBody>
      </p:sp>
      <p:sp>
        <p:nvSpPr>
          <p:cNvPr id="76" name="Google Shape;76;p14"/>
          <p:cNvSpPr/>
          <p:nvPr/>
        </p:nvSpPr>
        <p:spPr>
          <a:xfrm>
            <a:off x="7761699" y="1778367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EF</a:t>
            </a:r>
            <a:endParaRPr sz="1000"/>
          </a:p>
        </p:txBody>
      </p:sp>
      <p:sp>
        <p:nvSpPr>
          <p:cNvPr id="77" name="Google Shape;77;p14"/>
          <p:cNvSpPr/>
          <p:nvPr/>
        </p:nvSpPr>
        <p:spPr>
          <a:xfrm>
            <a:off x="7761699" y="1913032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CD</a:t>
            </a:r>
            <a:endParaRPr sz="1000"/>
          </a:p>
        </p:txBody>
      </p:sp>
      <p:sp>
        <p:nvSpPr>
          <p:cNvPr id="78" name="Google Shape;78;p14"/>
          <p:cNvSpPr/>
          <p:nvPr/>
        </p:nvSpPr>
        <p:spPr>
          <a:xfrm>
            <a:off x="7761699" y="2038948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AB</a:t>
            </a:r>
            <a:endParaRPr sz="1000"/>
          </a:p>
        </p:txBody>
      </p:sp>
      <p:sp>
        <p:nvSpPr>
          <p:cNvPr id="79" name="Google Shape;79;p14"/>
          <p:cNvSpPr/>
          <p:nvPr/>
        </p:nvSpPr>
        <p:spPr>
          <a:xfrm>
            <a:off x="7761699" y="2171840"/>
            <a:ext cx="475200" cy="134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00</a:t>
            </a:r>
            <a:endParaRPr sz="1000"/>
          </a:p>
        </p:txBody>
      </p:sp>
      <p:sp>
        <p:nvSpPr>
          <p:cNvPr id="80" name="Google Shape;80;p14"/>
          <p:cNvSpPr/>
          <p:nvPr/>
        </p:nvSpPr>
        <p:spPr>
          <a:xfrm>
            <a:off x="7761699" y="2306506"/>
            <a:ext cx="475200" cy="134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</a:t>
            </a:r>
            <a:endParaRPr sz="1000"/>
          </a:p>
        </p:txBody>
      </p:sp>
      <p:sp>
        <p:nvSpPr>
          <p:cNvPr id="81" name="Google Shape;81;p14"/>
          <p:cNvSpPr/>
          <p:nvPr/>
        </p:nvSpPr>
        <p:spPr>
          <a:xfrm>
            <a:off x="7761699" y="2441171"/>
            <a:ext cx="475200" cy="134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</a:t>
            </a:r>
            <a:endParaRPr sz="1000"/>
          </a:p>
        </p:txBody>
      </p:sp>
      <p:sp>
        <p:nvSpPr>
          <p:cNvPr id="82" name="Google Shape;82;p14"/>
          <p:cNvSpPr/>
          <p:nvPr/>
        </p:nvSpPr>
        <p:spPr>
          <a:xfrm>
            <a:off x="7761699" y="2574063"/>
            <a:ext cx="475200" cy="134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00</a:t>
            </a:r>
            <a:endParaRPr sz="1000"/>
          </a:p>
        </p:txBody>
      </p:sp>
      <p:sp>
        <p:nvSpPr>
          <p:cNvPr id="83" name="Google Shape;83;p14"/>
          <p:cNvSpPr/>
          <p:nvPr/>
        </p:nvSpPr>
        <p:spPr>
          <a:xfrm>
            <a:off x="7761699" y="2708728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EF</a:t>
            </a:r>
            <a:endParaRPr sz="1000"/>
          </a:p>
        </p:txBody>
      </p:sp>
      <p:sp>
        <p:nvSpPr>
          <p:cNvPr id="84" name="Google Shape;84;p14"/>
          <p:cNvSpPr/>
          <p:nvPr/>
        </p:nvSpPr>
        <p:spPr>
          <a:xfrm>
            <a:off x="7761699" y="2847000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61</a:t>
            </a:r>
            <a:endParaRPr sz="1000"/>
          </a:p>
        </p:txBody>
      </p:sp>
      <p:sp>
        <p:nvSpPr>
          <p:cNvPr id="85" name="Google Shape;85;p14"/>
          <p:cNvSpPr/>
          <p:nvPr/>
        </p:nvSpPr>
        <p:spPr>
          <a:xfrm>
            <a:off x="7761699" y="2979891"/>
            <a:ext cx="475200" cy="13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86" name="Google Shape;86;p14"/>
          <p:cNvSpPr/>
          <p:nvPr/>
        </p:nvSpPr>
        <p:spPr>
          <a:xfrm>
            <a:off x="7761699" y="3114557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</a:t>
            </a:r>
            <a:endParaRPr sz="1000"/>
          </a:p>
        </p:txBody>
      </p:sp>
      <p:sp>
        <p:nvSpPr>
          <p:cNvPr id="87" name="Google Shape;87;p14"/>
          <p:cNvSpPr/>
          <p:nvPr/>
        </p:nvSpPr>
        <p:spPr>
          <a:xfrm>
            <a:off x="7761699" y="3249222"/>
            <a:ext cx="475200" cy="13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'c'</a:t>
            </a:r>
            <a:endParaRPr sz="1000"/>
          </a:p>
        </p:txBody>
      </p:sp>
      <p:sp>
        <p:nvSpPr>
          <p:cNvPr id="88" name="Google Shape;88;p14"/>
          <p:cNvSpPr/>
          <p:nvPr/>
        </p:nvSpPr>
        <p:spPr>
          <a:xfrm>
            <a:off x="7761699" y="3382114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'a'</a:t>
            </a:r>
            <a:endParaRPr sz="1000"/>
          </a:p>
        </p:txBody>
      </p:sp>
      <p:sp>
        <p:nvSpPr>
          <p:cNvPr id="89" name="Google Shape;89;p14"/>
          <p:cNvSpPr/>
          <p:nvPr/>
        </p:nvSpPr>
        <p:spPr>
          <a:xfrm>
            <a:off x="7761699" y="3516779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'b'</a:t>
            </a:r>
            <a:endParaRPr sz="1000"/>
          </a:p>
        </p:txBody>
      </p:sp>
      <p:sp>
        <p:nvSpPr>
          <p:cNvPr id="90" name="Google Shape;90;p14"/>
          <p:cNvSpPr txBox="1"/>
          <p:nvPr/>
        </p:nvSpPr>
        <p:spPr>
          <a:xfrm>
            <a:off x="8190334" y="3022741"/>
            <a:ext cx="66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0x2044</a:t>
            </a:r>
            <a:endParaRPr sz="1000"/>
          </a:p>
        </p:txBody>
      </p:sp>
      <p:sp>
        <p:nvSpPr>
          <p:cNvPr id="91" name="Google Shape;91;p14"/>
          <p:cNvSpPr/>
          <p:nvPr/>
        </p:nvSpPr>
        <p:spPr>
          <a:xfrm>
            <a:off x="7761699" y="2846365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BE</a:t>
            </a:r>
            <a:endParaRPr sz="1000"/>
          </a:p>
        </p:txBody>
      </p:sp>
      <p:sp>
        <p:nvSpPr>
          <p:cNvPr id="92" name="Google Shape;92;p14"/>
          <p:cNvSpPr/>
          <p:nvPr/>
        </p:nvSpPr>
        <p:spPr>
          <a:xfrm>
            <a:off x="7761699" y="2986562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AF</a:t>
            </a:r>
            <a:endParaRPr sz="1000"/>
          </a:p>
        </p:txBody>
      </p:sp>
      <p:sp>
        <p:nvSpPr>
          <p:cNvPr id="93" name="Google Shape;93;p14"/>
          <p:cNvSpPr txBox="1"/>
          <p:nvPr/>
        </p:nvSpPr>
        <p:spPr>
          <a:xfrm>
            <a:off x="8190334" y="2336941"/>
            <a:ext cx="66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0x2049</a:t>
            </a:r>
            <a:endParaRPr sz="1000"/>
          </a:p>
        </p:txBody>
      </p:sp>
      <p:sp>
        <p:nvSpPr>
          <p:cNvPr id="94" name="Google Shape;94;p14"/>
          <p:cNvSpPr txBox="1"/>
          <p:nvPr/>
        </p:nvSpPr>
        <p:spPr>
          <a:xfrm>
            <a:off x="4278724" y="390750"/>
            <a:ext cx="320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	.data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	.align 2	# force word 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alignment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A:	.space 12  	# int A[3];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504206" y="3010499"/>
            <a:ext cx="36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A:</a:t>
            </a:r>
            <a:endParaRPr sz="1000"/>
          </a:p>
        </p:txBody>
      </p:sp>
      <p:sp>
        <p:nvSpPr>
          <p:cNvPr id="96" name="Google Shape;96;p14"/>
          <p:cNvSpPr/>
          <p:nvPr/>
        </p:nvSpPr>
        <p:spPr>
          <a:xfrm>
            <a:off x="7761563" y="1510240"/>
            <a:ext cx="475200" cy="13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02</a:t>
            </a:r>
            <a:endParaRPr sz="1000"/>
          </a:p>
        </p:txBody>
      </p:sp>
      <p:sp>
        <p:nvSpPr>
          <p:cNvPr id="97" name="Google Shape;97;p14"/>
          <p:cNvSpPr txBox="1"/>
          <p:nvPr/>
        </p:nvSpPr>
        <p:spPr>
          <a:xfrm>
            <a:off x="8184233" y="1389051"/>
            <a:ext cx="66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0x2100</a:t>
            </a:r>
            <a:endParaRPr sz="1000"/>
          </a:p>
        </p:txBody>
      </p:sp>
      <p:sp>
        <p:nvSpPr>
          <p:cNvPr id="98" name="Google Shape;98;p14"/>
          <p:cNvSpPr txBox="1"/>
          <p:nvPr/>
        </p:nvSpPr>
        <p:spPr>
          <a:xfrm>
            <a:off x="8190334" y="2471036"/>
            <a:ext cx="66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0x2048</a:t>
            </a:r>
            <a:endParaRPr sz="1000"/>
          </a:p>
        </p:txBody>
      </p:sp>
      <p:sp>
        <p:nvSpPr>
          <p:cNvPr id="99" name="Google Shape;99;p14"/>
          <p:cNvSpPr txBox="1"/>
          <p:nvPr/>
        </p:nvSpPr>
        <p:spPr>
          <a:xfrm>
            <a:off x="8190334" y="1925434"/>
            <a:ext cx="66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0x204C</a:t>
            </a:r>
            <a:endParaRPr sz="1000"/>
          </a:p>
        </p:txBody>
      </p:sp>
      <p:sp>
        <p:nvSpPr>
          <p:cNvPr id="100" name="Google Shape;100;p14"/>
          <p:cNvSpPr/>
          <p:nvPr/>
        </p:nvSpPr>
        <p:spPr>
          <a:xfrm>
            <a:off x="7761705" y="3649703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'!'</a:t>
            </a:r>
            <a:endParaRPr sz="1000"/>
          </a:p>
        </p:txBody>
      </p:sp>
      <p:sp>
        <p:nvSpPr>
          <p:cNvPr id="101" name="Google Shape;101;p14"/>
          <p:cNvSpPr/>
          <p:nvPr/>
        </p:nvSpPr>
        <p:spPr>
          <a:xfrm>
            <a:off x="7761706" y="975460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Pseudo Instructions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Standard Form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op rt,  imm (rs)				</a:t>
            </a: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4($t0)</a:t>
            </a:r>
            <a:endParaRPr sz="12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Alternate Forms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○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op rt, label				A</a:t>
            </a:r>
            <a:endParaRPr sz="12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■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lui $at, </a:t>
            </a:r>
            <a:r>
              <a:rPr b="1" lang="en" sz="1285">
                <a:latin typeface="Source Code Pro"/>
                <a:ea typeface="Source Code Pro"/>
                <a:cs typeface="Source Code Pro"/>
                <a:sym typeface="Source Code Pro"/>
              </a:rPr>
              <a:t>&lt;.data&gt;</a:t>
            </a:r>
            <a:endParaRPr b="1" sz="12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■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lb rt, 0($at)</a:t>
            </a:r>
            <a:endParaRPr sz="12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○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op rt, label (rs)			A($t1)</a:t>
            </a:r>
            <a:endParaRPr sz="12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■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lui $at, </a:t>
            </a:r>
            <a:r>
              <a:rPr b="1" lang="en" sz="1285">
                <a:latin typeface="Source Code Pro"/>
                <a:ea typeface="Source Code Pro"/>
                <a:cs typeface="Source Code Pro"/>
                <a:sym typeface="Source Code Pro"/>
              </a:rPr>
              <a:t>&lt;.data&gt;</a:t>
            </a:r>
            <a:endParaRPr b="1" sz="12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■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addu $at, $at, rs</a:t>
            </a:r>
            <a:endParaRPr sz="12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■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lb rt 0($at)</a:t>
            </a:r>
            <a:endParaRPr sz="12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○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op rt, label + imm			A + -4</a:t>
            </a:r>
            <a:endParaRPr sz="12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■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lui $at, </a:t>
            </a:r>
            <a:r>
              <a:rPr b="1" lang="en" sz="1285">
                <a:latin typeface="Source Code Pro"/>
                <a:ea typeface="Source Code Pro"/>
                <a:cs typeface="Source Code Pro"/>
                <a:sym typeface="Source Code Pro"/>
              </a:rPr>
              <a:t>&lt;.data&gt;</a:t>
            </a:r>
            <a:endParaRPr b="1" sz="12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■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lb rt, imm($at)</a:t>
            </a:r>
            <a:endParaRPr sz="12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○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op rt, label + imm (rs)		A + 3 ($t1)</a:t>
            </a:r>
            <a:endParaRPr sz="12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■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lui $at, </a:t>
            </a:r>
            <a:r>
              <a:rPr b="1" lang="en" sz="1285">
                <a:latin typeface="Source Code Pro"/>
                <a:ea typeface="Source Code Pro"/>
                <a:cs typeface="Source Code Pro"/>
                <a:sym typeface="Source Code Pro"/>
              </a:rPr>
              <a:t>&lt;.data&gt;</a:t>
            </a:r>
            <a:endParaRPr b="1" sz="12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■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addu $at, $at, rs</a:t>
            </a:r>
            <a:endParaRPr sz="12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■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lb rt, imm($at)</a:t>
            </a:r>
            <a:endParaRPr sz="12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○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op rt, imm</a:t>
            </a:r>
            <a:endParaRPr sz="128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Font typeface="Source Code Pro"/>
              <a:buChar char="■"/>
            </a:pPr>
            <a:r>
              <a:rPr lang="en" sz="1285">
                <a:latin typeface="Source Code Pro"/>
                <a:ea typeface="Source Code Pro"/>
                <a:cs typeface="Source Code Pro"/>
                <a:sym typeface="Source Code Pro"/>
              </a:rPr>
              <a:t>lb rs, imm($zero)		0x204D</a:t>
            </a:r>
            <a:endParaRPr sz="1285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190334" y="2870341"/>
            <a:ext cx="66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0x2045</a:t>
            </a:r>
            <a:endParaRPr sz="1000"/>
          </a:p>
        </p:txBody>
      </p:sp>
      <p:sp>
        <p:nvSpPr>
          <p:cNvPr id="109" name="Google Shape;109;p15"/>
          <p:cNvSpPr/>
          <p:nvPr/>
        </p:nvSpPr>
        <p:spPr>
          <a:xfrm>
            <a:off x="7761699" y="436975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'c'</a:t>
            </a:r>
            <a:endParaRPr sz="1000"/>
          </a:p>
        </p:txBody>
      </p:sp>
      <p:sp>
        <p:nvSpPr>
          <p:cNvPr id="110" name="Google Shape;110;p15"/>
          <p:cNvSpPr/>
          <p:nvPr/>
        </p:nvSpPr>
        <p:spPr>
          <a:xfrm>
            <a:off x="7761699" y="569867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'a'</a:t>
            </a:r>
            <a:endParaRPr sz="1000"/>
          </a:p>
        </p:txBody>
      </p:sp>
      <p:sp>
        <p:nvSpPr>
          <p:cNvPr id="111" name="Google Shape;111;p15"/>
          <p:cNvSpPr/>
          <p:nvPr/>
        </p:nvSpPr>
        <p:spPr>
          <a:xfrm>
            <a:off x="7761699" y="704532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'r'</a:t>
            </a:r>
            <a:endParaRPr sz="1000"/>
          </a:p>
        </p:txBody>
      </p:sp>
      <p:sp>
        <p:nvSpPr>
          <p:cNvPr id="112" name="Google Shape;112;p15"/>
          <p:cNvSpPr/>
          <p:nvPr/>
        </p:nvSpPr>
        <p:spPr>
          <a:xfrm>
            <a:off x="7761699" y="839198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113" name="Google Shape;113;p15"/>
          <p:cNvSpPr/>
          <p:nvPr/>
        </p:nvSpPr>
        <p:spPr>
          <a:xfrm>
            <a:off x="7761699" y="1106755"/>
            <a:ext cx="475200" cy="13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114" name="Google Shape;114;p15"/>
          <p:cNvSpPr/>
          <p:nvPr/>
        </p:nvSpPr>
        <p:spPr>
          <a:xfrm>
            <a:off x="7761699" y="1243253"/>
            <a:ext cx="475200" cy="13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AF</a:t>
            </a:r>
            <a:endParaRPr sz="1000"/>
          </a:p>
        </p:txBody>
      </p:sp>
      <p:sp>
        <p:nvSpPr>
          <p:cNvPr id="115" name="Google Shape;115;p15"/>
          <p:cNvSpPr/>
          <p:nvPr/>
        </p:nvSpPr>
        <p:spPr>
          <a:xfrm>
            <a:off x="7761699" y="1376144"/>
            <a:ext cx="475200" cy="13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02</a:t>
            </a:r>
            <a:endParaRPr sz="1000"/>
          </a:p>
        </p:txBody>
      </p:sp>
      <p:sp>
        <p:nvSpPr>
          <p:cNvPr id="116" name="Google Shape;116;p15"/>
          <p:cNvSpPr/>
          <p:nvPr/>
        </p:nvSpPr>
        <p:spPr>
          <a:xfrm>
            <a:off x="7761699" y="1645475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00</a:t>
            </a:r>
            <a:endParaRPr sz="1000"/>
          </a:p>
        </p:txBody>
      </p:sp>
      <p:sp>
        <p:nvSpPr>
          <p:cNvPr id="117" name="Google Shape;117;p15"/>
          <p:cNvSpPr/>
          <p:nvPr/>
        </p:nvSpPr>
        <p:spPr>
          <a:xfrm>
            <a:off x="7761699" y="1778367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EF</a:t>
            </a:r>
            <a:endParaRPr sz="1000"/>
          </a:p>
        </p:txBody>
      </p:sp>
      <p:sp>
        <p:nvSpPr>
          <p:cNvPr id="118" name="Google Shape;118;p15"/>
          <p:cNvSpPr/>
          <p:nvPr/>
        </p:nvSpPr>
        <p:spPr>
          <a:xfrm>
            <a:off x="7761699" y="1913032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CD</a:t>
            </a:r>
            <a:endParaRPr sz="1000"/>
          </a:p>
        </p:txBody>
      </p:sp>
      <p:sp>
        <p:nvSpPr>
          <p:cNvPr id="119" name="Google Shape;119;p15"/>
          <p:cNvSpPr/>
          <p:nvPr/>
        </p:nvSpPr>
        <p:spPr>
          <a:xfrm>
            <a:off x="7761699" y="2038948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AB</a:t>
            </a:r>
            <a:endParaRPr sz="1000"/>
          </a:p>
        </p:txBody>
      </p:sp>
      <p:sp>
        <p:nvSpPr>
          <p:cNvPr id="120" name="Google Shape;120;p15"/>
          <p:cNvSpPr/>
          <p:nvPr/>
        </p:nvSpPr>
        <p:spPr>
          <a:xfrm>
            <a:off x="7761699" y="2171840"/>
            <a:ext cx="475200" cy="134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00</a:t>
            </a:r>
            <a:endParaRPr sz="1000"/>
          </a:p>
        </p:txBody>
      </p:sp>
      <p:sp>
        <p:nvSpPr>
          <p:cNvPr id="121" name="Google Shape;121;p15"/>
          <p:cNvSpPr/>
          <p:nvPr/>
        </p:nvSpPr>
        <p:spPr>
          <a:xfrm>
            <a:off x="7761699" y="2306506"/>
            <a:ext cx="475200" cy="134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</a:t>
            </a:r>
            <a:endParaRPr sz="1000"/>
          </a:p>
        </p:txBody>
      </p:sp>
      <p:sp>
        <p:nvSpPr>
          <p:cNvPr id="122" name="Google Shape;122;p15"/>
          <p:cNvSpPr/>
          <p:nvPr/>
        </p:nvSpPr>
        <p:spPr>
          <a:xfrm>
            <a:off x="7761699" y="2441171"/>
            <a:ext cx="475200" cy="134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</a:t>
            </a:r>
            <a:endParaRPr sz="1000"/>
          </a:p>
        </p:txBody>
      </p:sp>
      <p:sp>
        <p:nvSpPr>
          <p:cNvPr id="123" name="Google Shape;123;p15"/>
          <p:cNvSpPr/>
          <p:nvPr/>
        </p:nvSpPr>
        <p:spPr>
          <a:xfrm>
            <a:off x="7761699" y="2574063"/>
            <a:ext cx="475200" cy="134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00</a:t>
            </a:r>
            <a:endParaRPr sz="1000"/>
          </a:p>
        </p:txBody>
      </p:sp>
      <p:sp>
        <p:nvSpPr>
          <p:cNvPr id="124" name="Google Shape;124;p15"/>
          <p:cNvSpPr/>
          <p:nvPr/>
        </p:nvSpPr>
        <p:spPr>
          <a:xfrm>
            <a:off x="7761699" y="2708728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EF</a:t>
            </a:r>
            <a:endParaRPr sz="1000"/>
          </a:p>
        </p:txBody>
      </p:sp>
      <p:sp>
        <p:nvSpPr>
          <p:cNvPr id="125" name="Google Shape;125;p15"/>
          <p:cNvSpPr/>
          <p:nvPr/>
        </p:nvSpPr>
        <p:spPr>
          <a:xfrm>
            <a:off x="7761699" y="2847000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61</a:t>
            </a:r>
            <a:endParaRPr sz="1000"/>
          </a:p>
        </p:txBody>
      </p:sp>
      <p:sp>
        <p:nvSpPr>
          <p:cNvPr id="126" name="Google Shape;126;p15"/>
          <p:cNvSpPr/>
          <p:nvPr/>
        </p:nvSpPr>
        <p:spPr>
          <a:xfrm>
            <a:off x="7761699" y="2979891"/>
            <a:ext cx="475200" cy="13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127" name="Google Shape;127;p15"/>
          <p:cNvSpPr/>
          <p:nvPr/>
        </p:nvSpPr>
        <p:spPr>
          <a:xfrm>
            <a:off x="7761699" y="3114557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</a:t>
            </a:r>
            <a:endParaRPr sz="1000"/>
          </a:p>
        </p:txBody>
      </p:sp>
      <p:sp>
        <p:nvSpPr>
          <p:cNvPr id="128" name="Google Shape;128;p15"/>
          <p:cNvSpPr/>
          <p:nvPr/>
        </p:nvSpPr>
        <p:spPr>
          <a:xfrm>
            <a:off x="7761699" y="3249222"/>
            <a:ext cx="475200" cy="13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'c'</a:t>
            </a:r>
            <a:endParaRPr sz="1000"/>
          </a:p>
        </p:txBody>
      </p:sp>
      <p:sp>
        <p:nvSpPr>
          <p:cNvPr id="129" name="Google Shape;129;p15"/>
          <p:cNvSpPr/>
          <p:nvPr/>
        </p:nvSpPr>
        <p:spPr>
          <a:xfrm>
            <a:off x="7761699" y="3382114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'a'</a:t>
            </a:r>
            <a:endParaRPr sz="1000"/>
          </a:p>
        </p:txBody>
      </p:sp>
      <p:sp>
        <p:nvSpPr>
          <p:cNvPr id="130" name="Google Shape;130;p15"/>
          <p:cNvSpPr/>
          <p:nvPr/>
        </p:nvSpPr>
        <p:spPr>
          <a:xfrm>
            <a:off x="7761699" y="3516779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'b'</a:t>
            </a:r>
            <a:endParaRPr sz="1000"/>
          </a:p>
        </p:txBody>
      </p:sp>
      <p:sp>
        <p:nvSpPr>
          <p:cNvPr id="131" name="Google Shape;131;p15"/>
          <p:cNvSpPr txBox="1"/>
          <p:nvPr/>
        </p:nvSpPr>
        <p:spPr>
          <a:xfrm>
            <a:off x="8190334" y="3022741"/>
            <a:ext cx="66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0x2044</a:t>
            </a:r>
            <a:endParaRPr sz="1000"/>
          </a:p>
        </p:txBody>
      </p:sp>
      <p:sp>
        <p:nvSpPr>
          <p:cNvPr id="132" name="Google Shape;132;p15"/>
          <p:cNvSpPr/>
          <p:nvPr/>
        </p:nvSpPr>
        <p:spPr>
          <a:xfrm>
            <a:off x="7761699" y="2846365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BE</a:t>
            </a:r>
            <a:endParaRPr sz="1000"/>
          </a:p>
        </p:txBody>
      </p:sp>
      <p:sp>
        <p:nvSpPr>
          <p:cNvPr id="133" name="Google Shape;133;p15"/>
          <p:cNvSpPr/>
          <p:nvPr/>
        </p:nvSpPr>
        <p:spPr>
          <a:xfrm>
            <a:off x="7761699" y="2986562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AF</a:t>
            </a:r>
            <a:endParaRPr sz="1000"/>
          </a:p>
        </p:txBody>
      </p:sp>
      <p:sp>
        <p:nvSpPr>
          <p:cNvPr id="134" name="Google Shape;134;p15"/>
          <p:cNvSpPr txBox="1"/>
          <p:nvPr/>
        </p:nvSpPr>
        <p:spPr>
          <a:xfrm>
            <a:off x="8190334" y="2336941"/>
            <a:ext cx="66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0x2049</a:t>
            </a:r>
            <a:endParaRPr sz="1000"/>
          </a:p>
        </p:txBody>
      </p:sp>
      <p:sp>
        <p:nvSpPr>
          <p:cNvPr id="135" name="Google Shape;135;p15"/>
          <p:cNvSpPr txBox="1"/>
          <p:nvPr/>
        </p:nvSpPr>
        <p:spPr>
          <a:xfrm>
            <a:off x="7504206" y="3010499"/>
            <a:ext cx="36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A:</a:t>
            </a:r>
            <a:endParaRPr sz="1000"/>
          </a:p>
        </p:txBody>
      </p:sp>
      <p:sp>
        <p:nvSpPr>
          <p:cNvPr id="136" name="Google Shape;136;p15"/>
          <p:cNvSpPr/>
          <p:nvPr/>
        </p:nvSpPr>
        <p:spPr>
          <a:xfrm>
            <a:off x="7761563" y="1510240"/>
            <a:ext cx="475200" cy="13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02</a:t>
            </a:r>
            <a:endParaRPr sz="1000"/>
          </a:p>
        </p:txBody>
      </p:sp>
      <p:sp>
        <p:nvSpPr>
          <p:cNvPr id="137" name="Google Shape;137;p15"/>
          <p:cNvSpPr txBox="1"/>
          <p:nvPr/>
        </p:nvSpPr>
        <p:spPr>
          <a:xfrm>
            <a:off x="8184233" y="1389051"/>
            <a:ext cx="66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0x2100</a:t>
            </a:r>
            <a:endParaRPr sz="1000"/>
          </a:p>
        </p:txBody>
      </p:sp>
      <p:sp>
        <p:nvSpPr>
          <p:cNvPr id="138" name="Google Shape;138;p15"/>
          <p:cNvSpPr txBox="1"/>
          <p:nvPr/>
        </p:nvSpPr>
        <p:spPr>
          <a:xfrm>
            <a:off x="8190334" y="2471036"/>
            <a:ext cx="66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0x2048</a:t>
            </a:r>
            <a:endParaRPr sz="1000"/>
          </a:p>
        </p:txBody>
      </p:sp>
      <p:sp>
        <p:nvSpPr>
          <p:cNvPr id="139" name="Google Shape;139;p15"/>
          <p:cNvSpPr txBox="1"/>
          <p:nvPr/>
        </p:nvSpPr>
        <p:spPr>
          <a:xfrm>
            <a:off x="8190334" y="1925434"/>
            <a:ext cx="66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0x204C</a:t>
            </a:r>
            <a:endParaRPr sz="1000"/>
          </a:p>
        </p:txBody>
      </p:sp>
      <p:sp>
        <p:nvSpPr>
          <p:cNvPr id="140" name="Google Shape;140;p15"/>
          <p:cNvSpPr/>
          <p:nvPr/>
        </p:nvSpPr>
        <p:spPr>
          <a:xfrm>
            <a:off x="7761705" y="3649703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'!'</a:t>
            </a:r>
            <a:endParaRPr sz="1000"/>
          </a:p>
        </p:txBody>
      </p:sp>
      <p:cxnSp>
        <p:nvCxnSpPr>
          <p:cNvPr id="141" name="Google Shape;141;p15"/>
          <p:cNvCxnSpPr>
            <a:endCxn id="123" idx="1"/>
          </p:cNvCxnSpPr>
          <p:nvPr/>
        </p:nvCxnSpPr>
        <p:spPr>
          <a:xfrm>
            <a:off x="4705899" y="1590513"/>
            <a:ext cx="3055800" cy="1050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5"/>
          <p:cNvCxnSpPr>
            <a:endCxn id="135" idx="1"/>
          </p:cNvCxnSpPr>
          <p:nvPr/>
        </p:nvCxnSpPr>
        <p:spPr>
          <a:xfrm>
            <a:off x="4236006" y="1982849"/>
            <a:ext cx="3268200" cy="1197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5"/>
          <p:cNvCxnSpPr>
            <a:endCxn id="140" idx="1"/>
          </p:cNvCxnSpPr>
          <p:nvPr/>
        </p:nvCxnSpPr>
        <p:spPr>
          <a:xfrm>
            <a:off x="4759305" y="3305453"/>
            <a:ext cx="3002400" cy="411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5"/>
          <p:cNvCxnSpPr>
            <a:endCxn id="118" idx="1"/>
          </p:cNvCxnSpPr>
          <p:nvPr/>
        </p:nvCxnSpPr>
        <p:spPr>
          <a:xfrm flipH="1" rot="10800000">
            <a:off x="4721499" y="1980382"/>
            <a:ext cx="3040200" cy="2799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5"/>
          <p:cNvSpPr txBox="1"/>
          <p:nvPr/>
        </p:nvSpPr>
        <p:spPr>
          <a:xfrm>
            <a:off x="5894850" y="4381075"/>
            <a:ext cx="358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assuming the values contained within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$t0: &amp;A</a:t>
            </a:r>
            <a:br>
              <a:rPr lang="en" sz="1200"/>
            </a:br>
            <a:r>
              <a:rPr lang="en" sz="1200"/>
              <a:t>   $t1: 13</a:t>
            </a:r>
            <a:endParaRPr sz="1200"/>
          </a:p>
        </p:txBody>
      </p:sp>
      <p:cxnSp>
        <p:nvCxnSpPr>
          <p:cNvPr id="146" name="Google Shape;146;p15"/>
          <p:cNvCxnSpPr>
            <a:endCxn id="115" idx="1"/>
          </p:cNvCxnSpPr>
          <p:nvPr/>
        </p:nvCxnSpPr>
        <p:spPr>
          <a:xfrm flipH="1" rot="10800000">
            <a:off x="4689099" y="1443494"/>
            <a:ext cx="3072600" cy="110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5"/>
          <p:cNvCxnSpPr>
            <a:endCxn id="148" idx="1"/>
          </p:cNvCxnSpPr>
          <p:nvPr/>
        </p:nvCxnSpPr>
        <p:spPr>
          <a:xfrm rot="-5400000">
            <a:off x="5093815" y="1190776"/>
            <a:ext cx="2817300" cy="2518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5"/>
          <p:cNvSpPr/>
          <p:nvPr/>
        </p:nvSpPr>
        <p:spPr>
          <a:xfrm>
            <a:off x="7761565" y="973876"/>
            <a:ext cx="475200" cy="13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Operations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223600" y="108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is an abstract data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stack is an array of </a:t>
            </a:r>
            <a:r>
              <a:rPr lang="en" u="sng"/>
              <a:t>words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Push:   Push(A), Push(B), Push(C)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Pop:     X = Pop();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Push:   Push(Z);</a:t>
            </a:r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866937" y="41905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6"/>
          <p:cNvSpPr/>
          <p:nvPr/>
        </p:nvSpPr>
        <p:spPr>
          <a:xfrm>
            <a:off x="904375" y="39058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57" name="Google Shape;157;p16"/>
          <p:cNvSpPr/>
          <p:nvPr/>
        </p:nvSpPr>
        <p:spPr>
          <a:xfrm>
            <a:off x="904375" y="36200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8" name="Google Shape;158;p16"/>
          <p:cNvSpPr/>
          <p:nvPr/>
        </p:nvSpPr>
        <p:spPr>
          <a:xfrm>
            <a:off x="904375" y="33343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9" name="Google Shape;159;p16"/>
          <p:cNvSpPr txBox="1"/>
          <p:nvPr/>
        </p:nvSpPr>
        <p:spPr>
          <a:xfrm>
            <a:off x="800100" y="41776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Push(A);</a:t>
            </a:r>
            <a:endParaRPr/>
          </a:p>
        </p:txBody>
      </p:sp>
      <p:cxnSp>
        <p:nvCxnSpPr>
          <p:cNvPr id="160" name="Google Shape;160;p16"/>
          <p:cNvCxnSpPr/>
          <p:nvPr/>
        </p:nvCxnSpPr>
        <p:spPr>
          <a:xfrm>
            <a:off x="2695737" y="41905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6"/>
          <p:cNvSpPr/>
          <p:nvPr/>
        </p:nvSpPr>
        <p:spPr>
          <a:xfrm>
            <a:off x="2733175" y="39058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62" name="Google Shape;162;p16"/>
          <p:cNvSpPr/>
          <p:nvPr/>
        </p:nvSpPr>
        <p:spPr>
          <a:xfrm>
            <a:off x="2733175" y="36200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63" name="Google Shape;163;p16"/>
          <p:cNvSpPr/>
          <p:nvPr/>
        </p:nvSpPr>
        <p:spPr>
          <a:xfrm>
            <a:off x="2733175" y="33343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4" name="Google Shape;164;p16"/>
          <p:cNvSpPr txBox="1"/>
          <p:nvPr/>
        </p:nvSpPr>
        <p:spPr>
          <a:xfrm>
            <a:off x="2628900" y="41776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Push(B);</a:t>
            </a:r>
            <a:endParaRPr/>
          </a:p>
        </p:txBody>
      </p:sp>
      <p:cxnSp>
        <p:nvCxnSpPr>
          <p:cNvPr id="165" name="Google Shape;165;p16"/>
          <p:cNvCxnSpPr/>
          <p:nvPr/>
        </p:nvCxnSpPr>
        <p:spPr>
          <a:xfrm>
            <a:off x="4349046" y="41905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6"/>
          <p:cNvSpPr/>
          <p:nvPr/>
        </p:nvSpPr>
        <p:spPr>
          <a:xfrm>
            <a:off x="4386484" y="39058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67" name="Google Shape;167;p16"/>
          <p:cNvSpPr/>
          <p:nvPr/>
        </p:nvSpPr>
        <p:spPr>
          <a:xfrm>
            <a:off x="4386484" y="36200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68" name="Google Shape;168;p16"/>
          <p:cNvSpPr/>
          <p:nvPr/>
        </p:nvSpPr>
        <p:spPr>
          <a:xfrm>
            <a:off x="4386484" y="33343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69" name="Google Shape;169;p16"/>
          <p:cNvSpPr txBox="1"/>
          <p:nvPr/>
        </p:nvSpPr>
        <p:spPr>
          <a:xfrm>
            <a:off x="4282209" y="41776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Push(C);</a:t>
            </a:r>
            <a:endParaRPr/>
          </a:p>
        </p:txBody>
      </p:sp>
      <p:cxnSp>
        <p:nvCxnSpPr>
          <p:cNvPr id="170" name="Google Shape;170;p16"/>
          <p:cNvCxnSpPr/>
          <p:nvPr/>
        </p:nvCxnSpPr>
        <p:spPr>
          <a:xfrm>
            <a:off x="6025446" y="41905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6"/>
          <p:cNvSpPr/>
          <p:nvPr/>
        </p:nvSpPr>
        <p:spPr>
          <a:xfrm>
            <a:off x="6062884" y="39058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72" name="Google Shape;172;p16"/>
          <p:cNvSpPr/>
          <p:nvPr/>
        </p:nvSpPr>
        <p:spPr>
          <a:xfrm>
            <a:off x="6062884" y="36200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73" name="Google Shape;173;p16"/>
          <p:cNvSpPr/>
          <p:nvPr/>
        </p:nvSpPr>
        <p:spPr>
          <a:xfrm>
            <a:off x="6062884" y="33343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74" name="Google Shape;174;p16"/>
          <p:cNvSpPr txBox="1"/>
          <p:nvPr/>
        </p:nvSpPr>
        <p:spPr>
          <a:xfrm>
            <a:off x="5958609" y="41776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Pop()</a:t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904375" y="3058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6" name="Google Shape;176;p16"/>
          <p:cNvSpPr/>
          <p:nvPr/>
        </p:nvSpPr>
        <p:spPr>
          <a:xfrm>
            <a:off x="2733175" y="3058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7" name="Google Shape;177;p16"/>
          <p:cNvSpPr/>
          <p:nvPr/>
        </p:nvSpPr>
        <p:spPr>
          <a:xfrm>
            <a:off x="4386484" y="3058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8" name="Google Shape;178;p16"/>
          <p:cNvSpPr/>
          <p:nvPr/>
        </p:nvSpPr>
        <p:spPr>
          <a:xfrm>
            <a:off x="6062884" y="3058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9" name="Google Shape;179;p16"/>
          <p:cNvSpPr txBox="1"/>
          <p:nvPr/>
        </p:nvSpPr>
        <p:spPr>
          <a:xfrm>
            <a:off x="511725" y="3798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2340525" y="35696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4022409" y="3264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5698809" y="35696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4695825" y="464075"/>
            <a:ext cx="18195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Push(a) ⇔ </a:t>
            </a:r>
            <a:br>
              <a:rPr lang="en" sz="1300"/>
            </a:br>
            <a:r>
              <a:rPr lang="en" sz="1300"/>
              <a:t>	sp = sp + 1 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sp[0] = a</a:t>
            </a:r>
            <a:endParaRPr sz="1300"/>
          </a:p>
        </p:txBody>
      </p:sp>
      <p:sp>
        <p:nvSpPr>
          <p:cNvPr id="184" name="Google Shape;184;p16"/>
          <p:cNvSpPr txBox="1"/>
          <p:nvPr/>
        </p:nvSpPr>
        <p:spPr>
          <a:xfrm>
            <a:off x="6667500" y="464075"/>
            <a:ext cx="18384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 = Pop() ⇔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x = sp[0]</a:t>
            </a:r>
            <a:br>
              <a:rPr lang="en" sz="1300"/>
            </a:br>
            <a:r>
              <a:rPr lang="en" sz="1300"/>
              <a:t>	sp = sp - 1</a:t>
            </a:r>
            <a:endParaRPr sz="1300"/>
          </a:p>
        </p:txBody>
      </p:sp>
      <p:cxnSp>
        <p:nvCxnSpPr>
          <p:cNvPr id="185" name="Google Shape;185;p16"/>
          <p:cNvCxnSpPr/>
          <p:nvPr/>
        </p:nvCxnSpPr>
        <p:spPr>
          <a:xfrm>
            <a:off x="7473246" y="41905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16"/>
          <p:cNvSpPr/>
          <p:nvPr/>
        </p:nvSpPr>
        <p:spPr>
          <a:xfrm>
            <a:off x="7510684" y="39058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87" name="Google Shape;187;p16"/>
          <p:cNvSpPr/>
          <p:nvPr/>
        </p:nvSpPr>
        <p:spPr>
          <a:xfrm>
            <a:off x="7510684" y="36200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88" name="Google Shape;188;p16"/>
          <p:cNvSpPr/>
          <p:nvPr/>
        </p:nvSpPr>
        <p:spPr>
          <a:xfrm>
            <a:off x="7510684" y="33343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89" name="Google Shape;189;p16"/>
          <p:cNvSpPr txBox="1"/>
          <p:nvPr/>
        </p:nvSpPr>
        <p:spPr>
          <a:xfrm>
            <a:off x="7482609" y="41776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Push(Z)</a:t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7510684" y="3058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1" name="Google Shape;191;p16"/>
          <p:cNvSpPr txBox="1"/>
          <p:nvPr/>
        </p:nvSpPr>
        <p:spPr>
          <a:xfrm>
            <a:off x="7071559" y="3264788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511725" y="4179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193" name="Google Shape;193;p16"/>
          <p:cNvCxnSpPr>
            <a:stCxn id="192" idx="1"/>
          </p:cNvCxnSpPr>
          <p:nvPr/>
        </p:nvCxnSpPr>
        <p:spPr>
          <a:xfrm flipH="1" rot="10800000">
            <a:off x="511725" y="4109000"/>
            <a:ext cx="19500" cy="270300"/>
          </a:xfrm>
          <a:prstGeom prst="curvedConnector4">
            <a:avLst>
              <a:gd fmla="val -1221154" name="adj1"/>
              <a:gd fmla="val 8701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 MIPS Way</a:t>
            </a:r>
            <a:endParaRPr/>
          </a:p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is an abstract data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Push:   Push(A), Push(B), Push(C)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Pop:     X = Pop();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sp: points to the current top of stack</a:t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800100" y="4253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Push(A);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2628900" y="4253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Push(B);</a:t>
            </a:r>
            <a:endParaRPr/>
          </a:p>
        </p:txBody>
      </p:sp>
      <p:cxnSp>
        <p:nvCxnSpPr>
          <p:cNvPr id="202" name="Google Shape;202;p17"/>
          <p:cNvCxnSpPr/>
          <p:nvPr/>
        </p:nvCxnSpPr>
        <p:spPr>
          <a:xfrm>
            <a:off x="4981737" y="30475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7"/>
          <p:cNvSpPr/>
          <p:nvPr/>
        </p:nvSpPr>
        <p:spPr>
          <a:xfrm>
            <a:off x="5019175" y="39058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4" name="Google Shape;204;p17"/>
          <p:cNvSpPr/>
          <p:nvPr/>
        </p:nvSpPr>
        <p:spPr>
          <a:xfrm>
            <a:off x="5019175" y="36200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205" name="Google Shape;205;p17"/>
          <p:cNvSpPr/>
          <p:nvPr/>
        </p:nvSpPr>
        <p:spPr>
          <a:xfrm>
            <a:off x="5019175" y="33343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06" name="Google Shape;206;p17"/>
          <p:cNvSpPr txBox="1"/>
          <p:nvPr/>
        </p:nvSpPr>
        <p:spPr>
          <a:xfrm>
            <a:off x="4914900" y="4253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Push(C);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7048500" y="42538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Pop()</a:t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019175" y="3058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09" name="Google Shape;209;p17"/>
          <p:cNvSpPr txBox="1"/>
          <p:nvPr/>
        </p:nvSpPr>
        <p:spPr>
          <a:xfrm>
            <a:off x="4655100" y="35696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6648450" y="464075"/>
            <a:ext cx="18384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 = Pop() ⇔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x = sp[0]</a:t>
            </a:r>
            <a:br>
              <a:rPr lang="en" sz="1300"/>
            </a:br>
            <a:r>
              <a:rPr lang="en" sz="1300"/>
              <a:t>	sp = sp + 1</a:t>
            </a:r>
            <a:endParaRPr sz="1300"/>
          </a:p>
        </p:txBody>
      </p:sp>
      <p:sp>
        <p:nvSpPr>
          <p:cNvPr id="211" name="Google Shape;211;p17"/>
          <p:cNvSpPr txBox="1"/>
          <p:nvPr/>
        </p:nvSpPr>
        <p:spPr>
          <a:xfrm>
            <a:off x="4695825" y="464075"/>
            <a:ext cx="18195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Push(a) ⇔	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sp = sp - 1 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sp[0] = a</a:t>
            </a:r>
            <a:endParaRPr sz="1300"/>
          </a:p>
        </p:txBody>
      </p:sp>
      <p:cxnSp>
        <p:nvCxnSpPr>
          <p:cNvPr id="212" name="Google Shape;212;p17"/>
          <p:cNvCxnSpPr/>
          <p:nvPr/>
        </p:nvCxnSpPr>
        <p:spPr>
          <a:xfrm>
            <a:off x="7115337" y="30475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7"/>
          <p:cNvSpPr/>
          <p:nvPr/>
        </p:nvSpPr>
        <p:spPr>
          <a:xfrm>
            <a:off x="7152775" y="39058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" name="Google Shape;214;p17"/>
          <p:cNvSpPr/>
          <p:nvPr/>
        </p:nvSpPr>
        <p:spPr>
          <a:xfrm>
            <a:off x="7152775" y="36200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215" name="Google Shape;215;p17"/>
          <p:cNvSpPr/>
          <p:nvPr/>
        </p:nvSpPr>
        <p:spPr>
          <a:xfrm>
            <a:off x="7152775" y="33343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16" name="Google Shape;216;p17"/>
          <p:cNvSpPr/>
          <p:nvPr/>
        </p:nvSpPr>
        <p:spPr>
          <a:xfrm>
            <a:off x="7152775" y="3058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17" name="Google Shape;217;p17"/>
          <p:cNvSpPr txBox="1"/>
          <p:nvPr/>
        </p:nvSpPr>
        <p:spPr>
          <a:xfrm>
            <a:off x="6788700" y="3264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18" name="Google Shape;218;p17"/>
          <p:cNvCxnSpPr/>
          <p:nvPr/>
        </p:nvCxnSpPr>
        <p:spPr>
          <a:xfrm>
            <a:off x="2695737" y="30475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7"/>
          <p:cNvSpPr/>
          <p:nvPr/>
        </p:nvSpPr>
        <p:spPr>
          <a:xfrm>
            <a:off x="2733175" y="39058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0" name="Google Shape;220;p17"/>
          <p:cNvSpPr/>
          <p:nvPr/>
        </p:nvSpPr>
        <p:spPr>
          <a:xfrm>
            <a:off x="2733175" y="36200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1" name="Google Shape;221;p17"/>
          <p:cNvSpPr/>
          <p:nvPr/>
        </p:nvSpPr>
        <p:spPr>
          <a:xfrm>
            <a:off x="2733175" y="33343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22" name="Google Shape;222;p17"/>
          <p:cNvSpPr/>
          <p:nvPr/>
        </p:nvSpPr>
        <p:spPr>
          <a:xfrm>
            <a:off x="2733175" y="3058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23" name="Google Shape;223;p17"/>
          <p:cNvSpPr txBox="1"/>
          <p:nvPr/>
        </p:nvSpPr>
        <p:spPr>
          <a:xfrm>
            <a:off x="2369100" y="3264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24" name="Google Shape;224;p17"/>
          <p:cNvCxnSpPr/>
          <p:nvPr/>
        </p:nvCxnSpPr>
        <p:spPr>
          <a:xfrm>
            <a:off x="943137" y="30475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7"/>
          <p:cNvSpPr/>
          <p:nvPr/>
        </p:nvSpPr>
        <p:spPr>
          <a:xfrm>
            <a:off x="980575" y="39058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6" name="Google Shape;226;p17"/>
          <p:cNvSpPr/>
          <p:nvPr/>
        </p:nvSpPr>
        <p:spPr>
          <a:xfrm>
            <a:off x="980575" y="36200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7" name="Google Shape;227;p17"/>
          <p:cNvSpPr/>
          <p:nvPr/>
        </p:nvSpPr>
        <p:spPr>
          <a:xfrm>
            <a:off x="980575" y="33343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8" name="Google Shape;228;p17"/>
          <p:cNvSpPr/>
          <p:nvPr/>
        </p:nvSpPr>
        <p:spPr>
          <a:xfrm>
            <a:off x="980575" y="3058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29" name="Google Shape;229;p17"/>
          <p:cNvSpPr txBox="1"/>
          <p:nvPr/>
        </p:nvSpPr>
        <p:spPr>
          <a:xfrm>
            <a:off x="616500" y="2960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6667500" y="1582925"/>
            <a:ext cx="18384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 = Pop() ⇔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lw $v0, 0($sp)</a:t>
            </a:r>
            <a:br>
              <a:rPr lang="en" sz="1300"/>
            </a:br>
            <a:r>
              <a:rPr lang="en" sz="1300"/>
              <a:t>	addi $sp, $sp, 4</a:t>
            </a:r>
            <a:endParaRPr sz="1300"/>
          </a:p>
        </p:txBody>
      </p:sp>
      <p:sp>
        <p:nvSpPr>
          <p:cNvPr id="231" name="Google Shape;231;p17"/>
          <p:cNvSpPr txBox="1"/>
          <p:nvPr/>
        </p:nvSpPr>
        <p:spPr>
          <a:xfrm>
            <a:off x="4695825" y="1582925"/>
            <a:ext cx="18384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Push(a) ⇔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  <a:r>
              <a:rPr lang="en" sz="1300">
                <a:solidFill>
                  <a:schemeClr val="dk1"/>
                </a:solidFill>
              </a:rPr>
              <a:t>subi $sp, $sp, 4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sw $a0, 0($sp)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Pushes / Pops</a:t>
            </a:r>
            <a:endParaRPr/>
          </a:p>
        </p:txBody>
      </p:sp>
      <p:sp>
        <p:nvSpPr>
          <p:cNvPr id="237" name="Google Shape;237;p18"/>
          <p:cNvSpPr txBox="1"/>
          <p:nvPr/>
        </p:nvSpPr>
        <p:spPr>
          <a:xfrm>
            <a:off x="7200900" y="159275"/>
            <a:ext cx="18384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 = </a:t>
            </a:r>
            <a:r>
              <a:rPr lang="en" sz="1300"/>
              <a:t>P</a:t>
            </a:r>
            <a:r>
              <a:rPr lang="en" sz="1300"/>
              <a:t>op(x) ⇔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x = sp[0]</a:t>
            </a:r>
            <a:br>
              <a:rPr lang="en" sz="1300"/>
            </a:br>
            <a:r>
              <a:rPr lang="en" sz="1300"/>
              <a:t>	sp = sp + 1</a:t>
            </a:r>
            <a:endParaRPr sz="1300"/>
          </a:p>
        </p:txBody>
      </p:sp>
      <p:sp>
        <p:nvSpPr>
          <p:cNvPr id="238" name="Google Shape;238;p18"/>
          <p:cNvSpPr txBox="1"/>
          <p:nvPr/>
        </p:nvSpPr>
        <p:spPr>
          <a:xfrm>
            <a:off x="5305425" y="159275"/>
            <a:ext cx="18195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</a:t>
            </a:r>
            <a:r>
              <a:rPr lang="en" sz="1300"/>
              <a:t>ush(a) ⇔	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sp = sp - 1 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sp[0] = a</a:t>
            </a:r>
            <a:endParaRPr sz="1300"/>
          </a:p>
        </p:txBody>
      </p:sp>
      <p:sp>
        <p:nvSpPr>
          <p:cNvPr id="239" name="Google Shape;239;p18"/>
          <p:cNvSpPr txBox="1"/>
          <p:nvPr/>
        </p:nvSpPr>
        <p:spPr>
          <a:xfrm>
            <a:off x="7200900" y="973325"/>
            <a:ext cx="18384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 = </a:t>
            </a:r>
            <a:r>
              <a:rPr lang="en" sz="1300"/>
              <a:t>P</a:t>
            </a:r>
            <a:r>
              <a:rPr lang="en" sz="1300"/>
              <a:t>op(x) ⇔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lw $v0, 0($sp)</a:t>
            </a:r>
            <a:br>
              <a:rPr lang="en" sz="1300"/>
            </a:br>
            <a:r>
              <a:rPr lang="en" sz="1300"/>
              <a:t>	addi $sp, $sp, 4</a:t>
            </a:r>
            <a:endParaRPr sz="1300"/>
          </a:p>
        </p:txBody>
      </p:sp>
      <p:sp>
        <p:nvSpPr>
          <p:cNvPr id="240" name="Google Shape;240;p18"/>
          <p:cNvSpPr txBox="1"/>
          <p:nvPr/>
        </p:nvSpPr>
        <p:spPr>
          <a:xfrm>
            <a:off x="5305425" y="973325"/>
            <a:ext cx="18384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</a:t>
            </a:r>
            <a:r>
              <a:rPr lang="en" sz="1300"/>
              <a:t>ush(a) ⇔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  <a:r>
              <a:rPr lang="en" sz="1300">
                <a:solidFill>
                  <a:schemeClr val="dk1"/>
                </a:solidFill>
              </a:rPr>
              <a:t>subi $sp, $sp, 4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sw $a0, 0($sp)</a:t>
            </a:r>
            <a:endParaRPr sz="1300"/>
          </a:p>
        </p:txBody>
      </p:sp>
      <p:sp>
        <p:nvSpPr>
          <p:cNvPr id="241" name="Google Shape;241;p18"/>
          <p:cNvSpPr txBox="1"/>
          <p:nvPr/>
        </p:nvSpPr>
        <p:spPr>
          <a:xfrm>
            <a:off x="6438900" y="2079900"/>
            <a:ext cx="1419300" cy="831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 = </a:t>
            </a:r>
            <a:r>
              <a:rPr lang="en"/>
              <a:t>P</a:t>
            </a:r>
            <a:r>
              <a:rPr lang="en"/>
              <a:t>op();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 = Pop();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 = Pop(); </a:t>
            </a:r>
            <a:endParaRPr/>
          </a:p>
        </p:txBody>
      </p:sp>
      <p:sp>
        <p:nvSpPr>
          <p:cNvPr id="242" name="Google Shape;242;p18"/>
          <p:cNvSpPr txBox="1"/>
          <p:nvPr/>
        </p:nvSpPr>
        <p:spPr>
          <a:xfrm>
            <a:off x="1524000" y="1339225"/>
            <a:ext cx="1628700" cy="831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Push(t0);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Push(t1);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Push(t2); </a:t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1266825" y="3027275"/>
            <a:ext cx="2145600" cy="1046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subi $sp, $sp, 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$t0,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$t1,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$t2,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44" name="Google Shape;244;p18"/>
          <p:cNvCxnSpPr/>
          <p:nvPr/>
        </p:nvCxnSpPr>
        <p:spPr>
          <a:xfrm>
            <a:off x="3819687" y="14473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18"/>
          <p:cNvSpPr/>
          <p:nvPr/>
        </p:nvSpPr>
        <p:spPr>
          <a:xfrm>
            <a:off x="3857125" y="20198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t2</a:t>
            </a:r>
            <a:endParaRPr sz="1200"/>
          </a:p>
        </p:txBody>
      </p:sp>
      <p:sp>
        <p:nvSpPr>
          <p:cNvPr id="246" name="Google Shape;246;p18"/>
          <p:cNvSpPr/>
          <p:nvPr/>
        </p:nvSpPr>
        <p:spPr>
          <a:xfrm>
            <a:off x="3857125" y="17341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t1</a:t>
            </a:r>
            <a:endParaRPr sz="1200"/>
          </a:p>
        </p:txBody>
      </p:sp>
      <p:sp>
        <p:nvSpPr>
          <p:cNvPr id="247" name="Google Shape;247;p18"/>
          <p:cNvSpPr/>
          <p:nvPr/>
        </p:nvSpPr>
        <p:spPr>
          <a:xfrm>
            <a:off x="3857125" y="14579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248" name="Google Shape;248;p18"/>
          <p:cNvSpPr txBox="1"/>
          <p:nvPr/>
        </p:nvSpPr>
        <p:spPr>
          <a:xfrm>
            <a:off x="3493050" y="1055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3857125" y="1153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cxnSp>
        <p:nvCxnSpPr>
          <p:cNvPr id="250" name="Google Shape;250;p18"/>
          <p:cNvCxnSpPr/>
          <p:nvPr/>
        </p:nvCxnSpPr>
        <p:spPr>
          <a:xfrm>
            <a:off x="485937" y="14473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8"/>
          <p:cNvSpPr/>
          <p:nvPr/>
        </p:nvSpPr>
        <p:spPr>
          <a:xfrm>
            <a:off x="523375" y="20198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2" name="Google Shape;252;p18"/>
          <p:cNvSpPr/>
          <p:nvPr/>
        </p:nvSpPr>
        <p:spPr>
          <a:xfrm>
            <a:off x="523375" y="17341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3" name="Google Shape;253;p18"/>
          <p:cNvSpPr/>
          <p:nvPr/>
        </p:nvSpPr>
        <p:spPr>
          <a:xfrm>
            <a:off x="523375" y="14579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4" name="Google Shape;254;p18"/>
          <p:cNvSpPr txBox="1"/>
          <p:nvPr/>
        </p:nvSpPr>
        <p:spPr>
          <a:xfrm>
            <a:off x="159300" y="1131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523375" y="1153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cxnSp>
        <p:nvCxnSpPr>
          <p:cNvPr id="256" name="Google Shape;256;p18"/>
          <p:cNvCxnSpPr/>
          <p:nvPr/>
        </p:nvCxnSpPr>
        <p:spPr>
          <a:xfrm>
            <a:off x="409737" y="32761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18"/>
          <p:cNvSpPr/>
          <p:nvPr/>
        </p:nvSpPr>
        <p:spPr>
          <a:xfrm>
            <a:off x="447175" y="38486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8" name="Google Shape;258;p18"/>
          <p:cNvSpPr/>
          <p:nvPr/>
        </p:nvSpPr>
        <p:spPr>
          <a:xfrm>
            <a:off x="447175" y="35629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9" name="Google Shape;259;p18"/>
          <p:cNvSpPr/>
          <p:nvPr/>
        </p:nvSpPr>
        <p:spPr>
          <a:xfrm>
            <a:off x="447175" y="32867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0" name="Google Shape;260;p18"/>
          <p:cNvSpPr txBox="1"/>
          <p:nvPr/>
        </p:nvSpPr>
        <p:spPr>
          <a:xfrm>
            <a:off x="83100" y="2960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447175" y="29819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262" name="Google Shape;262;p18"/>
          <p:cNvSpPr/>
          <p:nvPr/>
        </p:nvSpPr>
        <p:spPr>
          <a:xfrm>
            <a:off x="3819025" y="38486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t2</a:t>
            </a:r>
            <a:endParaRPr sz="1200"/>
          </a:p>
        </p:txBody>
      </p:sp>
      <p:sp>
        <p:nvSpPr>
          <p:cNvPr id="263" name="Google Shape;263;p18"/>
          <p:cNvSpPr/>
          <p:nvPr/>
        </p:nvSpPr>
        <p:spPr>
          <a:xfrm>
            <a:off x="3819025" y="35629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t1</a:t>
            </a:r>
            <a:endParaRPr sz="1200"/>
          </a:p>
        </p:txBody>
      </p:sp>
      <p:sp>
        <p:nvSpPr>
          <p:cNvPr id="264" name="Google Shape;264;p18"/>
          <p:cNvSpPr/>
          <p:nvPr/>
        </p:nvSpPr>
        <p:spPr>
          <a:xfrm>
            <a:off x="3819025" y="32867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265" name="Google Shape;265;p18"/>
          <p:cNvSpPr txBox="1"/>
          <p:nvPr/>
        </p:nvSpPr>
        <p:spPr>
          <a:xfrm>
            <a:off x="3454950" y="3798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3819025" y="30009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267" name="Google Shape;267;p18"/>
          <p:cNvSpPr txBox="1"/>
          <p:nvPr/>
        </p:nvSpPr>
        <p:spPr>
          <a:xfrm>
            <a:off x="4521750" y="3788675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sp+0</a:t>
            </a:r>
            <a:endParaRPr/>
          </a:p>
        </p:txBody>
      </p:sp>
      <p:sp>
        <p:nvSpPr>
          <p:cNvPr id="268" name="Google Shape;268;p18"/>
          <p:cNvSpPr txBox="1"/>
          <p:nvPr/>
        </p:nvSpPr>
        <p:spPr>
          <a:xfrm>
            <a:off x="4521750" y="3483875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sp+4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4521750" y="3198125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sp+8</a:t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6105525" y="3222900"/>
            <a:ext cx="2085900" cy="1046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$t0, 8($sp)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$t1, 4($sp)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$t2, 0($sp)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addi $sp, $sp, 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1" name="Google Shape;271;p18"/>
          <p:cNvCxnSpPr>
            <a:stCxn id="241" idx="2"/>
            <a:endCxn id="270" idx="0"/>
          </p:cNvCxnSpPr>
          <p:nvPr/>
        </p:nvCxnSpPr>
        <p:spPr>
          <a:xfrm>
            <a:off x="7148550" y="2911200"/>
            <a:ext cx="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18"/>
          <p:cNvCxnSpPr>
            <a:stCxn id="242" idx="2"/>
            <a:endCxn id="243" idx="0"/>
          </p:cNvCxnSpPr>
          <p:nvPr/>
        </p:nvCxnSpPr>
        <p:spPr>
          <a:xfrm>
            <a:off x="2338350" y="2170525"/>
            <a:ext cx="1200" cy="8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18"/>
          <p:cNvSpPr txBox="1"/>
          <p:nvPr/>
        </p:nvSpPr>
        <p:spPr>
          <a:xfrm>
            <a:off x="3493050" y="1893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74" name="Google Shape;274;p18"/>
          <p:cNvCxnSpPr>
            <a:stCxn id="248" idx="1"/>
            <a:endCxn id="275" idx="1"/>
          </p:cNvCxnSpPr>
          <p:nvPr/>
        </p:nvCxnSpPr>
        <p:spPr>
          <a:xfrm>
            <a:off x="3493050" y="1255100"/>
            <a:ext cx="600" cy="3048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18"/>
          <p:cNvSpPr txBox="1"/>
          <p:nvPr/>
        </p:nvSpPr>
        <p:spPr>
          <a:xfrm>
            <a:off x="3493050" y="1359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3493050" y="1636025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77" name="Google Shape;277;p18"/>
          <p:cNvCxnSpPr>
            <a:stCxn id="275" idx="1"/>
            <a:endCxn id="276" idx="1"/>
          </p:cNvCxnSpPr>
          <p:nvPr/>
        </p:nvCxnSpPr>
        <p:spPr>
          <a:xfrm>
            <a:off x="3493050" y="1559900"/>
            <a:ext cx="600" cy="276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18"/>
          <p:cNvCxnSpPr>
            <a:stCxn id="276" idx="1"/>
            <a:endCxn id="273" idx="1"/>
          </p:cNvCxnSpPr>
          <p:nvPr/>
        </p:nvCxnSpPr>
        <p:spPr>
          <a:xfrm>
            <a:off x="3493050" y="1836125"/>
            <a:ext cx="600" cy="2571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18"/>
          <p:cNvSpPr txBox="1"/>
          <p:nvPr/>
        </p:nvSpPr>
        <p:spPr>
          <a:xfrm>
            <a:off x="3474000" y="2912375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80" name="Google Shape;280;p18"/>
          <p:cNvCxnSpPr>
            <a:stCxn id="279" idx="1"/>
            <a:endCxn id="265" idx="1"/>
          </p:cNvCxnSpPr>
          <p:nvPr/>
        </p:nvCxnSpPr>
        <p:spPr>
          <a:xfrm flipH="1">
            <a:off x="3454800" y="3112475"/>
            <a:ext cx="19200" cy="885900"/>
          </a:xfrm>
          <a:prstGeom prst="curvedConnector3">
            <a:avLst>
              <a:gd fmla="val 133945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  <p:sp>
        <p:nvSpPr>
          <p:cNvPr id="286" name="Google Shape;28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improve </a:t>
            </a:r>
            <a:r>
              <a:rPr lang="en"/>
              <a:t>readability</a:t>
            </a:r>
            <a:r>
              <a:rPr lang="en"/>
              <a:t> of your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eliminate </a:t>
            </a:r>
            <a:r>
              <a:rPr lang="en"/>
              <a:t>repetitive</a:t>
            </a:r>
            <a:r>
              <a:rPr lang="en"/>
              <a:t> code construction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reduce overhead associated with subroutines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 usage must be carefully considered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 Approaches: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Pseudo Instruction: use the $at register -- but </a:t>
            </a:r>
            <a:r>
              <a:rPr lang="en" u="sng"/>
              <a:t>don't</a:t>
            </a:r>
            <a:r>
              <a:rPr lang="en"/>
              <a:t> use any pseudo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Marshalling: use only the registers provided as </a:t>
            </a:r>
            <a:r>
              <a:rPr lang="en"/>
              <a:t>arguments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Inlined-</a:t>
            </a:r>
            <a:r>
              <a:rPr lang="en"/>
              <a:t> subroutine: Utilize: $a0, $a1, $a2, $a3, $v0, and  $v1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 txBox="1"/>
          <p:nvPr/>
        </p:nvSpPr>
        <p:spPr>
          <a:xfrm>
            <a:off x="937150" y="4021125"/>
            <a:ext cx="3201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.macro  &lt;name&gt;(%arg1 .. %argn)</a:t>
            </a:r>
            <a:br>
              <a:rPr lang="en"/>
            </a:br>
            <a:r>
              <a:rPr lang="en"/>
              <a:t>     </a:t>
            </a:r>
            <a:r>
              <a:rPr i="1" lang="en"/>
              <a:t>&lt;list of native instructions&gt;</a:t>
            </a:r>
            <a:br>
              <a:rPr lang="en"/>
            </a:br>
            <a:r>
              <a:rPr lang="en"/>
              <a:t>.end_macro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Macros: New Pseudo Instruction</a:t>
            </a:r>
            <a:endParaRPr/>
          </a:p>
        </p:txBody>
      </p:sp>
      <p:sp>
        <p:nvSpPr>
          <p:cNvPr id="293" name="Google Shape;29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Usage: push rt</a:t>
            </a:r>
            <a:br>
              <a:rPr lang="en"/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macro push(%rt)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%rt, 0($sp)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subi $sp, $sp, 4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Usage: pop</a:t>
            </a:r>
            <a:br>
              <a:rPr lang="en"/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.macro pop()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addi $sp, $sp, 4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Usage pop rt  </a:t>
            </a:r>
            <a:br>
              <a:rPr lang="en"/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.macro pop(%rt)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%rt, 0($sp)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addi $sp, $sp, 4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Usage: rsubi rd, rt, imm</a:t>
            </a:r>
            <a:br>
              <a:rPr lang="en"/>
            </a:br>
            <a:r>
              <a:rPr lang="en"/>
              <a:t>#  rd = imm - rs</a:t>
            </a:r>
            <a:br>
              <a:rPr lang="en"/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.macro rsubi (%rd, %rt, %imm)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 $at, %imm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sub %rd, $at, %rt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4" name="Google Shape;29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Usage: l</a:t>
            </a:r>
            <a:r>
              <a:rPr lang="en"/>
              <a:t>oad</a:t>
            </a:r>
            <a:r>
              <a:rPr lang="en"/>
              <a:t>10_w  label</a:t>
            </a:r>
            <a:br>
              <a:rPr lang="en"/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.macro load10_w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(%label)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la $at, %label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$t0, 0($at)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$t1, 4($at)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$t2, 8($at)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$t3, 12($at)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$t4, 16($at)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$t5, 20($at)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$t6, 24($at)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$t7, 28($at)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$t8, 32($at)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$t9, 36($at)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Usage: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store10_w label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Macros: Marshalling</a:t>
            </a:r>
            <a:endParaRPr/>
          </a:p>
        </p:txBody>
      </p:sp>
      <p:sp>
        <p:nvSpPr>
          <p:cNvPr id="300" name="Google Shape;300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.macro exit_i(%imm)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 $v0, 17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 $a0, %imm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syscall</a:t>
            </a:r>
            <a:br>
              <a:rPr lang="en"/>
            </a:b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.macro exit_r(%reg)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 $v0, 17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mv $a0, %reg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syscall</a:t>
            </a:r>
            <a:br>
              <a:rPr lang="en"/>
            </a:b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.macro save_s_registers()</a:t>
            </a:r>
            <a:endParaRPr/>
          </a:p>
          <a:p>
            <a:pPr indent="-287019" lvl="1" marL="914400" rtl="0" algn="l">
              <a:spcBef>
                <a:spcPts val="0"/>
              </a:spcBef>
              <a:spcAft>
                <a:spcPts val="0"/>
              </a:spcAft>
              <a:buSzPct val="87828"/>
              <a:buChar char="○"/>
            </a:pPr>
            <a:r>
              <a:rPr lang="en" sz="1232"/>
              <a:t>subi $sp, $sp, 32</a:t>
            </a:r>
            <a:endParaRPr sz="1232"/>
          </a:p>
          <a:p>
            <a:pPr indent="-287019" lvl="1" marL="914400" rtl="0" algn="l">
              <a:spcBef>
                <a:spcPts val="0"/>
              </a:spcBef>
              <a:spcAft>
                <a:spcPts val="0"/>
              </a:spcAft>
              <a:buSzPct val="87828"/>
              <a:buChar char="○"/>
            </a:pPr>
            <a:r>
              <a:rPr lang="en" sz="1232"/>
              <a:t>sw $s0, 28($sp)</a:t>
            </a:r>
            <a:endParaRPr sz="1232"/>
          </a:p>
          <a:p>
            <a:pPr indent="-287019" lvl="1" marL="914400" rtl="0" algn="l">
              <a:spcBef>
                <a:spcPts val="0"/>
              </a:spcBef>
              <a:spcAft>
                <a:spcPts val="0"/>
              </a:spcAft>
              <a:buSzPct val="87828"/>
              <a:buChar char="○"/>
            </a:pPr>
            <a:r>
              <a:rPr lang="en" sz="1232"/>
              <a:t>sw $s1, 24($sp)</a:t>
            </a:r>
            <a:endParaRPr sz="1232"/>
          </a:p>
          <a:p>
            <a:pPr indent="-287019" lvl="1" marL="914400" rtl="0" algn="l">
              <a:spcBef>
                <a:spcPts val="0"/>
              </a:spcBef>
              <a:spcAft>
                <a:spcPts val="0"/>
              </a:spcAft>
              <a:buSzPct val="87828"/>
              <a:buChar char="○"/>
            </a:pPr>
            <a:r>
              <a:rPr lang="en" sz="1232"/>
              <a:t>sw $s2, 20($sp)</a:t>
            </a:r>
            <a:endParaRPr sz="1232"/>
          </a:p>
          <a:p>
            <a:pPr indent="-287019" lvl="1" marL="914400" rtl="0" algn="l">
              <a:spcBef>
                <a:spcPts val="0"/>
              </a:spcBef>
              <a:spcAft>
                <a:spcPts val="0"/>
              </a:spcAft>
              <a:buSzPct val="87828"/>
              <a:buChar char="○"/>
            </a:pPr>
            <a:r>
              <a:rPr lang="en" sz="1232"/>
              <a:t>sw $s3, 16($sp)</a:t>
            </a:r>
            <a:endParaRPr sz="1232"/>
          </a:p>
          <a:p>
            <a:pPr indent="-287019" lvl="1" marL="914400" rtl="0" algn="l">
              <a:spcBef>
                <a:spcPts val="0"/>
              </a:spcBef>
              <a:spcAft>
                <a:spcPts val="0"/>
              </a:spcAft>
              <a:buSzPct val="87828"/>
              <a:buChar char="○"/>
            </a:pPr>
            <a:r>
              <a:rPr lang="en" sz="1232"/>
              <a:t>sw $s4, 12($sp)</a:t>
            </a:r>
            <a:endParaRPr sz="1232"/>
          </a:p>
          <a:p>
            <a:pPr indent="-287019" lvl="1" marL="914400" rtl="0" algn="l">
              <a:spcBef>
                <a:spcPts val="0"/>
              </a:spcBef>
              <a:spcAft>
                <a:spcPts val="0"/>
              </a:spcAft>
              <a:buSzPct val="87828"/>
              <a:buChar char="○"/>
            </a:pPr>
            <a:r>
              <a:rPr lang="en" sz="1232"/>
              <a:t>sw $s5, 8($sp)</a:t>
            </a:r>
            <a:endParaRPr sz="1232"/>
          </a:p>
          <a:p>
            <a:pPr indent="-287019" lvl="1" marL="914400" rtl="0" algn="l">
              <a:spcBef>
                <a:spcPts val="0"/>
              </a:spcBef>
              <a:spcAft>
                <a:spcPts val="0"/>
              </a:spcAft>
              <a:buSzPct val="87828"/>
              <a:buChar char="○"/>
            </a:pPr>
            <a:r>
              <a:rPr lang="en" sz="1232"/>
              <a:t>sw $s6, 4($sp)</a:t>
            </a:r>
            <a:endParaRPr sz="1232"/>
          </a:p>
          <a:p>
            <a:pPr indent="-287019" lvl="1" marL="914400" rtl="0" algn="l">
              <a:spcBef>
                <a:spcPts val="0"/>
              </a:spcBef>
              <a:spcAft>
                <a:spcPts val="0"/>
              </a:spcAft>
              <a:buSzPct val="87828"/>
              <a:buChar char="○"/>
            </a:pPr>
            <a:r>
              <a:rPr lang="en" sz="1232"/>
              <a:t>sw $s7, 0($sp)</a:t>
            </a:r>
            <a:endParaRPr sz="1082"/>
          </a:p>
        </p:txBody>
      </p:sp>
      <p:sp>
        <p:nvSpPr>
          <p:cNvPr id="301" name="Google Shape;301;p21"/>
          <p:cNvSpPr txBox="1"/>
          <p:nvPr/>
        </p:nvSpPr>
        <p:spPr>
          <a:xfrm>
            <a:off x="5470075" y="138550"/>
            <a:ext cx="357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marshall: to arrange or assemble in correct order</a:t>
            </a:r>
            <a:endParaRPr sz="1200"/>
          </a:p>
        </p:txBody>
      </p:sp>
      <p:sp>
        <p:nvSpPr>
          <p:cNvPr id="302" name="Google Shape;302;p21"/>
          <p:cNvSpPr txBox="1"/>
          <p:nvPr>
            <p:ph idx="1" type="body"/>
          </p:nvPr>
        </p:nvSpPr>
        <p:spPr>
          <a:xfrm>
            <a:off x="44265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.macro read(%fd, %buff, %count)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 $v0, 16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$a0, %fd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 $a1, %buff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$a2, %count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syscall</a:t>
            </a:r>
            <a:br>
              <a:rPr lang="en"/>
            </a:b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.macro return(%reg)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mv $v0, %reg</a:t>
            </a:r>
            <a:br>
              <a:rPr lang="en"/>
            </a:b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.macro restore_s_registers()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88888"/>
              <a:buChar char="○"/>
            </a:pPr>
            <a:r>
              <a:rPr lang="en" sz="1350"/>
              <a:t>sw $s0, 28($sp)</a:t>
            </a:r>
            <a:endParaRPr sz="135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88888"/>
              <a:buChar char="○"/>
            </a:pPr>
            <a:r>
              <a:rPr lang="en" sz="1350"/>
              <a:t>sw $s1, 24($sp)</a:t>
            </a:r>
            <a:endParaRPr sz="135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88888"/>
              <a:buChar char="○"/>
            </a:pPr>
            <a:r>
              <a:rPr lang="en" sz="1350"/>
              <a:t>sw $s2, 20($sp)</a:t>
            </a:r>
            <a:endParaRPr sz="135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88888"/>
              <a:buChar char="○"/>
            </a:pPr>
            <a:r>
              <a:rPr lang="en" sz="1350"/>
              <a:t>sw $s3, 16($sp)</a:t>
            </a:r>
            <a:endParaRPr sz="135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88888"/>
              <a:buChar char="○"/>
            </a:pPr>
            <a:r>
              <a:rPr lang="en" sz="1350"/>
              <a:t>sw $s4, 12($sp)</a:t>
            </a:r>
            <a:endParaRPr sz="135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88888"/>
              <a:buChar char="○"/>
            </a:pPr>
            <a:r>
              <a:rPr lang="en" sz="1350"/>
              <a:t>sw $s5, 8($sp)</a:t>
            </a:r>
            <a:endParaRPr sz="135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88888"/>
              <a:buChar char="○"/>
            </a:pPr>
            <a:r>
              <a:rPr lang="en" sz="1350"/>
              <a:t>sw $s6, 4($sp)</a:t>
            </a:r>
            <a:endParaRPr sz="135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88888"/>
              <a:buChar char="○"/>
            </a:pPr>
            <a:r>
              <a:rPr lang="en" sz="1350"/>
              <a:t>sw $s7, 0($sp)</a:t>
            </a:r>
            <a:endParaRPr sz="135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88888"/>
              <a:buChar char="○"/>
            </a:pPr>
            <a:r>
              <a:rPr lang="en" sz="1350"/>
              <a:t>addi $sp, $sp, 32</a:t>
            </a:r>
            <a:endParaRPr sz="13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