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bcb37c6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bcb37c6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bcb37c68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bcb37c68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bcb37c6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bcb37c6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bcb37c68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bcb37c68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bcb37c68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bcb37c68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bcb37c68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bcb37c68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bcb37c68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bcb37c68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bcb37c684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bcb37c68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bcb37c68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bcb37c68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bcb37c68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bcb37c68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Graph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graphic representation of the representation between basic 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basic block: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list of instructions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entry point (starting point)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exit point (last instruction)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Such representations model the behavior of our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while loop, and other control structures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subroutines calls</a:t>
            </a:r>
            <a:br>
              <a:rPr lang="en"/>
            </a:br>
            <a:r>
              <a:rPr lang="en"/>
              <a:t>	</a:t>
            </a:r>
            <a:r>
              <a:rPr lang="en" sz="1600"/>
              <a:t>(subroutine: general term for …</a:t>
            </a:r>
            <a:br>
              <a:rPr lang="en" sz="1600"/>
            </a:br>
            <a:r>
              <a:rPr lang="en" sz="1600"/>
              <a:t>		methods, functions, procedures, etc.)</a:t>
            </a:r>
            <a:endParaRPr sz="16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3274" l="9363" r="59876" t="2072"/>
          <a:stretch/>
        </p:blipFill>
        <p:spPr>
          <a:xfrm>
            <a:off x="6477000" y="1536075"/>
            <a:ext cx="2409475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8078250" y="3570325"/>
            <a:ext cx="208500" cy="1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8154450" y="3705350"/>
            <a:ext cx="208500" cy="1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8078250" y="3840375"/>
            <a:ext cx="208500" cy="1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Loops</a:t>
            </a:r>
            <a:endParaRPr/>
          </a:p>
        </p:txBody>
      </p:sp>
      <p:pic>
        <p:nvPicPr>
          <p:cNvPr id="259" name="Google Shape;2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76275"/>
            <a:ext cx="8267700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2"/>
          <p:cNvSpPr txBox="1"/>
          <p:nvPr/>
        </p:nvSpPr>
        <p:spPr>
          <a:xfrm>
            <a:off x="780271" y="923875"/>
            <a:ext cx="1318200" cy="1293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 = </a:t>
            </a:r>
            <a:r>
              <a:rPr lang="en" sz="1200"/>
              <a:t>5</a:t>
            </a:r>
            <a:r>
              <a:rPr lang="en" sz="1200"/>
              <a:t>;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while ( x &lt; 10 ) {</a:t>
            </a:r>
            <a:br>
              <a:rPr lang="en" sz="1200"/>
            </a:br>
            <a:r>
              <a:rPr lang="en" sz="1200"/>
              <a:t>   a = x * 2;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x ++;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261" name="Google Shape;261;p22"/>
          <p:cNvSpPr txBox="1"/>
          <p:nvPr/>
        </p:nvSpPr>
        <p:spPr>
          <a:xfrm>
            <a:off x="3411450" y="923875"/>
            <a:ext cx="1408800" cy="1293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 = 5;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until</a:t>
            </a:r>
            <a:r>
              <a:rPr lang="en" sz="1200"/>
              <a:t> ( x &gt;= 64 ) {</a:t>
            </a:r>
            <a:br>
              <a:rPr lang="en" sz="1200"/>
            </a:br>
            <a:r>
              <a:rPr lang="en" sz="1200"/>
              <a:t>   a = x * 2;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x ++;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262" name="Google Shape;262;p22"/>
          <p:cNvSpPr txBox="1"/>
          <p:nvPr/>
        </p:nvSpPr>
        <p:spPr>
          <a:xfrm>
            <a:off x="5788000" y="865325"/>
            <a:ext cx="1318200" cy="1293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 = 5;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{ 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a = x * 2;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x ++;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 while ( x &lt; 10)</a:t>
            </a:r>
            <a:endParaRPr sz="1200"/>
          </a:p>
        </p:txBody>
      </p:sp>
      <p:sp>
        <p:nvSpPr>
          <p:cNvPr id="263" name="Google Shape;263;p22"/>
          <p:cNvSpPr txBox="1"/>
          <p:nvPr/>
        </p:nvSpPr>
        <p:spPr>
          <a:xfrm>
            <a:off x="3448453" y="0"/>
            <a:ext cx="2318400" cy="7389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</a:t>
            </a:r>
            <a:r>
              <a:rPr lang="en" sz="1200"/>
              <a:t> ( i = 0; i &lt; 10 ; </a:t>
            </a:r>
            <a:r>
              <a:rPr lang="en" sz="1200"/>
              <a:t>i++ </a:t>
            </a:r>
            <a:r>
              <a:rPr lang="en" sz="1200"/>
              <a:t>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a = x * 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Graph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control flow graph depicting the relationships </a:t>
            </a:r>
            <a:br>
              <a:rPr lang="en"/>
            </a:br>
            <a:r>
              <a:rPr lang="en"/>
              <a:t>between subroutines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Graph for the "Hello World" program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6934200" y="1043950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7" name="Google Shape;67;p14"/>
          <p:cNvSpPr/>
          <p:nvPr/>
        </p:nvSpPr>
        <p:spPr>
          <a:xfrm>
            <a:off x="5886450" y="2110750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8" name="Google Shape;68;p14"/>
          <p:cNvSpPr/>
          <p:nvPr/>
        </p:nvSpPr>
        <p:spPr>
          <a:xfrm>
            <a:off x="6934200" y="2110750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9" name="Google Shape;69;p14"/>
          <p:cNvSpPr/>
          <p:nvPr/>
        </p:nvSpPr>
        <p:spPr>
          <a:xfrm>
            <a:off x="7953375" y="2110750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70" name="Google Shape;70;p14"/>
          <p:cNvCxnSpPr>
            <a:stCxn id="66" idx="3"/>
            <a:endCxn id="67" idx="0"/>
          </p:cNvCxnSpPr>
          <p:nvPr/>
        </p:nvCxnSpPr>
        <p:spPr>
          <a:xfrm flipH="1">
            <a:off x="6229433" y="1629317"/>
            <a:ext cx="805200" cy="4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stCxn id="66" idx="4"/>
            <a:endCxn id="68" idx="1"/>
          </p:cNvCxnSpPr>
          <p:nvPr/>
        </p:nvCxnSpPr>
        <p:spPr>
          <a:xfrm rot="5400000">
            <a:off x="6915150" y="1849300"/>
            <a:ext cx="481500" cy="242400"/>
          </a:xfrm>
          <a:prstGeom prst="curvedConnector3">
            <a:avLst>
              <a:gd fmla="val 3956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6" idx="5"/>
            <a:endCxn id="69" idx="0"/>
          </p:cNvCxnSpPr>
          <p:nvPr/>
        </p:nvCxnSpPr>
        <p:spPr>
          <a:xfrm>
            <a:off x="7519567" y="1629317"/>
            <a:ext cx="776700" cy="4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 txBox="1"/>
          <p:nvPr/>
        </p:nvSpPr>
        <p:spPr>
          <a:xfrm>
            <a:off x="897675" y="2422175"/>
            <a:ext cx="4010100" cy="1911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class HelloWorld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public static void main(String args[])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{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   System.out.print("Hello ");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   System.out.print("World");</a:t>
            </a:r>
            <a:b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   System.out.println("");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958163" y="1173638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5915025" y="225355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7953375" y="225355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println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7029450" y="225355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</a:t>
            </a:r>
            <a:endParaRPr/>
          </a:p>
        </p:txBody>
      </p:sp>
      <p:cxnSp>
        <p:nvCxnSpPr>
          <p:cNvPr id="78" name="Google Shape;78;p14"/>
          <p:cNvCxnSpPr>
            <a:stCxn id="67" idx="1"/>
            <a:endCxn id="66" idx="2"/>
          </p:cNvCxnSpPr>
          <p:nvPr/>
        </p:nvCxnSpPr>
        <p:spPr>
          <a:xfrm rot="-5400000">
            <a:off x="6048383" y="1325283"/>
            <a:ext cx="824400" cy="9474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68" idx="7"/>
            <a:endCxn id="66" idx="4"/>
          </p:cNvCxnSpPr>
          <p:nvPr/>
        </p:nvCxnSpPr>
        <p:spPr>
          <a:xfrm flipH="1" rot="5400000">
            <a:off x="7157617" y="1849233"/>
            <a:ext cx="481500" cy="242400"/>
          </a:xfrm>
          <a:prstGeom prst="curvedConnector3">
            <a:avLst>
              <a:gd fmla="val 6042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69" idx="7"/>
            <a:endCxn id="66" idx="6"/>
          </p:cNvCxnSpPr>
          <p:nvPr/>
        </p:nvCxnSpPr>
        <p:spPr>
          <a:xfrm flipH="1" rot="5400000">
            <a:off x="7667242" y="1339683"/>
            <a:ext cx="824400" cy="9186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4"/>
          <p:cNvSpPr txBox="1"/>
          <p:nvPr/>
        </p:nvSpPr>
        <p:spPr>
          <a:xfrm>
            <a:off x="6657975" y="3768100"/>
            <a:ext cx="1467000" cy="6156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return:</a:t>
            </a:r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7360450" y="3956200"/>
            <a:ext cx="5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/>
          <p:nvPr/>
        </p:nvCxnSpPr>
        <p:spPr>
          <a:xfrm>
            <a:off x="7358075" y="4201475"/>
            <a:ext cx="5475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Graph II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38150" y="1072525"/>
            <a:ext cx="4010100" cy="39054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A(void)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x = scan.nextInt();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B(void)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C(void)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D(void)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public static void main(String args[])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{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A();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B();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638800" y="3319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1" name="Google Shape;91;p15"/>
          <p:cNvSpPr/>
          <p:nvPr/>
        </p:nvSpPr>
        <p:spPr>
          <a:xfrm>
            <a:off x="4762500" y="181547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2" name="Google Shape;92;p15"/>
          <p:cNvSpPr/>
          <p:nvPr/>
        </p:nvSpPr>
        <p:spPr>
          <a:xfrm>
            <a:off x="5781675" y="33585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3" name="Google Shape;93;p15"/>
          <p:cNvSpPr/>
          <p:nvPr/>
        </p:nvSpPr>
        <p:spPr>
          <a:xfrm>
            <a:off x="6357975" y="173927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4" name="Google Shape;94;p15"/>
          <p:cNvSpPr txBox="1"/>
          <p:nvPr/>
        </p:nvSpPr>
        <p:spPr>
          <a:xfrm>
            <a:off x="5672175" y="3985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95" name="Google Shape;95;p15"/>
          <p:cNvCxnSpPr>
            <a:stCxn id="90" idx="3"/>
            <a:endCxn id="91" idx="0"/>
          </p:cNvCxnSpPr>
          <p:nvPr/>
        </p:nvCxnSpPr>
        <p:spPr>
          <a:xfrm flipH="1">
            <a:off x="5105333" y="917292"/>
            <a:ext cx="633900" cy="8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>
            <a:stCxn id="90" idx="5"/>
            <a:endCxn id="93" idx="0"/>
          </p:cNvCxnSpPr>
          <p:nvPr/>
        </p:nvCxnSpPr>
        <p:spPr>
          <a:xfrm>
            <a:off x="6224167" y="917292"/>
            <a:ext cx="4767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>
            <a:stCxn id="91" idx="4"/>
            <a:endCxn id="92" idx="1"/>
          </p:cNvCxnSpPr>
          <p:nvPr/>
        </p:nvCxnSpPr>
        <p:spPr>
          <a:xfrm>
            <a:off x="5105400" y="2501275"/>
            <a:ext cx="776700" cy="9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>
            <a:stCxn id="93" idx="4"/>
            <a:endCxn id="92" idx="7"/>
          </p:cNvCxnSpPr>
          <p:nvPr/>
        </p:nvCxnSpPr>
        <p:spPr>
          <a:xfrm flipH="1">
            <a:off x="6366975" y="2425075"/>
            <a:ext cx="333900" cy="10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5"/>
          <p:cNvCxnSpPr>
            <a:stCxn id="93" idx="5"/>
            <a:endCxn id="100" idx="1"/>
          </p:cNvCxnSpPr>
          <p:nvPr/>
        </p:nvCxnSpPr>
        <p:spPr>
          <a:xfrm>
            <a:off x="6943342" y="2324642"/>
            <a:ext cx="37230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5"/>
          <p:cNvSpPr txBox="1"/>
          <p:nvPr/>
        </p:nvSpPr>
        <p:spPr>
          <a:xfrm>
            <a:off x="4957800" y="194157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6567525" y="18463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967450" y="35227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04" name="Google Shape;104;p15"/>
          <p:cNvCxnSpPr>
            <a:stCxn id="105" idx="0"/>
          </p:cNvCxnSpPr>
          <p:nvPr/>
        </p:nvCxnSpPr>
        <p:spPr>
          <a:xfrm rot="10800000">
            <a:off x="6572400" y="3996625"/>
            <a:ext cx="502800" cy="5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5"/>
          <p:cNvSpPr/>
          <p:nvPr/>
        </p:nvSpPr>
        <p:spPr>
          <a:xfrm>
            <a:off x="7215225" y="2796550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6" name="Google Shape;106;p15"/>
          <p:cNvSpPr txBox="1"/>
          <p:nvPr/>
        </p:nvSpPr>
        <p:spPr>
          <a:xfrm>
            <a:off x="7410975" y="293935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6486150" y="4501525"/>
            <a:ext cx="1178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leaf nodes</a:t>
            </a:r>
            <a:endParaRPr/>
          </a:p>
        </p:txBody>
      </p:sp>
      <p:cxnSp>
        <p:nvCxnSpPr>
          <p:cNvPr id="107" name="Google Shape;107;p15"/>
          <p:cNvCxnSpPr>
            <a:stCxn id="105" idx="0"/>
          </p:cNvCxnSpPr>
          <p:nvPr/>
        </p:nvCxnSpPr>
        <p:spPr>
          <a:xfrm flipH="1" rot="10800000">
            <a:off x="7075200" y="3642325"/>
            <a:ext cx="371400" cy="8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Graph with a Loop (Recursion)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5638800" y="3319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4" name="Google Shape;114;p16"/>
          <p:cNvSpPr/>
          <p:nvPr/>
        </p:nvSpPr>
        <p:spPr>
          <a:xfrm>
            <a:off x="4762500" y="181547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5" name="Google Shape;115;p16"/>
          <p:cNvSpPr/>
          <p:nvPr/>
        </p:nvSpPr>
        <p:spPr>
          <a:xfrm>
            <a:off x="5781675" y="33585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6" name="Google Shape;116;p16"/>
          <p:cNvSpPr/>
          <p:nvPr/>
        </p:nvSpPr>
        <p:spPr>
          <a:xfrm>
            <a:off x="6357975" y="173927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7" name="Google Shape;117;p16"/>
          <p:cNvSpPr txBox="1"/>
          <p:nvPr/>
        </p:nvSpPr>
        <p:spPr>
          <a:xfrm>
            <a:off x="5672175" y="3985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118" name="Google Shape;118;p16"/>
          <p:cNvCxnSpPr>
            <a:stCxn id="113" idx="3"/>
            <a:endCxn id="114" idx="0"/>
          </p:cNvCxnSpPr>
          <p:nvPr/>
        </p:nvCxnSpPr>
        <p:spPr>
          <a:xfrm flipH="1">
            <a:off x="5105333" y="917292"/>
            <a:ext cx="633900" cy="8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6"/>
          <p:cNvSpPr/>
          <p:nvPr/>
        </p:nvSpPr>
        <p:spPr>
          <a:xfrm>
            <a:off x="7215225" y="2796550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20" name="Google Shape;120;p16"/>
          <p:cNvCxnSpPr>
            <a:stCxn id="113" idx="5"/>
            <a:endCxn id="116" idx="0"/>
          </p:cNvCxnSpPr>
          <p:nvPr/>
        </p:nvCxnSpPr>
        <p:spPr>
          <a:xfrm>
            <a:off x="6224167" y="917292"/>
            <a:ext cx="4767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6"/>
          <p:cNvCxnSpPr>
            <a:stCxn id="114" idx="4"/>
            <a:endCxn id="115" idx="1"/>
          </p:cNvCxnSpPr>
          <p:nvPr/>
        </p:nvCxnSpPr>
        <p:spPr>
          <a:xfrm>
            <a:off x="5105400" y="2501275"/>
            <a:ext cx="776700" cy="9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6"/>
          <p:cNvCxnSpPr>
            <a:stCxn id="116" idx="4"/>
            <a:endCxn id="115" idx="7"/>
          </p:cNvCxnSpPr>
          <p:nvPr/>
        </p:nvCxnSpPr>
        <p:spPr>
          <a:xfrm flipH="1">
            <a:off x="6366975" y="2425075"/>
            <a:ext cx="333900" cy="10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6"/>
          <p:cNvCxnSpPr>
            <a:stCxn id="116" idx="5"/>
            <a:endCxn id="119" idx="1"/>
          </p:cNvCxnSpPr>
          <p:nvPr/>
        </p:nvCxnSpPr>
        <p:spPr>
          <a:xfrm>
            <a:off x="6943342" y="2324642"/>
            <a:ext cx="37230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6"/>
          <p:cNvSpPr txBox="1"/>
          <p:nvPr/>
        </p:nvSpPr>
        <p:spPr>
          <a:xfrm>
            <a:off x="6486150" y="4501525"/>
            <a:ext cx="1178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leaf node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4957800" y="194157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6567525" y="18463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5967450" y="35227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7410975" y="293935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438150" y="1072525"/>
            <a:ext cx="4010100" cy="39054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A(void)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x = 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scan.nextInt();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B(void)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C(void) {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A();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D(void)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public static void main(String args[])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{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A();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B();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0" name="Google Shape;130;p16"/>
          <p:cNvCxnSpPr>
            <a:stCxn id="115" idx="4"/>
            <a:endCxn id="114" idx="2"/>
          </p:cNvCxnSpPr>
          <p:nvPr/>
        </p:nvCxnSpPr>
        <p:spPr>
          <a:xfrm flipH="1" rot="5400000">
            <a:off x="4500675" y="2420425"/>
            <a:ext cx="1885800" cy="1362000"/>
          </a:xfrm>
          <a:prstGeom prst="curvedConnector4">
            <a:avLst>
              <a:gd fmla="val -12627" name="adj1"/>
              <a:gd fmla="val 11748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6"/>
          <p:cNvCxnSpPr>
            <a:stCxn id="124" idx="0"/>
          </p:cNvCxnSpPr>
          <p:nvPr/>
        </p:nvCxnSpPr>
        <p:spPr>
          <a:xfrm flipH="1" rot="10800000">
            <a:off x="7075200" y="3642325"/>
            <a:ext cx="371400" cy="8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Call Graph (Runtime)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430325" y="1087500"/>
            <a:ext cx="4010100" cy="40824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A(void)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x 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 scan.nextInt();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x ++;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B(void)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C(void)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A();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D(void)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public static void main(String args[])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{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A();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B();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6562725" y="4939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9" name="Google Shape;139;p17"/>
          <p:cNvSpPr/>
          <p:nvPr/>
        </p:nvSpPr>
        <p:spPr>
          <a:xfrm>
            <a:off x="6562725" y="14282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0" name="Google Shape;140;p17"/>
          <p:cNvSpPr txBox="1"/>
          <p:nvPr/>
        </p:nvSpPr>
        <p:spPr>
          <a:xfrm>
            <a:off x="6610350" y="6271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6562725" y="23625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2" name="Google Shape;142;p17"/>
          <p:cNvSpPr/>
          <p:nvPr/>
        </p:nvSpPr>
        <p:spPr>
          <a:xfrm>
            <a:off x="6562725" y="32968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3" name="Google Shape;143;p17"/>
          <p:cNvSpPr/>
          <p:nvPr/>
        </p:nvSpPr>
        <p:spPr>
          <a:xfrm>
            <a:off x="6562725" y="42311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4" name="Google Shape;144;p17"/>
          <p:cNvSpPr txBox="1"/>
          <p:nvPr/>
        </p:nvSpPr>
        <p:spPr>
          <a:xfrm>
            <a:off x="6738957" y="158915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6738957" y="345601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6738957" y="252260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6738957" y="437997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48" name="Google Shape;148;p17"/>
          <p:cNvCxnSpPr>
            <a:stCxn id="138" idx="4"/>
            <a:endCxn id="139" idx="0"/>
          </p:cNvCxnSpPr>
          <p:nvPr/>
        </p:nvCxnSpPr>
        <p:spPr>
          <a:xfrm>
            <a:off x="6905625" y="1179725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7"/>
          <p:cNvCxnSpPr>
            <a:stCxn id="139" idx="4"/>
            <a:endCxn id="141" idx="0"/>
          </p:cNvCxnSpPr>
          <p:nvPr/>
        </p:nvCxnSpPr>
        <p:spPr>
          <a:xfrm>
            <a:off x="6905625" y="2114025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7"/>
          <p:cNvCxnSpPr>
            <a:stCxn id="141" idx="4"/>
            <a:endCxn id="142" idx="0"/>
          </p:cNvCxnSpPr>
          <p:nvPr/>
        </p:nvCxnSpPr>
        <p:spPr>
          <a:xfrm>
            <a:off x="6905625" y="3048325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7"/>
          <p:cNvCxnSpPr>
            <a:stCxn id="142" idx="4"/>
            <a:endCxn id="143" idx="0"/>
          </p:cNvCxnSpPr>
          <p:nvPr/>
        </p:nvCxnSpPr>
        <p:spPr>
          <a:xfrm>
            <a:off x="6905625" y="3982625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7"/>
          <p:cNvSpPr txBox="1"/>
          <p:nvPr/>
        </p:nvSpPr>
        <p:spPr>
          <a:xfrm>
            <a:off x="5962650" y="1528125"/>
            <a:ext cx="63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6; 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5962650" y="3433125"/>
            <a:ext cx="63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8;</a:t>
            </a:r>
            <a:br>
              <a:rPr lang="en"/>
            </a:br>
            <a:r>
              <a:rPr lang="en"/>
              <a:t>x = 9;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Frames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001" y="550375"/>
            <a:ext cx="4218624" cy="41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/>
        </p:nvSpPr>
        <p:spPr>
          <a:xfrm>
            <a:off x="7606475" y="115925"/>
            <a:ext cx="1417200" cy="338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well-known addresses</a:t>
            </a:r>
            <a:endParaRPr sz="1000"/>
          </a:p>
        </p:txBody>
      </p:sp>
      <p:cxnSp>
        <p:nvCxnSpPr>
          <p:cNvPr id="161" name="Google Shape;161;p18"/>
          <p:cNvCxnSpPr>
            <a:stCxn id="160" idx="2"/>
          </p:cNvCxnSpPr>
          <p:nvPr/>
        </p:nvCxnSpPr>
        <p:spPr>
          <a:xfrm>
            <a:off x="8315075" y="454625"/>
            <a:ext cx="126600" cy="2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8"/>
          <p:cNvSpPr txBox="1"/>
          <p:nvPr/>
        </p:nvSpPr>
        <p:spPr>
          <a:xfrm>
            <a:off x="4406075" y="115925"/>
            <a:ext cx="1417200" cy="492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current address saved in a register</a:t>
            </a:r>
            <a:endParaRPr sz="1000"/>
          </a:p>
        </p:txBody>
      </p:sp>
      <p:cxnSp>
        <p:nvCxnSpPr>
          <p:cNvPr id="163" name="Google Shape;163;p18"/>
          <p:cNvCxnSpPr>
            <a:stCxn id="162" idx="2"/>
          </p:cNvCxnSpPr>
          <p:nvPr/>
        </p:nvCxnSpPr>
        <p:spPr>
          <a:xfrm>
            <a:off x="5114675" y="608525"/>
            <a:ext cx="7200" cy="3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4" name="Google Shape;164;p18"/>
          <p:cNvGrpSpPr/>
          <p:nvPr/>
        </p:nvGrpSpPr>
        <p:grpSpPr>
          <a:xfrm>
            <a:off x="1781337" y="332919"/>
            <a:ext cx="735900" cy="846892"/>
            <a:chOff x="2009937" y="332919"/>
            <a:chExt cx="735900" cy="846892"/>
          </a:xfrm>
        </p:grpSpPr>
        <p:sp>
          <p:nvSpPr>
            <p:cNvPr id="165" name="Google Shape;165;p18"/>
            <p:cNvSpPr/>
            <p:nvPr/>
          </p:nvSpPr>
          <p:spPr>
            <a:xfrm>
              <a:off x="2047375" y="899611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temps</a:t>
              </a:r>
              <a:endParaRPr sz="1200"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2047375" y="619706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locals</a:t>
              </a:r>
              <a:endParaRPr sz="1200"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2047375" y="339800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args</a:t>
              </a:r>
              <a:endParaRPr sz="1200"/>
            </a:p>
          </p:txBody>
        </p:sp>
        <p:cxnSp>
          <p:nvCxnSpPr>
            <p:cNvPr id="168" name="Google Shape;168;p18"/>
            <p:cNvCxnSpPr/>
            <p:nvPr/>
          </p:nvCxnSpPr>
          <p:spPr>
            <a:xfrm>
              <a:off x="2009937" y="332919"/>
              <a:ext cx="735900" cy="4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9" name="Google Shape;169;p18"/>
          <p:cNvCxnSpPr/>
          <p:nvPr/>
        </p:nvCxnSpPr>
        <p:spPr>
          <a:xfrm>
            <a:off x="4964600" y="3218010"/>
            <a:ext cx="3970500" cy="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8"/>
          <p:cNvSpPr/>
          <p:nvPr/>
        </p:nvSpPr>
        <p:spPr>
          <a:xfrm>
            <a:off x="3514725" y="4939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1" name="Google Shape;171;p18"/>
          <p:cNvSpPr/>
          <p:nvPr/>
        </p:nvSpPr>
        <p:spPr>
          <a:xfrm>
            <a:off x="3514725" y="14282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2" name="Google Shape;172;p18"/>
          <p:cNvSpPr txBox="1"/>
          <p:nvPr/>
        </p:nvSpPr>
        <p:spPr>
          <a:xfrm>
            <a:off x="3562350" y="6271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3514725" y="23625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4" name="Google Shape;174;p18"/>
          <p:cNvSpPr/>
          <p:nvPr/>
        </p:nvSpPr>
        <p:spPr>
          <a:xfrm>
            <a:off x="3514725" y="32968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5" name="Google Shape;175;p18"/>
          <p:cNvSpPr/>
          <p:nvPr/>
        </p:nvSpPr>
        <p:spPr>
          <a:xfrm>
            <a:off x="3514725" y="42311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6" name="Google Shape;176;p18"/>
          <p:cNvSpPr txBox="1"/>
          <p:nvPr/>
        </p:nvSpPr>
        <p:spPr>
          <a:xfrm>
            <a:off x="3700500" y="158915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3700500" y="347510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3700500" y="252260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3700500" y="437997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80" name="Google Shape;180;p18"/>
          <p:cNvCxnSpPr>
            <a:stCxn id="170" idx="4"/>
            <a:endCxn id="171" idx="0"/>
          </p:cNvCxnSpPr>
          <p:nvPr/>
        </p:nvCxnSpPr>
        <p:spPr>
          <a:xfrm>
            <a:off x="3857625" y="1179725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8"/>
          <p:cNvCxnSpPr>
            <a:stCxn id="171" idx="4"/>
            <a:endCxn id="173" idx="0"/>
          </p:cNvCxnSpPr>
          <p:nvPr/>
        </p:nvCxnSpPr>
        <p:spPr>
          <a:xfrm>
            <a:off x="3857625" y="2114025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8"/>
          <p:cNvCxnSpPr>
            <a:stCxn id="173" idx="4"/>
            <a:endCxn id="174" idx="0"/>
          </p:cNvCxnSpPr>
          <p:nvPr/>
        </p:nvCxnSpPr>
        <p:spPr>
          <a:xfrm>
            <a:off x="3857625" y="3048325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8"/>
          <p:cNvCxnSpPr>
            <a:stCxn id="174" idx="4"/>
            <a:endCxn id="175" idx="0"/>
          </p:cNvCxnSpPr>
          <p:nvPr/>
        </p:nvCxnSpPr>
        <p:spPr>
          <a:xfrm>
            <a:off x="3857625" y="3982625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18"/>
          <p:cNvSpPr txBox="1"/>
          <p:nvPr/>
        </p:nvSpPr>
        <p:spPr>
          <a:xfrm>
            <a:off x="2914650" y="1528125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5; </a:t>
            </a:r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2914650" y="3433125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8; </a:t>
            </a:r>
            <a:endParaRPr/>
          </a:p>
        </p:txBody>
      </p:sp>
      <p:grpSp>
        <p:nvGrpSpPr>
          <p:cNvPr id="186" name="Google Shape;186;p18"/>
          <p:cNvGrpSpPr/>
          <p:nvPr/>
        </p:nvGrpSpPr>
        <p:grpSpPr>
          <a:xfrm>
            <a:off x="1781337" y="1294944"/>
            <a:ext cx="735900" cy="846892"/>
            <a:chOff x="2009937" y="332919"/>
            <a:chExt cx="735900" cy="846892"/>
          </a:xfrm>
        </p:grpSpPr>
        <p:sp>
          <p:nvSpPr>
            <p:cNvPr id="187" name="Google Shape;187;p18"/>
            <p:cNvSpPr/>
            <p:nvPr/>
          </p:nvSpPr>
          <p:spPr>
            <a:xfrm>
              <a:off x="2047375" y="899611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temps</a:t>
              </a:r>
              <a:endParaRPr sz="1200"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2047375" y="619706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locals</a:t>
              </a:r>
              <a:endParaRPr sz="1200"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2047375" y="339800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args</a:t>
              </a:r>
              <a:endParaRPr sz="1200"/>
            </a:p>
          </p:txBody>
        </p:sp>
        <p:cxnSp>
          <p:nvCxnSpPr>
            <p:cNvPr id="190" name="Google Shape;190;p18"/>
            <p:cNvCxnSpPr/>
            <p:nvPr/>
          </p:nvCxnSpPr>
          <p:spPr>
            <a:xfrm>
              <a:off x="2009937" y="332919"/>
              <a:ext cx="735900" cy="4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1" name="Google Shape;191;p18"/>
          <p:cNvGrpSpPr/>
          <p:nvPr/>
        </p:nvGrpSpPr>
        <p:grpSpPr>
          <a:xfrm>
            <a:off x="1781337" y="2247444"/>
            <a:ext cx="735900" cy="846892"/>
            <a:chOff x="2009937" y="332919"/>
            <a:chExt cx="735900" cy="846892"/>
          </a:xfrm>
        </p:grpSpPr>
        <p:sp>
          <p:nvSpPr>
            <p:cNvPr id="192" name="Google Shape;192;p18"/>
            <p:cNvSpPr/>
            <p:nvPr/>
          </p:nvSpPr>
          <p:spPr>
            <a:xfrm>
              <a:off x="2047375" y="899611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temps</a:t>
              </a:r>
              <a:endParaRPr sz="1200"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2047375" y="619706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locals</a:t>
              </a:r>
              <a:endParaRPr sz="1200"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2047375" y="339800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args</a:t>
              </a:r>
              <a:endParaRPr sz="1200"/>
            </a:p>
          </p:txBody>
        </p:sp>
        <p:cxnSp>
          <p:nvCxnSpPr>
            <p:cNvPr id="195" name="Google Shape;195;p18"/>
            <p:cNvCxnSpPr/>
            <p:nvPr/>
          </p:nvCxnSpPr>
          <p:spPr>
            <a:xfrm>
              <a:off x="2009937" y="332919"/>
              <a:ext cx="735900" cy="4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6" name="Google Shape;196;p18"/>
          <p:cNvGrpSpPr/>
          <p:nvPr/>
        </p:nvGrpSpPr>
        <p:grpSpPr>
          <a:xfrm>
            <a:off x="1781337" y="3199944"/>
            <a:ext cx="735900" cy="846892"/>
            <a:chOff x="2009937" y="332919"/>
            <a:chExt cx="735900" cy="846892"/>
          </a:xfrm>
        </p:grpSpPr>
        <p:sp>
          <p:nvSpPr>
            <p:cNvPr id="197" name="Google Shape;197;p18"/>
            <p:cNvSpPr/>
            <p:nvPr/>
          </p:nvSpPr>
          <p:spPr>
            <a:xfrm>
              <a:off x="2047375" y="899611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temps</a:t>
              </a:r>
              <a:endParaRPr sz="1200"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2047375" y="619706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locals</a:t>
              </a:r>
              <a:endParaRPr sz="1200"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2047375" y="339800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args</a:t>
              </a:r>
              <a:endParaRPr sz="1200"/>
            </a:p>
          </p:txBody>
        </p:sp>
        <p:cxnSp>
          <p:nvCxnSpPr>
            <p:cNvPr id="200" name="Google Shape;200;p18"/>
            <p:cNvCxnSpPr/>
            <p:nvPr/>
          </p:nvCxnSpPr>
          <p:spPr>
            <a:xfrm>
              <a:off x="2009937" y="332919"/>
              <a:ext cx="735900" cy="4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" name="Google Shape;201;p18"/>
          <p:cNvGrpSpPr/>
          <p:nvPr/>
        </p:nvGrpSpPr>
        <p:grpSpPr>
          <a:xfrm>
            <a:off x="1781337" y="4152444"/>
            <a:ext cx="735900" cy="846892"/>
            <a:chOff x="2009937" y="332919"/>
            <a:chExt cx="735900" cy="846892"/>
          </a:xfrm>
        </p:grpSpPr>
        <p:sp>
          <p:nvSpPr>
            <p:cNvPr id="202" name="Google Shape;202;p18"/>
            <p:cNvSpPr/>
            <p:nvPr/>
          </p:nvSpPr>
          <p:spPr>
            <a:xfrm>
              <a:off x="2047375" y="899611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temps</a:t>
              </a:r>
              <a:endParaRPr sz="1200"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2047375" y="619706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locals</a:t>
              </a:r>
              <a:endParaRPr sz="1200"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2047375" y="339800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args</a:t>
              </a:r>
              <a:endParaRPr sz="1200"/>
            </a:p>
          </p:txBody>
        </p:sp>
        <p:cxnSp>
          <p:nvCxnSpPr>
            <p:cNvPr id="205" name="Google Shape;205;p18"/>
            <p:cNvCxnSpPr/>
            <p:nvPr/>
          </p:nvCxnSpPr>
          <p:spPr>
            <a:xfrm>
              <a:off x="2009937" y="332919"/>
              <a:ext cx="735900" cy="4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06" name="Google Shape;206;p18"/>
          <p:cNvCxnSpPr/>
          <p:nvPr/>
        </p:nvCxnSpPr>
        <p:spPr>
          <a:xfrm rot="10800000">
            <a:off x="2482650" y="1721925"/>
            <a:ext cx="4320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8"/>
          <p:cNvCxnSpPr>
            <a:stCxn id="185" idx="1"/>
            <a:endCxn id="198" idx="3"/>
          </p:cNvCxnSpPr>
          <p:nvPr/>
        </p:nvCxnSpPr>
        <p:spPr>
          <a:xfrm rot="10800000">
            <a:off x="2482650" y="3626925"/>
            <a:ext cx="4320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18"/>
          <p:cNvSpPr txBox="1"/>
          <p:nvPr/>
        </p:nvSpPr>
        <p:spPr>
          <a:xfrm>
            <a:off x="552450" y="4244350"/>
            <a:ext cx="4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09" name="Google Shape;209;p18"/>
          <p:cNvSpPr txBox="1"/>
          <p:nvPr/>
        </p:nvSpPr>
        <p:spPr>
          <a:xfrm>
            <a:off x="552450" y="3262400"/>
            <a:ext cx="4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fp:</a:t>
            </a:r>
            <a:endParaRPr/>
          </a:p>
        </p:txBody>
      </p:sp>
      <p:cxnSp>
        <p:nvCxnSpPr>
          <p:cNvPr id="210" name="Google Shape;210;p18"/>
          <p:cNvCxnSpPr/>
          <p:nvPr/>
        </p:nvCxnSpPr>
        <p:spPr>
          <a:xfrm flipH="1" rot="10800000">
            <a:off x="1045675" y="4115836"/>
            <a:ext cx="72600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8"/>
          <p:cNvCxnSpPr>
            <a:endCxn id="199" idx="1"/>
          </p:cNvCxnSpPr>
          <p:nvPr/>
        </p:nvCxnSpPr>
        <p:spPr>
          <a:xfrm flipH="1" rot="10800000">
            <a:off x="927175" y="3346925"/>
            <a:ext cx="8916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18"/>
          <p:cNvCxnSpPr/>
          <p:nvPr/>
        </p:nvCxnSpPr>
        <p:spPr>
          <a:xfrm>
            <a:off x="1781337" y="5014457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18"/>
          <p:cNvSpPr/>
          <p:nvPr/>
        </p:nvSpPr>
        <p:spPr>
          <a:xfrm>
            <a:off x="3362250" y="4039625"/>
            <a:ext cx="1376700" cy="87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Address Code (TAC)</a:t>
            </a:r>
            <a:endParaRPr/>
          </a:p>
        </p:txBody>
      </p:sp>
      <p:sp>
        <p:nvSpPr>
          <p:cNvPr id="219" name="Google Shape;21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generic assembly language in which</a:t>
            </a:r>
            <a:br>
              <a:rPr lang="en"/>
            </a:br>
            <a:r>
              <a:rPr lang="en" u="sng"/>
              <a:t>all</a:t>
            </a:r>
            <a:r>
              <a:rPr lang="en"/>
              <a:t> instructions have </a:t>
            </a:r>
            <a:r>
              <a:rPr lang="en" u="sng"/>
              <a:t>at most</a:t>
            </a:r>
            <a:r>
              <a:rPr lang="en"/>
              <a:t> three addresses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address references either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register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memory location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Immediate values are stored in a location within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Assumption: the assembly language is for a register-based machine, with an infinite number of registers.</a:t>
            </a:r>
            <a:endParaRPr i="1"/>
          </a:p>
        </p:txBody>
      </p:sp>
      <p:sp>
        <p:nvSpPr>
          <p:cNvPr id="220" name="Google Shape;220;p19"/>
          <p:cNvSpPr txBox="1"/>
          <p:nvPr/>
        </p:nvSpPr>
        <p:spPr>
          <a:xfrm>
            <a:off x="5953550" y="402200"/>
            <a:ext cx="2652300" cy="212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= y + 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= 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= x + 2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 = d * 2 + 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t0 = d *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t1 = t0 + 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 = t1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Blocks</a:t>
            </a:r>
            <a:endParaRPr/>
          </a:p>
        </p:txBody>
      </p:sp>
      <p:sp>
        <p:nvSpPr>
          <p:cNvPr id="226" name="Google Shape;2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number of instructions in which there 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entry point (via a label), and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exit point (via a goto)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programs can be broken down into a set of basic 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control flow graph determines which a basic block is executed.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control flow graphs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if-then-else and all other variants  (e.g., switch)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while, do-while and all other variants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loop and all other variants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call-return</a:t>
            </a: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7396175" y="545825"/>
            <a:ext cx="13890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x = 3;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z = 5;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y = 3;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</a:t>
            </a:r>
            <a:r>
              <a:rPr i="1" lang="en">
                <a:solidFill>
                  <a:schemeClr val="dk1"/>
                </a:solidFill>
              </a:rPr>
              <a:t>goto label2</a:t>
            </a:r>
            <a:endParaRPr i="1"/>
          </a:p>
        </p:txBody>
      </p:sp>
      <p:sp>
        <p:nvSpPr>
          <p:cNvPr id="228" name="Google Shape;228;p20"/>
          <p:cNvSpPr txBox="1"/>
          <p:nvPr/>
        </p:nvSpPr>
        <p:spPr>
          <a:xfrm>
            <a:off x="7396175" y="1993625"/>
            <a:ext cx="13890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29" name="Google Shape;229;p20"/>
          <p:cNvCxnSpPr>
            <a:stCxn id="227" idx="2"/>
            <a:endCxn id="228" idx="0"/>
          </p:cNvCxnSpPr>
          <p:nvPr/>
        </p:nvCxnSpPr>
        <p:spPr>
          <a:xfrm>
            <a:off x="8090675" y="1807925"/>
            <a:ext cx="0" cy="1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/>
          <p:nvPr/>
        </p:nvSpPr>
        <p:spPr>
          <a:xfrm>
            <a:off x="499525" y="2473075"/>
            <a:ext cx="1248900" cy="111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499525" y="3726000"/>
            <a:ext cx="1248900" cy="47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456800" y="4398825"/>
            <a:ext cx="1248900" cy="47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499525" y="1337250"/>
            <a:ext cx="1248900" cy="47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7095875" y="1050800"/>
            <a:ext cx="556800" cy="1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7059125" y="1292400"/>
            <a:ext cx="7617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Flow: If-then</a:t>
            </a:r>
            <a:r>
              <a:rPr lang="en"/>
              <a:t>-else</a:t>
            </a:r>
            <a:endParaRPr/>
          </a:p>
        </p:txBody>
      </p:sp>
      <p:sp>
        <p:nvSpPr>
          <p:cNvPr id="241" name="Google Shape;241;p21"/>
          <p:cNvSpPr txBox="1"/>
          <p:nvPr>
            <p:ph idx="1" type="body"/>
          </p:nvPr>
        </p:nvSpPr>
        <p:spPr>
          <a:xfrm>
            <a:off x="311700" y="1096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313" y="1152463"/>
            <a:ext cx="4600575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1"/>
          <p:cNvSpPr txBox="1"/>
          <p:nvPr/>
        </p:nvSpPr>
        <p:spPr>
          <a:xfrm>
            <a:off x="3402375" y="1315475"/>
            <a:ext cx="420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B1:</a:t>
            </a:r>
            <a:endParaRPr sz="900"/>
          </a:p>
        </p:txBody>
      </p:sp>
      <p:sp>
        <p:nvSpPr>
          <p:cNvPr id="244" name="Google Shape;244;p21"/>
          <p:cNvSpPr txBox="1"/>
          <p:nvPr/>
        </p:nvSpPr>
        <p:spPr>
          <a:xfrm>
            <a:off x="2169325" y="3136800"/>
            <a:ext cx="420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C1:</a:t>
            </a:r>
            <a:endParaRPr sz="900"/>
          </a:p>
        </p:txBody>
      </p:sp>
      <p:sp>
        <p:nvSpPr>
          <p:cNvPr id="245" name="Google Shape;245;p21"/>
          <p:cNvSpPr txBox="1"/>
          <p:nvPr/>
        </p:nvSpPr>
        <p:spPr>
          <a:xfrm>
            <a:off x="4916250" y="3136800"/>
            <a:ext cx="420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A1:</a:t>
            </a:r>
            <a:endParaRPr sz="900"/>
          </a:p>
        </p:txBody>
      </p:sp>
      <p:sp>
        <p:nvSpPr>
          <p:cNvPr id="246" name="Google Shape;246;p21"/>
          <p:cNvSpPr txBox="1"/>
          <p:nvPr/>
        </p:nvSpPr>
        <p:spPr>
          <a:xfrm>
            <a:off x="3890575" y="4703625"/>
            <a:ext cx="420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N1:</a:t>
            </a:r>
            <a:endParaRPr sz="900"/>
          </a:p>
        </p:txBody>
      </p:sp>
      <p:sp>
        <p:nvSpPr>
          <p:cNvPr id="247" name="Google Shape;247;p21"/>
          <p:cNvSpPr txBox="1"/>
          <p:nvPr/>
        </p:nvSpPr>
        <p:spPr>
          <a:xfrm>
            <a:off x="6661825" y="924050"/>
            <a:ext cx="2097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if ( a == b ) </a:t>
            </a: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x = 3;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z = 5;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y = 3;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} </a:t>
            </a:r>
            <a:r>
              <a:rPr lang="en">
                <a:solidFill>
                  <a:schemeClr val="dk1"/>
                </a:solidFill>
              </a:rPr>
              <a:t>else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null 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}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"/>
          <p:cNvSpPr txBox="1"/>
          <p:nvPr/>
        </p:nvSpPr>
        <p:spPr>
          <a:xfrm>
            <a:off x="4088763" y="1407438"/>
            <a:ext cx="7617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== b</a:t>
            </a:r>
            <a:endParaRPr/>
          </a:p>
        </p:txBody>
      </p:sp>
      <p:sp>
        <p:nvSpPr>
          <p:cNvPr id="249" name="Google Shape;249;p21"/>
          <p:cNvSpPr txBox="1"/>
          <p:nvPr/>
        </p:nvSpPr>
        <p:spPr>
          <a:xfrm>
            <a:off x="5571200" y="3397500"/>
            <a:ext cx="7617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;</a:t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2827050" y="3181950"/>
            <a:ext cx="761700" cy="83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x= 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z= 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=3 ;</a:t>
            </a:r>
            <a:endParaRPr/>
          </a:p>
        </p:txBody>
      </p:sp>
      <p:sp>
        <p:nvSpPr>
          <p:cNvPr id="251" name="Google Shape;251;p21"/>
          <p:cNvSpPr txBox="1"/>
          <p:nvPr/>
        </p:nvSpPr>
        <p:spPr>
          <a:xfrm>
            <a:off x="311700" y="1006200"/>
            <a:ext cx="302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"/>
          <p:cNvSpPr txBox="1"/>
          <p:nvPr/>
        </p:nvSpPr>
        <p:spPr>
          <a:xfrm>
            <a:off x="588300" y="1315475"/>
            <a:ext cx="2478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B1:  a ==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if true goto C1   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goto A1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C1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x = 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z = 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y = 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goto N1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goto 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4256625" y="4664450"/>
            <a:ext cx="583500" cy="2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