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6" r:id="rId2"/>
    <p:sldId id="259" r:id="rId3"/>
    <p:sldId id="260" r:id="rId4"/>
    <p:sldId id="261" r:id="rId5"/>
    <p:sldId id="270" r:id="rId6"/>
    <p:sldId id="256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57"/>
  </p:normalViewPr>
  <p:slideViewPr>
    <p:cSldViewPr snapToGrid="0">
      <p:cViewPr varScale="1">
        <p:scale>
          <a:sx n="173" d="100"/>
          <a:sy n="173" d="100"/>
        </p:scale>
        <p:origin x="4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9030a96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49030a96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743544067_4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743544067_4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743544067_4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743544067_4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743544067_4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743544067_4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cb37c6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bcb37c6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bcb37c68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bcb37c68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bcb37c684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bcb37c684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bcb37c68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bcb37c684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bcb37c684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bcb37c684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improve readability of your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eliminate repetitive code construction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reduce overhead associated with subroutines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usage must be carefully considered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Approaches: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Pseudo Instruction: use the $at register -- but </a:t>
            </a:r>
            <a:r>
              <a:rPr lang="en" u="sng"/>
              <a:t>don't</a:t>
            </a:r>
            <a:r>
              <a:rPr lang="en"/>
              <a:t> use any pseudo instructions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Marshalling: use only the registers provided as arguments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Inlined- subroutine: Utilize: $a0, $a1, $a2, $a3, $v0, and  $v1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937150" y="4021125"/>
            <a:ext cx="32010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.macro  &lt;name&gt;(%arg1 .. %argn)</a:t>
            </a:r>
            <a:br>
              <a:rPr lang="en"/>
            </a:br>
            <a:r>
              <a:rPr lang="en"/>
              <a:t>     </a:t>
            </a:r>
            <a:r>
              <a:rPr lang="en" i="1"/>
              <a:t>&lt;list of native instructions&gt;</a:t>
            </a:r>
            <a:br>
              <a:rPr lang="en"/>
            </a:br>
            <a:r>
              <a:rPr lang="en"/>
              <a:t>.end_macro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Loops</a:t>
            </a: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 l="9612" b="3481"/>
          <a:stretch/>
        </p:blipFill>
        <p:spPr>
          <a:xfrm>
            <a:off x="1506082" y="884251"/>
            <a:ext cx="7235582" cy="350713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/>
        </p:nvSpPr>
        <p:spPr>
          <a:xfrm>
            <a:off x="718191" y="1076275"/>
            <a:ext cx="1972073" cy="1292631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while ( x &lt; 10 ) {</a:t>
            </a:r>
            <a:b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a = x * 2;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x ++;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4740002" y="51840"/>
            <a:ext cx="1875950" cy="1292631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until ( x&gt;= 10 ) {</a:t>
            </a:r>
            <a:b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a = x * 2;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b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x ++;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6931152" y="42365"/>
            <a:ext cx="1975104" cy="110796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1; </a:t>
            </a:r>
            <a:b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do {   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a = x * 2;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x ++;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while ( x &lt; 10);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19452" y="4402310"/>
            <a:ext cx="2988923" cy="738633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( </a:t>
            </a:r>
            <a:r>
              <a:rPr lang="en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0; </a:t>
            </a:r>
            <a:r>
              <a:rPr lang="en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10 ; </a:t>
            </a:r>
            <a:r>
              <a:rPr lang="en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 ) { 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a = x * 2;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Operations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223600" y="1086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 is an abstract data structure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stack is an array of </a:t>
            </a:r>
            <a:r>
              <a:rPr lang="en" u="sng" dirty="0"/>
              <a:t>words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Operations: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Push:   Push(A), Push(B), Push(C)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Pop:     X = Pop();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Push:   Push(Z);</a:t>
            </a:r>
            <a:endParaRPr dirty="0"/>
          </a:p>
        </p:txBody>
      </p:sp>
      <p:cxnSp>
        <p:nvCxnSpPr>
          <p:cNvPr id="155" name="Google Shape;155;p16"/>
          <p:cNvCxnSpPr/>
          <p:nvPr/>
        </p:nvCxnSpPr>
        <p:spPr>
          <a:xfrm>
            <a:off x="866937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6"/>
          <p:cNvSpPr/>
          <p:nvPr/>
        </p:nvSpPr>
        <p:spPr>
          <a:xfrm>
            <a:off x="9043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57" name="Google Shape;157;p16"/>
          <p:cNvSpPr/>
          <p:nvPr/>
        </p:nvSpPr>
        <p:spPr>
          <a:xfrm>
            <a:off x="9043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8" name="Google Shape;158;p16"/>
          <p:cNvSpPr/>
          <p:nvPr/>
        </p:nvSpPr>
        <p:spPr>
          <a:xfrm>
            <a:off x="9043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9" name="Google Shape;159;p16"/>
          <p:cNvSpPr txBox="1"/>
          <p:nvPr/>
        </p:nvSpPr>
        <p:spPr>
          <a:xfrm>
            <a:off x="800100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Push(A);</a:t>
            </a:r>
            <a:endParaRPr/>
          </a:p>
        </p:txBody>
      </p:sp>
      <p:cxnSp>
        <p:nvCxnSpPr>
          <p:cNvPr id="160" name="Google Shape;160;p16"/>
          <p:cNvCxnSpPr/>
          <p:nvPr/>
        </p:nvCxnSpPr>
        <p:spPr>
          <a:xfrm>
            <a:off x="2695737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16"/>
          <p:cNvSpPr/>
          <p:nvPr/>
        </p:nvSpPr>
        <p:spPr>
          <a:xfrm>
            <a:off x="27331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62" name="Google Shape;162;p16"/>
          <p:cNvSpPr/>
          <p:nvPr/>
        </p:nvSpPr>
        <p:spPr>
          <a:xfrm>
            <a:off x="27331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63" name="Google Shape;163;p16"/>
          <p:cNvSpPr/>
          <p:nvPr/>
        </p:nvSpPr>
        <p:spPr>
          <a:xfrm>
            <a:off x="27331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4" name="Google Shape;164;p16"/>
          <p:cNvSpPr txBox="1"/>
          <p:nvPr/>
        </p:nvSpPr>
        <p:spPr>
          <a:xfrm>
            <a:off x="2628900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Push(B);</a:t>
            </a:r>
            <a:endParaRPr/>
          </a:p>
        </p:txBody>
      </p:sp>
      <p:cxnSp>
        <p:nvCxnSpPr>
          <p:cNvPr id="165" name="Google Shape;165;p16"/>
          <p:cNvCxnSpPr/>
          <p:nvPr/>
        </p:nvCxnSpPr>
        <p:spPr>
          <a:xfrm>
            <a:off x="4349046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6"/>
          <p:cNvSpPr/>
          <p:nvPr/>
        </p:nvSpPr>
        <p:spPr>
          <a:xfrm>
            <a:off x="4386484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67" name="Google Shape;167;p16"/>
          <p:cNvSpPr/>
          <p:nvPr/>
        </p:nvSpPr>
        <p:spPr>
          <a:xfrm>
            <a:off x="4386484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68" name="Google Shape;168;p16"/>
          <p:cNvSpPr/>
          <p:nvPr/>
        </p:nvSpPr>
        <p:spPr>
          <a:xfrm>
            <a:off x="4386484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69" name="Google Shape;169;p16"/>
          <p:cNvSpPr txBox="1"/>
          <p:nvPr/>
        </p:nvSpPr>
        <p:spPr>
          <a:xfrm>
            <a:off x="4282209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Push(C);</a:t>
            </a:r>
            <a:endParaRPr/>
          </a:p>
        </p:txBody>
      </p:sp>
      <p:cxnSp>
        <p:nvCxnSpPr>
          <p:cNvPr id="170" name="Google Shape;170;p16"/>
          <p:cNvCxnSpPr/>
          <p:nvPr/>
        </p:nvCxnSpPr>
        <p:spPr>
          <a:xfrm>
            <a:off x="6025446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/>
          <p:nvPr/>
        </p:nvSpPr>
        <p:spPr>
          <a:xfrm>
            <a:off x="6062884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72" name="Google Shape;172;p16"/>
          <p:cNvSpPr/>
          <p:nvPr/>
        </p:nvSpPr>
        <p:spPr>
          <a:xfrm>
            <a:off x="6062884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73" name="Google Shape;173;p16"/>
          <p:cNvSpPr/>
          <p:nvPr/>
        </p:nvSpPr>
        <p:spPr>
          <a:xfrm>
            <a:off x="6062884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74" name="Google Shape;174;p16"/>
          <p:cNvSpPr txBox="1"/>
          <p:nvPr/>
        </p:nvSpPr>
        <p:spPr>
          <a:xfrm>
            <a:off x="5958609" y="41776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Pop()</a:t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9043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6" name="Google Shape;176;p16"/>
          <p:cNvSpPr/>
          <p:nvPr/>
        </p:nvSpPr>
        <p:spPr>
          <a:xfrm>
            <a:off x="27331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7" name="Google Shape;177;p16"/>
          <p:cNvSpPr/>
          <p:nvPr/>
        </p:nvSpPr>
        <p:spPr>
          <a:xfrm>
            <a:off x="4386484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8" name="Google Shape;178;p16"/>
          <p:cNvSpPr/>
          <p:nvPr/>
        </p:nvSpPr>
        <p:spPr>
          <a:xfrm>
            <a:off x="6062884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9" name="Google Shape;179;p16"/>
          <p:cNvSpPr txBox="1"/>
          <p:nvPr/>
        </p:nvSpPr>
        <p:spPr>
          <a:xfrm>
            <a:off x="511725" y="3798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2340525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4022409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5698809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4695825" y="464075"/>
            <a:ext cx="205535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 </a:t>
            </a:r>
            <a:br>
              <a:rPr lang="en" sz="1300" dirty="0"/>
            </a:br>
            <a:r>
              <a:rPr lang="en" sz="1300" dirty="0"/>
              <a:t>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+ 1 </a:t>
            </a:r>
            <a:br>
              <a:rPr lang="en" sz="1300" dirty="0"/>
            </a:br>
            <a:r>
              <a:rPr lang="en" sz="1300" dirty="0"/>
              <a:t>    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[0] = a</a:t>
            </a:r>
            <a:endParaRPr sz="1300" dirty="0"/>
          </a:p>
        </p:txBody>
      </p:sp>
      <p:sp>
        <p:nvSpPr>
          <p:cNvPr id="184" name="Google Shape;184;p16"/>
          <p:cNvSpPr txBox="1"/>
          <p:nvPr/>
        </p:nvSpPr>
        <p:spPr>
          <a:xfrm>
            <a:off x="6667500" y="464075"/>
            <a:ext cx="2076700" cy="7851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x = </a:t>
            </a:r>
            <a:r>
              <a:rPr lang="en" sz="1300" dirty="0" err="1"/>
              <a:t>sp</a:t>
            </a:r>
            <a:r>
              <a:rPr lang="en" sz="1300" dirty="0"/>
              <a:t>[0]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- 1</a:t>
            </a:r>
            <a:endParaRPr sz="1300" dirty="0"/>
          </a:p>
        </p:txBody>
      </p:sp>
      <p:cxnSp>
        <p:nvCxnSpPr>
          <p:cNvPr id="185" name="Google Shape;185;p16"/>
          <p:cNvCxnSpPr/>
          <p:nvPr/>
        </p:nvCxnSpPr>
        <p:spPr>
          <a:xfrm>
            <a:off x="7473246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16"/>
          <p:cNvSpPr/>
          <p:nvPr/>
        </p:nvSpPr>
        <p:spPr>
          <a:xfrm>
            <a:off x="7510684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87" name="Google Shape;187;p16"/>
          <p:cNvSpPr/>
          <p:nvPr/>
        </p:nvSpPr>
        <p:spPr>
          <a:xfrm>
            <a:off x="7510684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88" name="Google Shape;188;p16"/>
          <p:cNvSpPr/>
          <p:nvPr/>
        </p:nvSpPr>
        <p:spPr>
          <a:xfrm>
            <a:off x="7510684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89" name="Google Shape;189;p16"/>
          <p:cNvSpPr txBox="1"/>
          <p:nvPr/>
        </p:nvSpPr>
        <p:spPr>
          <a:xfrm>
            <a:off x="7482609" y="41776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Push(Z)</a:t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7510684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91" name="Google Shape;191;p16"/>
          <p:cNvSpPr txBox="1"/>
          <p:nvPr/>
        </p:nvSpPr>
        <p:spPr>
          <a:xfrm>
            <a:off x="7071559" y="3264788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511725" y="4179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193" name="Google Shape;193;p16"/>
          <p:cNvCxnSpPr>
            <a:stCxn id="192" idx="1"/>
          </p:cNvCxnSpPr>
          <p:nvPr/>
        </p:nvCxnSpPr>
        <p:spPr>
          <a:xfrm rot="10800000" flipH="1">
            <a:off x="511725" y="4109000"/>
            <a:ext cx="19500" cy="270300"/>
          </a:xfrm>
          <a:prstGeom prst="curvedConnector4">
            <a:avLst>
              <a:gd name="adj1" fmla="val -1221154"/>
              <a:gd name="adj2" fmla="val 87014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 MIPS Way</a:t>
            </a:r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 is an abstract data structure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Operations: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Push:   Push(A), Push(B), Push(C)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Pop:     X = Pop();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sp</a:t>
            </a:r>
            <a:r>
              <a:rPr lang="en" dirty="0"/>
              <a:t>: points to the current top of stack</a:t>
            </a:r>
            <a:endParaRPr dirty="0"/>
          </a:p>
        </p:txBody>
      </p:sp>
      <p:sp>
        <p:nvSpPr>
          <p:cNvPr id="200" name="Google Shape;200;p17"/>
          <p:cNvSpPr txBox="1"/>
          <p:nvPr/>
        </p:nvSpPr>
        <p:spPr>
          <a:xfrm>
            <a:off x="8001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Push(A);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26289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Push(B);</a:t>
            </a:r>
            <a:endParaRPr/>
          </a:p>
        </p:txBody>
      </p:sp>
      <p:cxnSp>
        <p:nvCxnSpPr>
          <p:cNvPr id="202" name="Google Shape;202;p17"/>
          <p:cNvCxnSpPr/>
          <p:nvPr/>
        </p:nvCxnSpPr>
        <p:spPr>
          <a:xfrm>
            <a:off x="49817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17"/>
          <p:cNvSpPr/>
          <p:nvPr/>
        </p:nvSpPr>
        <p:spPr>
          <a:xfrm>
            <a:off x="50191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4" name="Google Shape;204;p17"/>
          <p:cNvSpPr/>
          <p:nvPr/>
        </p:nvSpPr>
        <p:spPr>
          <a:xfrm>
            <a:off x="50191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05" name="Google Shape;205;p17"/>
          <p:cNvSpPr/>
          <p:nvPr/>
        </p:nvSpPr>
        <p:spPr>
          <a:xfrm>
            <a:off x="50191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06" name="Google Shape;206;p17"/>
          <p:cNvSpPr txBox="1"/>
          <p:nvPr/>
        </p:nvSpPr>
        <p:spPr>
          <a:xfrm>
            <a:off x="49149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Push(C);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7048500" y="42538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Pop()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0191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09" name="Google Shape;209;p17"/>
          <p:cNvSpPr txBox="1"/>
          <p:nvPr/>
        </p:nvSpPr>
        <p:spPr>
          <a:xfrm>
            <a:off x="4655100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6648450" y="46407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x = </a:t>
            </a:r>
            <a:r>
              <a:rPr lang="en" sz="1300" dirty="0" err="1"/>
              <a:t>sp</a:t>
            </a:r>
            <a:r>
              <a:rPr lang="en" sz="1300" dirty="0"/>
              <a:t>[0]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+ 1</a:t>
            </a:r>
            <a:endParaRPr sz="1300" dirty="0"/>
          </a:p>
        </p:txBody>
      </p:sp>
      <p:sp>
        <p:nvSpPr>
          <p:cNvPr id="211" name="Google Shape;211;p17"/>
          <p:cNvSpPr txBox="1"/>
          <p:nvPr/>
        </p:nvSpPr>
        <p:spPr>
          <a:xfrm>
            <a:off x="4695825" y="46407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	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- 1 </a:t>
            </a:r>
            <a:br>
              <a:rPr lang="en" sz="1300" dirty="0"/>
            </a:br>
            <a:r>
              <a:rPr lang="en" sz="1300" dirty="0"/>
              <a:t>    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[0] = a</a:t>
            </a:r>
            <a:endParaRPr sz="1300" dirty="0"/>
          </a:p>
        </p:txBody>
      </p:sp>
      <p:cxnSp>
        <p:nvCxnSpPr>
          <p:cNvPr id="212" name="Google Shape;212;p17"/>
          <p:cNvCxnSpPr/>
          <p:nvPr/>
        </p:nvCxnSpPr>
        <p:spPr>
          <a:xfrm>
            <a:off x="71153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17"/>
          <p:cNvSpPr/>
          <p:nvPr/>
        </p:nvSpPr>
        <p:spPr>
          <a:xfrm>
            <a:off x="71527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4" name="Google Shape;214;p17"/>
          <p:cNvSpPr/>
          <p:nvPr/>
        </p:nvSpPr>
        <p:spPr>
          <a:xfrm>
            <a:off x="71527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15" name="Google Shape;215;p17"/>
          <p:cNvSpPr/>
          <p:nvPr/>
        </p:nvSpPr>
        <p:spPr>
          <a:xfrm>
            <a:off x="71527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16" name="Google Shape;216;p17"/>
          <p:cNvSpPr/>
          <p:nvPr/>
        </p:nvSpPr>
        <p:spPr>
          <a:xfrm>
            <a:off x="71527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17" name="Google Shape;217;p17"/>
          <p:cNvSpPr txBox="1"/>
          <p:nvPr/>
        </p:nvSpPr>
        <p:spPr>
          <a:xfrm>
            <a:off x="6788700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18" name="Google Shape;218;p17"/>
          <p:cNvCxnSpPr/>
          <p:nvPr/>
        </p:nvCxnSpPr>
        <p:spPr>
          <a:xfrm>
            <a:off x="26957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7"/>
          <p:cNvSpPr/>
          <p:nvPr/>
        </p:nvSpPr>
        <p:spPr>
          <a:xfrm>
            <a:off x="27331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0" name="Google Shape;220;p17"/>
          <p:cNvSpPr/>
          <p:nvPr/>
        </p:nvSpPr>
        <p:spPr>
          <a:xfrm>
            <a:off x="27331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1" name="Google Shape;221;p17"/>
          <p:cNvSpPr/>
          <p:nvPr/>
        </p:nvSpPr>
        <p:spPr>
          <a:xfrm>
            <a:off x="27331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22" name="Google Shape;222;p17"/>
          <p:cNvSpPr/>
          <p:nvPr/>
        </p:nvSpPr>
        <p:spPr>
          <a:xfrm>
            <a:off x="27331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23" name="Google Shape;223;p17"/>
          <p:cNvSpPr txBox="1"/>
          <p:nvPr/>
        </p:nvSpPr>
        <p:spPr>
          <a:xfrm>
            <a:off x="2369100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24" name="Google Shape;224;p17"/>
          <p:cNvCxnSpPr/>
          <p:nvPr/>
        </p:nvCxnSpPr>
        <p:spPr>
          <a:xfrm>
            <a:off x="9431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7"/>
          <p:cNvSpPr/>
          <p:nvPr/>
        </p:nvSpPr>
        <p:spPr>
          <a:xfrm>
            <a:off x="9805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6" name="Google Shape;226;p17"/>
          <p:cNvSpPr/>
          <p:nvPr/>
        </p:nvSpPr>
        <p:spPr>
          <a:xfrm>
            <a:off x="9805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7" name="Google Shape;227;p17"/>
          <p:cNvSpPr/>
          <p:nvPr/>
        </p:nvSpPr>
        <p:spPr>
          <a:xfrm>
            <a:off x="9805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8" name="Google Shape;228;p17"/>
          <p:cNvSpPr/>
          <p:nvPr/>
        </p:nvSpPr>
        <p:spPr>
          <a:xfrm>
            <a:off x="9805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29" name="Google Shape;229;p17"/>
          <p:cNvSpPr txBox="1"/>
          <p:nvPr/>
        </p:nvSpPr>
        <p:spPr>
          <a:xfrm>
            <a:off x="616500" y="2960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6667500" y="158292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</a:t>
            </a:r>
            <a:r>
              <a:rPr lang="en" sz="1300" dirty="0" err="1"/>
              <a:t>lw</a:t>
            </a:r>
            <a:r>
              <a:rPr lang="en" sz="1300" dirty="0"/>
              <a:t> $v0,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addi</a:t>
            </a:r>
            <a:r>
              <a:rPr lang="en" sz="1300" dirty="0"/>
              <a:t> $</a:t>
            </a:r>
            <a:r>
              <a:rPr lang="en" sz="1300" dirty="0" err="1"/>
              <a:t>sp</a:t>
            </a:r>
            <a:r>
              <a:rPr lang="en" sz="1300" dirty="0"/>
              <a:t>, $</a:t>
            </a:r>
            <a:r>
              <a:rPr lang="en" sz="1300" dirty="0" err="1"/>
              <a:t>sp</a:t>
            </a:r>
            <a:r>
              <a:rPr lang="en" sz="1300" dirty="0"/>
              <a:t>, 4</a:t>
            </a:r>
            <a:endParaRPr sz="1300" dirty="0"/>
          </a:p>
        </p:txBody>
      </p:sp>
      <p:sp>
        <p:nvSpPr>
          <p:cNvPr id="231" name="Google Shape;231;p17"/>
          <p:cNvSpPr txBox="1"/>
          <p:nvPr/>
        </p:nvSpPr>
        <p:spPr>
          <a:xfrm>
            <a:off x="4695825" y="158292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>
                <a:solidFill>
                  <a:schemeClr val="dk1"/>
                </a:solidFill>
              </a:rPr>
              <a:t>subi</a:t>
            </a:r>
            <a:r>
              <a:rPr lang="en" sz="1300" dirty="0">
                <a:solidFill>
                  <a:schemeClr val="dk1"/>
                </a:solidFill>
              </a:rPr>
              <a:t>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4</a:t>
            </a:r>
            <a:br>
              <a:rPr lang="en" sz="1300" dirty="0">
                <a:solidFill>
                  <a:schemeClr val="dk1"/>
                </a:solidFill>
              </a:rPr>
            </a:b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/>
              <a:t>sw</a:t>
            </a:r>
            <a:r>
              <a:rPr lang="en" sz="1300" dirty="0"/>
              <a:t> $a0,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endParaRPr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Pushes / Pops</a:t>
            </a:r>
            <a:endParaRPr/>
          </a:p>
        </p:txBody>
      </p:sp>
      <p:sp>
        <p:nvSpPr>
          <p:cNvPr id="241" name="Google Shape;241;p18"/>
          <p:cNvSpPr txBox="1"/>
          <p:nvPr/>
        </p:nvSpPr>
        <p:spPr>
          <a:xfrm>
            <a:off x="6109716" y="2363364"/>
            <a:ext cx="1419300" cy="831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 = Pop();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 = Pop();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 = Pop(); </a:t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1524000" y="1339225"/>
            <a:ext cx="1628700" cy="831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Push(t0);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Push(t1);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Push(t2); 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1266825" y="3027275"/>
            <a:ext cx="2145600" cy="1046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subi $sp, $sp, 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$t0, 8($sp)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$t1, 4($sp)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$t2, 0($sp)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4" name="Google Shape;244;p18"/>
          <p:cNvCxnSpPr/>
          <p:nvPr/>
        </p:nvCxnSpPr>
        <p:spPr>
          <a:xfrm>
            <a:off x="3819687" y="14473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18"/>
          <p:cNvSpPr/>
          <p:nvPr/>
        </p:nvSpPr>
        <p:spPr>
          <a:xfrm>
            <a:off x="3857125" y="20198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t2</a:t>
            </a:r>
            <a:endParaRPr sz="1200"/>
          </a:p>
        </p:txBody>
      </p:sp>
      <p:sp>
        <p:nvSpPr>
          <p:cNvPr id="246" name="Google Shape;246;p18"/>
          <p:cNvSpPr/>
          <p:nvPr/>
        </p:nvSpPr>
        <p:spPr>
          <a:xfrm>
            <a:off x="3857125" y="17341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t1</a:t>
            </a:r>
            <a:endParaRPr sz="1200"/>
          </a:p>
        </p:txBody>
      </p:sp>
      <p:sp>
        <p:nvSpPr>
          <p:cNvPr id="247" name="Google Shape;247;p18"/>
          <p:cNvSpPr/>
          <p:nvPr/>
        </p:nvSpPr>
        <p:spPr>
          <a:xfrm>
            <a:off x="3857125" y="14579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248" name="Google Shape;248;p18"/>
          <p:cNvSpPr txBox="1"/>
          <p:nvPr/>
        </p:nvSpPr>
        <p:spPr>
          <a:xfrm>
            <a:off x="3493050" y="1055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3857125" y="1153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cxnSp>
        <p:nvCxnSpPr>
          <p:cNvPr id="250" name="Google Shape;250;p18"/>
          <p:cNvCxnSpPr/>
          <p:nvPr/>
        </p:nvCxnSpPr>
        <p:spPr>
          <a:xfrm>
            <a:off x="485937" y="14473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18"/>
          <p:cNvSpPr/>
          <p:nvPr/>
        </p:nvSpPr>
        <p:spPr>
          <a:xfrm>
            <a:off x="523375" y="20198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2" name="Google Shape;252;p18"/>
          <p:cNvSpPr/>
          <p:nvPr/>
        </p:nvSpPr>
        <p:spPr>
          <a:xfrm>
            <a:off x="523375" y="17341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3" name="Google Shape;253;p18"/>
          <p:cNvSpPr/>
          <p:nvPr/>
        </p:nvSpPr>
        <p:spPr>
          <a:xfrm>
            <a:off x="523375" y="14579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4" name="Google Shape;254;p18"/>
          <p:cNvSpPr txBox="1"/>
          <p:nvPr/>
        </p:nvSpPr>
        <p:spPr>
          <a:xfrm>
            <a:off x="159300" y="1131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523375" y="1153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cxnSp>
        <p:nvCxnSpPr>
          <p:cNvPr id="256" name="Google Shape;256;p18"/>
          <p:cNvCxnSpPr/>
          <p:nvPr/>
        </p:nvCxnSpPr>
        <p:spPr>
          <a:xfrm>
            <a:off x="409737" y="32761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18"/>
          <p:cNvSpPr/>
          <p:nvPr/>
        </p:nvSpPr>
        <p:spPr>
          <a:xfrm>
            <a:off x="447175" y="38486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8" name="Google Shape;258;p18"/>
          <p:cNvSpPr/>
          <p:nvPr/>
        </p:nvSpPr>
        <p:spPr>
          <a:xfrm>
            <a:off x="447175" y="35629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9" name="Google Shape;259;p18"/>
          <p:cNvSpPr/>
          <p:nvPr/>
        </p:nvSpPr>
        <p:spPr>
          <a:xfrm>
            <a:off x="447175" y="32867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0" name="Google Shape;260;p18"/>
          <p:cNvSpPr txBox="1"/>
          <p:nvPr/>
        </p:nvSpPr>
        <p:spPr>
          <a:xfrm>
            <a:off x="83100" y="2960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447175" y="29819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262" name="Google Shape;262;p18"/>
          <p:cNvSpPr/>
          <p:nvPr/>
        </p:nvSpPr>
        <p:spPr>
          <a:xfrm>
            <a:off x="3819025" y="38486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t2</a:t>
            </a:r>
            <a:endParaRPr sz="1200"/>
          </a:p>
        </p:txBody>
      </p:sp>
      <p:sp>
        <p:nvSpPr>
          <p:cNvPr id="263" name="Google Shape;263;p18"/>
          <p:cNvSpPr/>
          <p:nvPr/>
        </p:nvSpPr>
        <p:spPr>
          <a:xfrm>
            <a:off x="3819025" y="35629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t1</a:t>
            </a:r>
            <a:endParaRPr sz="1200"/>
          </a:p>
        </p:txBody>
      </p:sp>
      <p:sp>
        <p:nvSpPr>
          <p:cNvPr id="264" name="Google Shape;264;p18"/>
          <p:cNvSpPr/>
          <p:nvPr/>
        </p:nvSpPr>
        <p:spPr>
          <a:xfrm>
            <a:off x="3819025" y="32867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265" name="Google Shape;265;p18"/>
          <p:cNvSpPr txBox="1"/>
          <p:nvPr/>
        </p:nvSpPr>
        <p:spPr>
          <a:xfrm>
            <a:off x="3454950" y="3798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3819025" y="30009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267" name="Google Shape;267;p18"/>
          <p:cNvSpPr txBox="1"/>
          <p:nvPr/>
        </p:nvSpPr>
        <p:spPr>
          <a:xfrm>
            <a:off x="4521750" y="378867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sp+0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4521750" y="348387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sp+4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4521750" y="319812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sp+8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5776341" y="3506364"/>
            <a:ext cx="2085900" cy="1046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$t0, 8($sp)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$t1, 4($sp)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$t2, 0($sp)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 $sp, $sp, 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1" name="Google Shape;271;p18"/>
          <p:cNvCxnSpPr>
            <a:stCxn id="241" idx="2"/>
            <a:endCxn id="270" idx="0"/>
          </p:cNvCxnSpPr>
          <p:nvPr/>
        </p:nvCxnSpPr>
        <p:spPr>
          <a:xfrm flipH="1">
            <a:off x="6819291" y="3194664"/>
            <a:ext cx="75" cy="3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18"/>
          <p:cNvCxnSpPr>
            <a:stCxn id="242" idx="2"/>
            <a:endCxn id="243" idx="0"/>
          </p:cNvCxnSpPr>
          <p:nvPr/>
        </p:nvCxnSpPr>
        <p:spPr>
          <a:xfrm>
            <a:off x="2338350" y="2170525"/>
            <a:ext cx="1200" cy="8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18"/>
          <p:cNvSpPr txBox="1"/>
          <p:nvPr/>
        </p:nvSpPr>
        <p:spPr>
          <a:xfrm>
            <a:off x="3493050" y="1893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74" name="Google Shape;274;p18"/>
          <p:cNvCxnSpPr>
            <a:stCxn id="248" idx="1"/>
            <a:endCxn id="275" idx="1"/>
          </p:cNvCxnSpPr>
          <p:nvPr/>
        </p:nvCxnSpPr>
        <p:spPr>
          <a:xfrm>
            <a:off x="3493050" y="1255100"/>
            <a:ext cx="600" cy="3048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18"/>
          <p:cNvSpPr txBox="1"/>
          <p:nvPr/>
        </p:nvSpPr>
        <p:spPr>
          <a:xfrm>
            <a:off x="3493050" y="1359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3493050" y="1636025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77" name="Google Shape;277;p18"/>
          <p:cNvCxnSpPr>
            <a:stCxn id="275" idx="1"/>
            <a:endCxn id="276" idx="1"/>
          </p:cNvCxnSpPr>
          <p:nvPr/>
        </p:nvCxnSpPr>
        <p:spPr>
          <a:xfrm>
            <a:off x="3493050" y="1559900"/>
            <a:ext cx="600" cy="2763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18"/>
          <p:cNvCxnSpPr>
            <a:stCxn id="276" idx="1"/>
            <a:endCxn id="273" idx="1"/>
          </p:cNvCxnSpPr>
          <p:nvPr/>
        </p:nvCxnSpPr>
        <p:spPr>
          <a:xfrm>
            <a:off x="3493050" y="1836125"/>
            <a:ext cx="600" cy="2571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Google Shape;279;p18"/>
          <p:cNvSpPr txBox="1"/>
          <p:nvPr/>
        </p:nvSpPr>
        <p:spPr>
          <a:xfrm>
            <a:off x="3474000" y="2912375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80" name="Google Shape;280;p18"/>
          <p:cNvCxnSpPr>
            <a:stCxn id="279" idx="1"/>
            <a:endCxn id="265" idx="1"/>
          </p:cNvCxnSpPr>
          <p:nvPr/>
        </p:nvCxnSpPr>
        <p:spPr>
          <a:xfrm flipH="1">
            <a:off x="3454800" y="3112475"/>
            <a:ext cx="19200" cy="885900"/>
          </a:xfrm>
          <a:prstGeom prst="curvedConnector3">
            <a:avLst>
              <a:gd name="adj1" fmla="val 133945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" name="Google Shape;210;p17">
            <a:extLst>
              <a:ext uri="{FF2B5EF4-FFF2-40B4-BE49-F238E27FC236}">
                <a16:creationId xmlns:a16="http://schemas.microsoft.com/office/drawing/2014/main" id="{80E993C4-D1D9-D04F-A782-03EC8A3AE236}"/>
              </a:ext>
            </a:extLst>
          </p:cNvPr>
          <p:cNvSpPr txBox="1"/>
          <p:nvPr/>
        </p:nvSpPr>
        <p:spPr>
          <a:xfrm>
            <a:off x="6776466" y="23547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x = </a:t>
            </a:r>
            <a:r>
              <a:rPr lang="en" sz="1300" dirty="0" err="1"/>
              <a:t>sp</a:t>
            </a:r>
            <a:r>
              <a:rPr lang="en" sz="1300" dirty="0"/>
              <a:t>[0]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+ 1</a:t>
            </a:r>
            <a:endParaRPr sz="1300" dirty="0"/>
          </a:p>
        </p:txBody>
      </p:sp>
      <p:sp>
        <p:nvSpPr>
          <p:cNvPr id="48" name="Google Shape;211;p17">
            <a:extLst>
              <a:ext uri="{FF2B5EF4-FFF2-40B4-BE49-F238E27FC236}">
                <a16:creationId xmlns:a16="http://schemas.microsoft.com/office/drawing/2014/main" id="{DD18D671-065D-4C42-A522-90B1FF1467F4}"/>
              </a:ext>
            </a:extLst>
          </p:cNvPr>
          <p:cNvSpPr txBox="1"/>
          <p:nvPr/>
        </p:nvSpPr>
        <p:spPr>
          <a:xfrm>
            <a:off x="4823841" y="23547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	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- 1 </a:t>
            </a:r>
            <a:br>
              <a:rPr lang="en" sz="1300" dirty="0"/>
            </a:br>
            <a:r>
              <a:rPr lang="en" sz="1300" dirty="0"/>
              <a:t>    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[0] = a</a:t>
            </a:r>
            <a:endParaRPr sz="1300" dirty="0"/>
          </a:p>
        </p:txBody>
      </p:sp>
      <p:sp>
        <p:nvSpPr>
          <p:cNvPr id="49" name="Google Shape;230;p17">
            <a:extLst>
              <a:ext uri="{FF2B5EF4-FFF2-40B4-BE49-F238E27FC236}">
                <a16:creationId xmlns:a16="http://schemas.microsoft.com/office/drawing/2014/main" id="{421A7748-F515-1743-A8BC-91129343E5DF}"/>
              </a:ext>
            </a:extLst>
          </p:cNvPr>
          <p:cNvSpPr txBox="1"/>
          <p:nvPr/>
        </p:nvSpPr>
        <p:spPr>
          <a:xfrm>
            <a:off x="6795516" y="135432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</a:t>
            </a:r>
            <a:r>
              <a:rPr lang="en" sz="1300" dirty="0" err="1"/>
              <a:t>lw</a:t>
            </a:r>
            <a:r>
              <a:rPr lang="en" sz="1300" dirty="0"/>
              <a:t> $v0,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addi</a:t>
            </a:r>
            <a:r>
              <a:rPr lang="en" sz="1300" dirty="0"/>
              <a:t> $</a:t>
            </a:r>
            <a:r>
              <a:rPr lang="en" sz="1300" dirty="0" err="1"/>
              <a:t>sp</a:t>
            </a:r>
            <a:r>
              <a:rPr lang="en" sz="1300" dirty="0"/>
              <a:t>, $</a:t>
            </a:r>
            <a:r>
              <a:rPr lang="en" sz="1300" dirty="0" err="1"/>
              <a:t>sp</a:t>
            </a:r>
            <a:r>
              <a:rPr lang="en" sz="1300" dirty="0"/>
              <a:t>, 4</a:t>
            </a:r>
            <a:endParaRPr sz="1300" dirty="0"/>
          </a:p>
        </p:txBody>
      </p:sp>
      <p:sp>
        <p:nvSpPr>
          <p:cNvPr id="50" name="Google Shape;231;p17">
            <a:extLst>
              <a:ext uri="{FF2B5EF4-FFF2-40B4-BE49-F238E27FC236}">
                <a16:creationId xmlns:a16="http://schemas.microsoft.com/office/drawing/2014/main" id="{2F0524E5-2B10-6544-8113-1DE1E537324B}"/>
              </a:ext>
            </a:extLst>
          </p:cNvPr>
          <p:cNvSpPr txBox="1"/>
          <p:nvPr/>
        </p:nvSpPr>
        <p:spPr>
          <a:xfrm>
            <a:off x="4823841" y="135432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>
                <a:solidFill>
                  <a:schemeClr val="dk1"/>
                </a:solidFill>
              </a:rPr>
              <a:t>subi</a:t>
            </a:r>
            <a:r>
              <a:rPr lang="en" sz="1300" dirty="0">
                <a:solidFill>
                  <a:schemeClr val="dk1"/>
                </a:solidFill>
              </a:rPr>
              <a:t>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4</a:t>
            </a:r>
            <a:br>
              <a:rPr lang="en" sz="1300" dirty="0">
                <a:solidFill>
                  <a:schemeClr val="dk1"/>
                </a:solidFill>
              </a:rPr>
            </a:b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/>
              <a:t>sw</a:t>
            </a:r>
            <a:r>
              <a:rPr lang="en" sz="1300" dirty="0"/>
              <a:t> $a0,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endParaRPr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1A6F-33EE-5845-8709-FDB8C2D4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Printf</a:t>
            </a:r>
            <a:r>
              <a:rPr lang="en-US" dirty="0"/>
              <a:t>:    	</a:t>
            </a:r>
            <a:r>
              <a:rPr lang="en-US" sz="27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print(variable); </a:t>
            </a:r>
            <a:r>
              <a:rPr lang="en-US" sz="27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println</a:t>
            </a:r>
            <a:r>
              <a:rPr lang="en-US" sz="27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("string");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0F1DF-E893-C04D-892E-31EC6204D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Java Prototype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public</a:t>
            </a:r>
            <a:r>
              <a:rPr lang="en-US" b="0" i="0" u="none" strike="noStrike" dirty="0">
                <a:solidFill>
                  <a:srgbClr val="2C2F3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PrintStream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printf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(String format, Object...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args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Java Example</a:t>
            </a:r>
          </a:p>
          <a:p>
            <a:pPr lvl="1"/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printf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("the value of x is %d", x);</a:t>
            </a:r>
          </a:p>
          <a:p>
            <a:pPr lvl="1"/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printf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("x=%d, y=%d, z=%d\n", x, y, z);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Format Specifier, </a:t>
            </a:r>
          </a:p>
          <a:p>
            <a:pPr lvl="1"/>
            <a:r>
              <a:rPr lang="en-US" dirty="0"/>
              <a:t>%conversion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Format Conversions: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d: decimal,  u: unsigned decimal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o: octal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x: hexadecimal 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c: character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s: string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f: floating point</a:t>
            </a:r>
          </a:p>
          <a:p>
            <a:pPr lvl="1"/>
            <a:r>
              <a:rPr lang="en-US" strike="sngStrike" dirty="0">
                <a:latin typeface="Source Code Pro" panose="020B0509030403020204" pitchFamily="49" charset="0"/>
                <a:ea typeface="Source Code Pro" panose="020B0509030403020204" pitchFamily="49" charset="0"/>
              </a:rPr>
              <a:t>t: binary (</a:t>
            </a:r>
            <a:r>
              <a:rPr lang="en-US" strike="sngStrike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bi"t</a:t>
            </a:r>
            <a:r>
              <a:rPr lang="en-US" strike="sngStrike" dirty="0">
                <a:latin typeface="Source Code Pro" panose="020B0509030403020204" pitchFamily="49" charset="0"/>
                <a:ea typeface="Source Code Pro" panose="020B0509030403020204" pitchFamily="49" charset="0"/>
              </a:rPr>
              <a:t>")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endParaRPr lang="en-US" strike="sngStrik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B58F983-3FE7-E14E-8BD5-83C55893E56E}"/>
              </a:ext>
            </a:extLst>
          </p:cNvPr>
          <p:cNvSpPr txBox="1">
            <a:spLocks/>
          </p:cNvSpPr>
          <p:nvPr/>
        </p:nvSpPr>
        <p:spPr>
          <a:xfrm>
            <a:off x="4754880" y="2592324"/>
            <a:ext cx="3937212" cy="214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MIPS Macros:</a:t>
            </a:r>
          </a:p>
          <a:p>
            <a:pPr lvl="1"/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print_d</a:t>
            </a: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print_u</a:t>
            </a: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print_di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print_o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print_x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print_c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print_s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1200" strike="sngStrike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print_f</a:t>
            </a:r>
            <a:endParaRPr lang="en-US" sz="1200" strike="sngStrike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print_t</a:t>
            </a: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45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graphic representation of the representation between basic 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basic block: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instructions with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entry point (starting point)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exit point (last instruction)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representations model the behavior of our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while loop, and other control structures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subroutines calls</a:t>
            </a:r>
            <a:br>
              <a:rPr lang="en"/>
            </a:br>
            <a:r>
              <a:rPr lang="en"/>
              <a:t>	</a:t>
            </a:r>
            <a:r>
              <a:rPr lang="en" sz="1600"/>
              <a:t>(subroutine: general term for …</a:t>
            </a:r>
            <a:br>
              <a:rPr lang="en" sz="1600"/>
            </a:br>
            <a:r>
              <a:rPr lang="en" sz="1600"/>
              <a:t>		methods, functions, procedures, etc.)</a:t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9363" t="2072" r="59876" b="3274"/>
          <a:stretch/>
        </p:blipFill>
        <p:spPr>
          <a:xfrm>
            <a:off x="6477000" y="1536075"/>
            <a:ext cx="2409475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078250" y="3570325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154450" y="3705350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078250" y="3840375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Address Code (TAC)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generic assembly language in which</a:t>
            </a:r>
            <a:br>
              <a:rPr lang="en" dirty="0"/>
            </a:br>
            <a:r>
              <a:rPr lang="en" u="sng" dirty="0"/>
              <a:t>all</a:t>
            </a:r>
            <a:r>
              <a:rPr lang="en" dirty="0"/>
              <a:t> instructions have </a:t>
            </a:r>
            <a:r>
              <a:rPr lang="en" u="sng" dirty="0"/>
              <a:t>at most</a:t>
            </a:r>
            <a:r>
              <a:rPr lang="en" dirty="0"/>
              <a:t> three addresses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address references either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register location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memory location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</a:t>
            </a:r>
            <a:r>
              <a:rPr lang="en" dirty="0"/>
              <a:t>n immediate value, e.g., “2”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Immediate values are stored as part of the instruction in a location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220" name="Google Shape;220;p19"/>
          <p:cNvSpPr txBox="1"/>
          <p:nvPr/>
        </p:nvSpPr>
        <p:spPr>
          <a:xfrm>
            <a:off x="5953550" y="402200"/>
            <a:ext cx="2652300" cy="2124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y + x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x + 2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 = d * 2 + 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t0 = d * 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 = t0 + 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 = t1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Blocks</a:t>
            </a:r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number of instructions in which there 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entry point (via a label), and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exit point (via a goto)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programs can be broken down into a set of basic 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control flow graph determines which a basic block is executed.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control flow graphs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if-then-else and all other variants  (e.g., switch)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while, do-while and all other variants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loop and all other variants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call-return</a:t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7396175" y="545825"/>
            <a:ext cx="1389000" cy="126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x = 3;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z = 5;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y = 3;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</a:t>
            </a:r>
            <a:r>
              <a:rPr lang="en" i="1">
                <a:solidFill>
                  <a:schemeClr val="dk1"/>
                </a:solidFill>
              </a:rPr>
              <a:t>goto label2</a:t>
            </a:r>
            <a:endParaRPr i="1"/>
          </a:p>
        </p:txBody>
      </p:sp>
      <p:sp>
        <p:nvSpPr>
          <p:cNvPr id="228" name="Google Shape;228;p20"/>
          <p:cNvSpPr txBox="1"/>
          <p:nvPr/>
        </p:nvSpPr>
        <p:spPr>
          <a:xfrm>
            <a:off x="7396175" y="1993625"/>
            <a:ext cx="13890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229" name="Google Shape;229;p20"/>
          <p:cNvCxnSpPr>
            <a:stCxn id="227" idx="2"/>
            <a:endCxn id="228" idx="0"/>
          </p:cNvCxnSpPr>
          <p:nvPr/>
        </p:nvCxnSpPr>
        <p:spPr>
          <a:xfrm>
            <a:off x="8090675" y="1807925"/>
            <a:ext cx="0" cy="1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6817165" y="1141031"/>
            <a:ext cx="24789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B1:  a == b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if true </a:t>
            </a:r>
            <a:r>
              <a:rPr lang="e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goto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C1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r>
              <a:rPr lang="e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goto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C1:  x = 3</a:t>
            </a:r>
            <a:endParaRPr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z = 5</a:t>
            </a:r>
            <a:endParaRPr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y = 3</a:t>
            </a:r>
            <a:endParaRPr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r>
              <a:rPr lang="en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goto</a:t>
            </a:r>
            <a:r>
              <a:rPr lang="en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N1</a:t>
            </a:r>
            <a:endParaRPr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A1: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r>
              <a:rPr lang="e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goto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N1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N1: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21"/>
          <p:cNvSpPr txBox="1"/>
          <p:nvPr/>
        </p:nvSpPr>
        <p:spPr>
          <a:xfrm>
            <a:off x="229045" y="1254954"/>
            <a:ext cx="24789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( a == b ){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x = 3;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z = 5;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y = 3;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else {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null ;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21"/>
          <p:cNvSpPr/>
          <p:nvPr/>
        </p:nvSpPr>
        <p:spPr>
          <a:xfrm>
            <a:off x="4799226" y="-183460"/>
            <a:ext cx="1248900" cy="91483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21"/>
          <p:cNvSpPr/>
          <p:nvPr/>
        </p:nvSpPr>
        <p:spPr>
          <a:xfrm>
            <a:off x="5709566" y="5074051"/>
            <a:ext cx="1248900" cy="47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21"/>
          <p:cNvSpPr/>
          <p:nvPr/>
        </p:nvSpPr>
        <p:spPr>
          <a:xfrm>
            <a:off x="7338353" y="4557321"/>
            <a:ext cx="1248900" cy="47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21"/>
          <p:cNvSpPr/>
          <p:nvPr/>
        </p:nvSpPr>
        <p:spPr>
          <a:xfrm>
            <a:off x="6713903" y="301217"/>
            <a:ext cx="1248900" cy="47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1030031" y="809925"/>
            <a:ext cx="761699" cy="2078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21"/>
          <p:cNvSpPr/>
          <p:nvPr/>
        </p:nvSpPr>
        <p:spPr>
          <a:xfrm>
            <a:off x="-532655" y="290630"/>
            <a:ext cx="761700" cy="704322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Flow: If-then-else</a:t>
            </a:r>
            <a:endParaRPr dirty="0"/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 r="5698" b="5153"/>
          <a:stretch/>
        </p:blipFill>
        <p:spPr>
          <a:xfrm>
            <a:off x="1995578" y="1152463"/>
            <a:ext cx="4338438" cy="340588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 txBox="1"/>
          <p:nvPr/>
        </p:nvSpPr>
        <p:spPr>
          <a:xfrm>
            <a:off x="3228639" y="1315475"/>
            <a:ext cx="4206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B1:</a:t>
            </a:r>
            <a:endParaRPr sz="900"/>
          </a:p>
        </p:txBody>
      </p:sp>
      <p:sp>
        <p:nvSpPr>
          <p:cNvPr id="244" name="Google Shape;244;p21"/>
          <p:cNvSpPr txBox="1"/>
          <p:nvPr/>
        </p:nvSpPr>
        <p:spPr>
          <a:xfrm>
            <a:off x="1995589" y="3136800"/>
            <a:ext cx="4206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C1:</a:t>
            </a:r>
            <a:endParaRPr sz="900"/>
          </a:p>
        </p:txBody>
      </p:sp>
      <p:sp>
        <p:nvSpPr>
          <p:cNvPr id="245" name="Google Shape;245;p21"/>
          <p:cNvSpPr txBox="1"/>
          <p:nvPr/>
        </p:nvSpPr>
        <p:spPr>
          <a:xfrm>
            <a:off x="4742514" y="3136800"/>
            <a:ext cx="4206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A1:</a:t>
            </a:r>
            <a:endParaRPr sz="900"/>
          </a:p>
        </p:txBody>
      </p:sp>
      <p:sp>
        <p:nvSpPr>
          <p:cNvPr id="246" name="Google Shape;246;p21"/>
          <p:cNvSpPr txBox="1"/>
          <p:nvPr/>
        </p:nvSpPr>
        <p:spPr>
          <a:xfrm>
            <a:off x="3716839" y="4557321"/>
            <a:ext cx="4206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N1:</a:t>
            </a:r>
            <a:endParaRPr sz="900" dirty="0"/>
          </a:p>
        </p:txBody>
      </p:sp>
      <p:sp>
        <p:nvSpPr>
          <p:cNvPr id="248" name="Google Shape;248;p21"/>
          <p:cNvSpPr txBox="1"/>
          <p:nvPr/>
        </p:nvSpPr>
        <p:spPr>
          <a:xfrm>
            <a:off x="3964005" y="1372350"/>
            <a:ext cx="7617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== b</a:t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5397464" y="3397500"/>
            <a:ext cx="7617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;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2629789" y="3183031"/>
            <a:ext cx="761700" cy="83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 3;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z= 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=3 ;</a:t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4075591" y="4578525"/>
            <a:ext cx="583500" cy="29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9;p21">
            <a:extLst>
              <a:ext uri="{FF2B5EF4-FFF2-40B4-BE49-F238E27FC236}">
                <a16:creationId xmlns:a16="http://schemas.microsoft.com/office/drawing/2014/main" id="{A5819FBB-00AA-3A4D-9D93-CA353C224652}"/>
              </a:ext>
            </a:extLst>
          </p:cNvPr>
          <p:cNvSpPr/>
          <p:nvPr/>
        </p:nvSpPr>
        <p:spPr>
          <a:xfrm>
            <a:off x="0" y="3638660"/>
            <a:ext cx="761700" cy="291685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1204</Words>
  <Application>Microsoft Macintosh PowerPoint</Application>
  <PresentationFormat>On-screen Show (16:9)</PresentationFormat>
  <Paragraphs>233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Source Code Pro</vt:lpstr>
      <vt:lpstr>Arial</vt:lpstr>
      <vt:lpstr>Simple Light</vt:lpstr>
      <vt:lpstr>Macros</vt:lpstr>
      <vt:lpstr>Stack Operations</vt:lpstr>
      <vt:lpstr>But the MIPS Way</vt:lpstr>
      <vt:lpstr>Multiple Pushes / Pops</vt:lpstr>
      <vt:lpstr>Printf:     print(variable); println("string");</vt:lpstr>
      <vt:lpstr>Control Flow Graph</vt:lpstr>
      <vt:lpstr>Three Address Code (TAC)</vt:lpstr>
      <vt:lpstr>Basic Blocks</vt:lpstr>
      <vt:lpstr>Code Flow: If-then-else</vt:lpstr>
      <vt:lpstr>Control Flow: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Graph</dc:title>
  <cp:lastModifiedBy>Fitzgerald, Steven M</cp:lastModifiedBy>
  <cp:revision>5</cp:revision>
  <dcterms:modified xsi:type="dcterms:W3CDTF">2023-09-21T23:47:08Z</dcterms:modified>
</cp:coreProperties>
</file>