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5" r:id="rId3"/>
    <p:sldId id="259" r:id="rId4"/>
    <p:sldId id="272" r:id="rId5"/>
    <p:sldId id="264" r:id="rId6"/>
    <p:sldId id="270" r:id="rId7"/>
    <p:sldId id="271" r:id="rId8"/>
    <p:sldId id="273" r:id="rId9"/>
    <p:sldId id="260" r:id="rId10"/>
    <p:sldId id="274" r:id="rId11"/>
    <p:sldId id="257" r:id="rId12"/>
    <p:sldId id="258" r:id="rId13"/>
    <p:sldId id="276" r:id="rId14"/>
    <p:sldId id="269" r:id="rId15"/>
    <p:sldId id="268" r:id="rId1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FB194-71A1-4A0F-BCA7-3E210316DF9D}">
  <a:tblStyle styleId="{C60FB194-71A1-4A0F-BCA7-3E210316D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a52f9b0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a52f9b0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a52f9b0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a52f9b0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a52f9b0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a52f9b0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cb37c68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cb37c68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cb37c68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cb37c68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a52f9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a52f9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a52f9b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a52f9b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9030a9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9030a9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a52f9b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a52f9b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3F6a9405XXy3Xlm_i2ODof5WoOU1hgZk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24250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100" dirty="0"/>
              <a:t>syntactic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58" name="Google Shape;58;p13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67" name="Google Shape;67;p13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3"/>
          <p:cNvCxnSpPr>
            <a:stCxn id="62" idx="2"/>
            <a:endCxn id="66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71" name="Google Shape;71;p13"/>
          <p:cNvCxnSpPr>
            <a:stCxn id="66" idx="2"/>
            <a:endCxn id="67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3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73" name="Google Shape;73;p13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74" name="Google Shape;74;p13"/>
          <p:cNvCxnSpPr>
            <a:stCxn id="75" idx="2"/>
            <a:endCxn id="63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63" idx="2"/>
            <a:endCxn id="64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>
            <a:stCxn id="64" idx="2"/>
            <a:endCxn id="65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80" name="Google Shape;80;p13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 err="1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 dirty="0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obj.addNumbers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(num1, num2);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System.out.println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900" y="178660"/>
            <a:ext cx="4846100" cy="19637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Traps are calls to the Kernel (the OS)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127019" y="479998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7839211" y="510263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6368637" y="76200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91" name="Google Shape;91;p14"/>
          <p:cNvSpPr txBox="1"/>
          <p:nvPr/>
        </p:nvSpPr>
        <p:spPr>
          <a:xfrm>
            <a:off x="6070687" y="1237316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92" name="Google Shape;92;p14"/>
          <p:cNvSpPr txBox="1"/>
          <p:nvPr/>
        </p:nvSpPr>
        <p:spPr>
          <a:xfrm>
            <a:off x="7257773" y="1324678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6444823" y="848975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System Calls: SystemCallAPI.png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integer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float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double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string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integer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float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double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string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allocate memory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terminate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print character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read character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open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read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write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close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40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 (TAC)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assembly language in which</a:t>
            </a:r>
            <a:br>
              <a:rPr lang="en"/>
            </a:br>
            <a:r>
              <a:rPr lang="en" u="sng"/>
              <a:t>all</a:t>
            </a:r>
            <a:r>
              <a:rPr lang="en"/>
              <a:t> instructions have </a:t>
            </a:r>
            <a:r>
              <a:rPr lang="en" u="sng"/>
              <a:t>at most</a:t>
            </a:r>
            <a:r>
              <a:rPr lang="en"/>
              <a:t> three addresses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address references either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register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memory location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values are stored in a location within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/>
              <a:t>Assumption: the assembly language is for a register-based machine, with an infinite number of registers.</a:t>
            </a:r>
            <a:endParaRPr i="1"/>
          </a:p>
        </p:txBody>
      </p:sp>
      <p:sp>
        <p:nvSpPr>
          <p:cNvPr id="220" name="Google Shape;220;p19"/>
          <p:cNvSpPr txBox="1"/>
          <p:nvPr/>
        </p:nvSpPr>
        <p:spPr>
          <a:xfrm>
            <a:off x="5953550" y="402200"/>
            <a:ext cx="2652300" cy="2124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 + 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x + 2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= d * 2 + 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t0 = d *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= t0 +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= t1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instructions in which there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(via a label), 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(via a goto)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programs can be broken down into a set of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determines which a basic block is executed.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control flow graphs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if-then-else and all other variants  (e.g., switch)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while, do-while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call-return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7396175" y="545825"/>
            <a:ext cx="13890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x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z = 5;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</a:t>
            </a:r>
            <a:r>
              <a:rPr lang="en" i="1">
                <a:solidFill>
                  <a:schemeClr val="dk1"/>
                </a:solidFill>
              </a:rPr>
              <a:t>goto label2</a:t>
            </a:r>
            <a:endParaRPr i="1"/>
          </a:p>
        </p:txBody>
      </p:sp>
      <p:sp>
        <p:nvSpPr>
          <p:cNvPr id="228" name="Google Shape;228;p20"/>
          <p:cNvSpPr txBox="1"/>
          <p:nvPr/>
        </p:nvSpPr>
        <p:spPr>
          <a:xfrm>
            <a:off x="7396175" y="1993625"/>
            <a:ext cx="1389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20"/>
          <p:cNvCxnSpPr>
            <a:stCxn id="227" idx="2"/>
            <a:endCxn id="228" idx="0"/>
          </p:cNvCxnSpPr>
          <p:nvPr/>
        </p:nvCxnSpPr>
        <p:spPr>
          <a:xfrm>
            <a:off x="8090675" y="180792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5" y="592800"/>
            <a:ext cx="4205775" cy="41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Instruction Set Architecture (ISA)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08623" indent="-285750">
              <a:buSzPct val="100000"/>
            </a:pPr>
            <a:r>
              <a:rPr lang="en" dirty="0"/>
              <a:t>General Architecture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RISC (Reduced Instruction Set Computer)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Simple Instructions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Lots of Registers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Remember Memory is SLOW!</a:t>
            </a:r>
            <a:endParaRPr dirty="0"/>
          </a:p>
          <a:p>
            <a:pPr marL="408623" indent="-285750">
              <a:buSzPct val="100000"/>
            </a:pPr>
            <a:r>
              <a:rPr lang="en-US" dirty="0"/>
              <a:t>CPU </a:t>
            </a:r>
          </a:p>
          <a:p>
            <a:pPr marL="889318" lvl="1" indent="-285750">
              <a:buSzPct val="100000"/>
            </a:pPr>
            <a:r>
              <a:rPr lang="en-US" dirty="0"/>
              <a:t>ALU</a:t>
            </a:r>
          </a:p>
          <a:p>
            <a:pPr marL="889318" lvl="1" indent="-285750">
              <a:buSzPct val="100000"/>
            </a:pPr>
            <a:r>
              <a:rPr lang="en-US" dirty="0"/>
              <a:t>32 general purpose registers</a:t>
            </a:r>
          </a:p>
          <a:p>
            <a:pPr marL="408623" indent="-285750">
              <a:buSzPct val="100000"/>
            </a:pPr>
            <a:r>
              <a:rPr lang="en" dirty="0"/>
              <a:t>Instruction Set: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List of Instructions Supported by the Architecture</a:t>
            </a:r>
            <a:endParaRPr dirty="0"/>
          </a:p>
          <a:p>
            <a:pPr marL="889318" lvl="1" indent="-285750">
              <a:buSzPct val="100000"/>
            </a:pPr>
            <a:r>
              <a:rPr lang="en" sz="14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Cheat Sheet</a:t>
            </a:r>
            <a:endParaRPr dirty="0"/>
          </a:p>
          <a:p>
            <a:pPr marL="408623" indent="-285750">
              <a:buSzPct val="100000"/>
            </a:pPr>
            <a:r>
              <a:rPr lang="en" dirty="0"/>
              <a:t>Coprocessors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Floating point</a:t>
            </a:r>
            <a:endParaRPr dirty="0"/>
          </a:p>
          <a:p>
            <a:pPr marL="889318" lvl="1" indent="-285750">
              <a:buSzPct val="100000"/>
            </a:pPr>
            <a:r>
              <a:rPr lang="en" dirty="0"/>
              <a:t>Traps, Exceptions, Interrupts</a:t>
            </a:r>
          </a:p>
          <a:p>
            <a:pPr marL="432118" indent="-285750">
              <a:buSzPct val="100000"/>
            </a:pPr>
            <a:r>
              <a:rPr lang="en-US" dirty="0"/>
              <a:t>Memory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5826375" y="62550"/>
            <a:ext cx="3183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x86: has 4 general purpose registers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System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IR: Instruction Register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BadVAddr: memory address where exception occurred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Status:  Interrupt mask, enable bits and status when exception</a:t>
            </a:r>
            <a:br>
              <a:rPr lang="en" sz="975"/>
            </a:br>
            <a:r>
              <a:rPr lang="en" sz="975"/>
              <a:t>occurred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Cause: Type of exception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EPC:  Address of instruction that caused the exception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Reserved (Don't use!)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$at: reserved for the Assembler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$k1, $k2: reserved for the Kernel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$gp: global pointer defined by the compiler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Special (Access via specific instructions)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hi, lo:  used double word results</a:t>
            </a:r>
            <a:endParaRPr sz="975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* val2</a:t>
            </a:r>
            <a:endParaRPr sz="975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val1 % val2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General Purpose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integer registers: $0..$31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floating point registers: $f0..$f31</a:t>
            </a:r>
            <a:endParaRPr sz="975"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5" y="592800"/>
            <a:ext cx="4205775" cy="41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  of Instructions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native instructions: 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directly corresponds to a hardware operation </a:t>
            </a:r>
            <a:endParaRPr sz="1075"/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idioms: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an alternate form of a hardware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beq $zero, $zero,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pseudo instructions: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an alternate syntactic form of an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pseudo instruction is textual replaced with native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label+offset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lui $at, &amp;label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offset($at)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macros: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user-defined pseudo instruction</a:t>
            </a:r>
            <a:endParaRPr sz="1075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 $v0, $t2, $t3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average($v0, $t2, $t3)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subroutines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 defined abstraction, resulting</a:t>
            </a:r>
            <a:endParaRPr sz="1075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jal subroutine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change in control-flow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ownership of registers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0800" y="1702575"/>
            <a:ext cx="2666400" cy="92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.macro average(%d, %s, %t)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addu %d, %s, %t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srl %d, 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.end_macro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5600" y="3531375"/>
            <a:ext cx="2666400" cy="7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.text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subroutine:	nop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" name="Google Shape;58;p13"/>
          <p:cNvCxnSpPr>
            <a:endCxn id="56" idx="1"/>
          </p:cNvCxnSpPr>
          <p:nvPr/>
        </p:nvCxnSpPr>
        <p:spPr>
          <a:xfrm rot="10800000" flipH="1">
            <a:off x="3498900" y="2164275"/>
            <a:ext cx="2451900" cy="138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>
            <a:endCxn id="57" idx="1"/>
          </p:cNvCxnSpPr>
          <p:nvPr/>
        </p:nvCxnSpPr>
        <p:spPr>
          <a:xfrm rot="10800000" flipH="1">
            <a:off x="3171900" y="3900825"/>
            <a:ext cx="3083700" cy="41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7" idx="2"/>
          </p:cNvCxnSpPr>
          <p:nvPr/>
        </p:nvCxnSpPr>
        <p:spPr>
          <a:xfrm rot="5400000">
            <a:off x="4885050" y="1745025"/>
            <a:ext cx="178500" cy="522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$a0, $a1, 4      #  $a0 = $a1 &gt;&gt;&gt; 4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al  proc             # method()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Memory: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layout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byte addressable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lowest address at bottom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32-bit words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little endian format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Little endian format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 32-bit registers (4 bytes)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fall to the left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&amp; Orientation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Array of Bytes:  (i.e., byte addressable)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Segments: (to name a few)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.text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.data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.lit4, .lit8 (4 and 8 byte literals)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.bss (block storage)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heap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stack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Declarations and Sizes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.byte, .half, .word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.ascii, .asciiz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.float, .double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.space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Alignment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Endianness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117" name="Google Shape;117;p17"/>
          <p:cNvCxnSpPr>
            <a:stCxn id="116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119" name="Google Shape;119;p17"/>
          <p:cNvCxnSpPr>
            <a:stCxn id="118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1449</Words>
  <Application>Microsoft Macintosh PowerPoint</Application>
  <PresentationFormat>On-screen Show (16:9)</PresentationFormat>
  <Paragraphs>259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Source Code Pro</vt:lpstr>
      <vt:lpstr>Arial</vt:lpstr>
      <vt:lpstr>Simple Light</vt:lpstr>
      <vt:lpstr>Languages, Compilers, and Hardware:</vt:lpstr>
      <vt:lpstr>MIPS Microarchitecture</vt:lpstr>
      <vt:lpstr>MIPS Instruction Set Architecture (ISA)</vt:lpstr>
      <vt:lpstr>MIPS ISA Architecture: Registers</vt:lpstr>
      <vt:lpstr>Registers</vt:lpstr>
      <vt:lpstr>Category  of Instructions</vt:lpstr>
      <vt:lpstr>MIPS ISA Architecture: Instructions</vt:lpstr>
      <vt:lpstr>MIPS ISA (Architecture) Memory Layout</vt:lpstr>
      <vt:lpstr>Main Memory</vt:lpstr>
      <vt:lpstr>Memory Organization  (Java program)</vt:lpstr>
      <vt:lpstr>Process Status Diagram</vt:lpstr>
      <vt:lpstr>MIPS System Calls: SystemCallAPI.png </vt:lpstr>
      <vt:lpstr>PowerPoint Presentation</vt:lpstr>
      <vt:lpstr>Three Address Code (TAC)</vt:lpstr>
      <vt:lpstr>Basic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Compilers, and Hardware:</dc:title>
  <cp:lastModifiedBy>Fitzgerald, Steven M</cp:lastModifiedBy>
  <cp:revision>2</cp:revision>
  <dcterms:modified xsi:type="dcterms:W3CDTF">2023-09-11T14:03:37Z</dcterms:modified>
</cp:coreProperties>
</file>