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93" r:id="rId3"/>
    <p:sldId id="257" r:id="rId4"/>
    <p:sldId id="258" r:id="rId5"/>
    <p:sldId id="259" r:id="rId6"/>
    <p:sldId id="260" r:id="rId7"/>
    <p:sldId id="294" r:id="rId8"/>
    <p:sldId id="290" r:id="rId9"/>
    <p:sldId id="292" r:id="rId10"/>
    <p:sldId id="262" r:id="rId11"/>
    <p:sldId id="263" r:id="rId12"/>
    <p:sldId id="267" r:id="rId13"/>
    <p:sldId id="291" r:id="rId14"/>
    <p:sldId id="264" r:id="rId15"/>
    <p:sldId id="265" r:id="rId16"/>
    <p:sldId id="266" r:id="rId17"/>
    <p:sldId id="295" r:id="rId18"/>
    <p:sldId id="296" r:id="rId19"/>
    <p:sldId id="261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41"/>
      <p:bold r:id="rId42"/>
      <p:italic r:id="rId43"/>
      <p:boldItalic r:id="rId44"/>
    </p:embeddedFont>
    <p:embeddedFont>
      <p:font typeface="Source Code Pro ExtraLight" panose="020B0309030403020204" pitchFamily="49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/>
    <p:restoredTop sz="94653"/>
  </p:normalViewPr>
  <p:slideViewPr>
    <p:cSldViewPr snapToGrid="0">
      <p:cViewPr varScale="1">
        <p:scale>
          <a:sx n="195" d="100"/>
          <a:sy n="195" d="100"/>
        </p:scale>
        <p:origin x="68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bbf9a6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bbf9a6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743544067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743544067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743544067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743544067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743544067_4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743544067_4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49030a962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49030a962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743544067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743544067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743544067_4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743544067_4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743544067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743544067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743544067_4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743544067_4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743544067_4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743544067_4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743544067_4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743544067_4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bcb37c6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bcb37c6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4c2ea4b02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4c2ea4b02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4c2ea4b02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4c2ea4b02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4c2ea4b02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d4c2ea4b02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4c2ea4b02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d4c2ea4b02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4c2ea4b02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4c2ea4b02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4c2ea4b02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4c2ea4b02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c2ea4b02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c2ea4b02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c2ea4b02_0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c2ea4b02_0_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d4c2ea4b02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d4c2ea4b02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d4c2ea4b02_0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d4c2ea4b02_0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743544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743544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d4c2ea4b02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d4c2ea4b02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d4c2ea4b02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d4c2ea4b02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d4c2ea4b02_0_1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d4c2ea4b02_0_1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d4c2ea4b02_0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d4c2ea4b02_0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d4c2ea4b02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d4c2ea4b02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4c2ea4b02_0_1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4c2ea4b02_0_1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d4c2ea4b02_0_1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d4c2ea4b02_0_1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d4c2ea4b02_0_1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d4c2ea4b02_0_1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d4c2ea4b02_0_1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d4c2ea4b02_0_1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74354406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74354406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74354406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74354406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74354406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74354406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02e65bb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02e65bb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9030a962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49030a962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4c2ea4b02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4c2ea4b02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 Flow, Call Graphs </a:t>
            </a:r>
            <a:br>
              <a:rPr lang="en" dirty="0"/>
            </a:br>
            <a:r>
              <a:rPr lang="en" dirty="0"/>
              <a:t>and </a:t>
            </a:r>
            <a:br>
              <a:rPr lang="en" dirty="0"/>
            </a:br>
            <a:r>
              <a:rPr lang="en" dirty="0"/>
              <a:t>Subroutine Construction</a:t>
            </a:r>
            <a:endParaRPr sz="235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>
            <a:spLocks noGrp="1"/>
          </p:cNvSpPr>
          <p:nvPr>
            <p:ph type="body" idx="1"/>
          </p:nvPr>
        </p:nvSpPr>
        <p:spPr>
          <a:xfrm>
            <a:off x="4495800" y="1152475"/>
            <a:ext cx="433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The Producer (P) needs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it's Thing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Subroutine Transition: Calling a Subroutine</a:t>
            </a:r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Client (C) needs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 actual args into the Frame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Precall (preparation for the call)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Transition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6105525" y="2310563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17" name="Google Shape;217;p19"/>
          <p:cNvSpPr/>
          <p:nvPr/>
        </p:nvSpPr>
        <p:spPr>
          <a:xfrm>
            <a:off x="1381125" y="2310563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18" name="Google Shape;218;p19"/>
          <p:cNvSpPr txBox="1"/>
          <p:nvPr/>
        </p:nvSpPr>
        <p:spPr>
          <a:xfrm>
            <a:off x="1566900" y="24845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6291300" y="2453363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3349525" y="2605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4727525" y="2605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2" name="Google Shape;222;p19"/>
          <p:cNvCxnSpPr>
            <a:stCxn id="217" idx="6"/>
            <a:endCxn id="220" idx="2"/>
          </p:cNvCxnSpPr>
          <p:nvPr/>
        </p:nvCxnSpPr>
        <p:spPr>
          <a:xfrm>
            <a:off x="2066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19"/>
          <p:cNvCxnSpPr>
            <a:stCxn id="220" idx="6"/>
            <a:endCxn id="221" idx="2"/>
          </p:cNvCxnSpPr>
          <p:nvPr/>
        </p:nvCxnSpPr>
        <p:spPr>
          <a:xfrm>
            <a:off x="3444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19"/>
          <p:cNvCxnSpPr>
            <a:stCxn id="221" idx="6"/>
            <a:endCxn id="216" idx="2"/>
          </p:cNvCxnSpPr>
          <p:nvPr/>
        </p:nvCxnSpPr>
        <p:spPr>
          <a:xfrm>
            <a:off x="4822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19"/>
          <p:cNvSpPr txBox="1"/>
          <p:nvPr/>
        </p:nvSpPr>
        <p:spPr>
          <a:xfrm>
            <a:off x="1028427" y="3060217"/>
            <a:ext cx="2990675" cy="19086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C: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#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precall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jal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#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postcall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...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$ra # return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5631174" y="3070850"/>
            <a:ext cx="3124925" cy="1477297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P: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# set up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...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	# cleanup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# return value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$ra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27" name="Google Shape;227;p19"/>
          <p:cNvCxnSpPr>
            <a:cxnSpLocks/>
          </p:cNvCxnSpPr>
          <p:nvPr/>
        </p:nvCxnSpPr>
        <p:spPr>
          <a:xfrm flipV="1">
            <a:off x="2888350" y="3293450"/>
            <a:ext cx="2722500" cy="615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19"/>
          <p:cNvCxnSpPr>
            <a:cxnSpLocks/>
          </p:cNvCxnSpPr>
          <p:nvPr/>
        </p:nvCxnSpPr>
        <p:spPr>
          <a:xfrm rot="10800000">
            <a:off x="2888353" y="4123852"/>
            <a:ext cx="3124923" cy="22486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19"/>
          <p:cNvSpPr/>
          <p:nvPr/>
        </p:nvSpPr>
        <p:spPr>
          <a:xfrm>
            <a:off x="1437902" y="4048850"/>
            <a:ext cx="2581200" cy="92902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6033083" y="3817087"/>
            <a:ext cx="2722500" cy="7245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2286000" y="232982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precall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5146850" y="232982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3276600" y="2101225"/>
            <a:ext cx="152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$ra = PC + 4;</a:t>
            </a:r>
            <a:br>
              <a:rPr lang="en"/>
            </a:br>
            <a:r>
              <a:rPr lang="en"/>
              <a:t>PC = 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6;p19">
            <a:extLst>
              <a:ext uri="{FF2B5EF4-FFF2-40B4-BE49-F238E27FC236}">
                <a16:creationId xmlns:a16="http://schemas.microsoft.com/office/drawing/2014/main" id="{B1D5ED70-FE69-F84C-AD0D-589F73D1FCF5}"/>
              </a:ext>
            </a:extLst>
          </p:cNvPr>
          <p:cNvSpPr txBox="1"/>
          <p:nvPr/>
        </p:nvSpPr>
        <p:spPr>
          <a:xfrm>
            <a:off x="5631174" y="3070850"/>
            <a:ext cx="3124925" cy="1477297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P: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# set up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...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	# cleanup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# return value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$ra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4495800" y="1152475"/>
            <a:ext cx="433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Producer (P) needs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 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 the return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Transition back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Subroutine Transition: Return from a Subroutine</a:t>
            </a: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The Client (C) needs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Postcall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 doing it's thing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6105525" y="2310563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42" name="Google Shape;242;p20"/>
          <p:cNvSpPr/>
          <p:nvPr/>
        </p:nvSpPr>
        <p:spPr>
          <a:xfrm>
            <a:off x="1381125" y="2310563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43" name="Google Shape;243;p20"/>
          <p:cNvSpPr txBox="1"/>
          <p:nvPr/>
        </p:nvSpPr>
        <p:spPr>
          <a:xfrm>
            <a:off x="1566900" y="24845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6291300" y="2453363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3349525" y="2605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4727525" y="2605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8" name="Google Shape;248;p20"/>
          <p:cNvCxnSpPr>
            <a:stCxn id="242" idx="6"/>
            <a:endCxn id="246" idx="2"/>
          </p:cNvCxnSpPr>
          <p:nvPr/>
        </p:nvCxnSpPr>
        <p:spPr>
          <a:xfrm>
            <a:off x="2066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20"/>
          <p:cNvCxnSpPr>
            <a:stCxn id="247" idx="6"/>
            <a:endCxn id="241" idx="2"/>
          </p:cNvCxnSpPr>
          <p:nvPr/>
        </p:nvCxnSpPr>
        <p:spPr>
          <a:xfrm>
            <a:off x="4822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20"/>
          <p:cNvCxnSpPr/>
          <p:nvPr/>
        </p:nvCxnSpPr>
        <p:spPr>
          <a:xfrm flipH="1">
            <a:off x="4836225" y="2755119"/>
            <a:ext cx="12408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20"/>
          <p:cNvCxnSpPr/>
          <p:nvPr/>
        </p:nvCxnSpPr>
        <p:spPr>
          <a:xfrm flipH="1">
            <a:off x="3438475" y="2755119"/>
            <a:ext cx="12645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20"/>
          <p:cNvCxnSpPr/>
          <p:nvPr/>
        </p:nvCxnSpPr>
        <p:spPr>
          <a:xfrm rot="10800000">
            <a:off x="2156875" y="2755119"/>
            <a:ext cx="118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256" name="Google Shape;256;p20"/>
          <p:cNvSpPr txBox="1"/>
          <p:nvPr/>
        </p:nvSpPr>
        <p:spPr>
          <a:xfrm>
            <a:off x="4998825" y="2677500"/>
            <a:ext cx="92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up</a:t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2305825" y="2677500"/>
            <a:ext cx="92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postcall</a:t>
            </a:r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3594969" y="2653463"/>
            <a:ext cx="98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= $ra</a:t>
            </a:r>
            <a:endParaRPr/>
          </a:p>
        </p:txBody>
      </p:sp>
      <p:cxnSp>
        <p:nvCxnSpPr>
          <p:cNvPr id="259" name="Google Shape;259;p20"/>
          <p:cNvCxnSpPr>
            <a:stCxn id="246" idx="6"/>
            <a:endCxn id="247" idx="2"/>
          </p:cNvCxnSpPr>
          <p:nvPr/>
        </p:nvCxnSpPr>
        <p:spPr>
          <a:xfrm>
            <a:off x="3444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20"/>
          <p:cNvSpPr/>
          <p:nvPr/>
        </p:nvSpPr>
        <p:spPr>
          <a:xfrm>
            <a:off x="6027042" y="3085562"/>
            <a:ext cx="2722500" cy="73697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25;p19">
            <a:extLst>
              <a:ext uri="{FF2B5EF4-FFF2-40B4-BE49-F238E27FC236}">
                <a16:creationId xmlns:a16="http://schemas.microsoft.com/office/drawing/2014/main" id="{8B8774A2-BBD0-7643-9420-947F3E0FB1C1}"/>
              </a:ext>
            </a:extLst>
          </p:cNvPr>
          <p:cNvSpPr txBox="1"/>
          <p:nvPr/>
        </p:nvSpPr>
        <p:spPr>
          <a:xfrm>
            <a:off x="1028427" y="3060217"/>
            <a:ext cx="2990675" cy="19086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C: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#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precall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jal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#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postcall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...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$ra # return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8" name="Google Shape;227;p19">
            <a:extLst>
              <a:ext uri="{FF2B5EF4-FFF2-40B4-BE49-F238E27FC236}">
                <a16:creationId xmlns:a16="http://schemas.microsoft.com/office/drawing/2014/main" id="{40E60A8A-24D0-ED4B-A057-7B8A214F69A1}"/>
              </a:ext>
            </a:extLst>
          </p:cNvPr>
          <p:cNvCxnSpPr>
            <a:cxnSpLocks/>
          </p:cNvCxnSpPr>
          <p:nvPr/>
        </p:nvCxnSpPr>
        <p:spPr>
          <a:xfrm flipV="1">
            <a:off x="2888350" y="3293450"/>
            <a:ext cx="2722500" cy="615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228;p19">
            <a:extLst>
              <a:ext uri="{FF2B5EF4-FFF2-40B4-BE49-F238E27FC236}">
                <a16:creationId xmlns:a16="http://schemas.microsoft.com/office/drawing/2014/main" id="{0FF9D52E-1C5C-0241-8A5A-D055134EE441}"/>
              </a:ext>
            </a:extLst>
          </p:cNvPr>
          <p:cNvCxnSpPr>
            <a:cxnSpLocks/>
          </p:cNvCxnSpPr>
          <p:nvPr/>
        </p:nvCxnSpPr>
        <p:spPr>
          <a:xfrm rot="10800000">
            <a:off x="2888353" y="4123852"/>
            <a:ext cx="3124923" cy="22486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20"/>
          <p:cNvSpPr/>
          <p:nvPr/>
        </p:nvSpPr>
        <p:spPr>
          <a:xfrm>
            <a:off x="1359859" y="3076023"/>
            <a:ext cx="2676078" cy="71461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>
            <a:spLocks noGrp="1"/>
          </p:cNvSpPr>
          <p:nvPr>
            <p:ph type="body" idx="1"/>
          </p:nvPr>
        </p:nvSpPr>
        <p:spPr>
          <a:xfrm>
            <a:off x="4472625" y="1152475"/>
            <a:ext cx="433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Producer (P) needs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Cleanup  ← Restore S registers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 the return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Transition back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34" name="Google Shape;3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MIPS: Subroutine Process</a:t>
            </a:r>
            <a:endParaRPr/>
          </a:p>
        </p:txBody>
      </p:sp>
      <p:sp>
        <p:nvSpPr>
          <p:cNvPr id="335" name="Google Shape;3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The Client (C) needs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Postcall ← Restore saved registers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it's Thing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6105525" y="2310563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37" name="Google Shape;337;p24"/>
          <p:cNvSpPr/>
          <p:nvPr/>
        </p:nvSpPr>
        <p:spPr>
          <a:xfrm>
            <a:off x="1381125" y="2310563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38" name="Google Shape;338;p24"/>
          <p:cNvSpPr txBox="1"/>
          <p:nvPr/>
        </p:nvSpPr>
        <p:spPr>
          <a:xfrm>
            <a:off x="1566900" y="24845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6291300" y="2453363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3349525" y="2605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4727525" y="2605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2" name="Google Shape;342;p24"/>
          <p:cNvCxnSpPr>
            <a:stCxn id="337" idx="6"/>
            <a:endCxn id="340" idx="2"/>
          </p:cNvCxnSpPr>
          <p:nvPr/>
        </p:nvCxnSpPr>
        <p:spPr>
          <a:xfrm>
            <a:off x="2066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24"/>
          <p:cNvCxnSpPr>
            <a:stCxn id="341" idx="6"/>
            <a:endCxn id="336" idx="2"/>
          </p:cNvCxnSpPr>
          <p:nvPr/>
        </p:nvCxnSpPr>
        <p:spPr>
          <a:xfrm>
            <a:off x="4822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Google Shape;348;p24"/>
          <p:cNvCxnSpPr/>
          <p:nvPr/>
        </p:nvCxnSpPr>
        <p:spPr>
          <a:xfrm flipH="1">
            <a:off x="4836225" y="2755119"/>
            <a:ext cx="12408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349" name="Google Shape;349;p24"/>
          <p:cNvCxnSpPr/>
          <p:nvPr/>
        </p:nvCxnSpPr>
        <p:spPr>
          <a:xfrm flipH="1">
            <a:off x="3438475" y="2755119"/>
            <a:ext cx="12645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24"/>
          <p:cNvCxnSpPr/>
          <p:nvPr/>
        </p:nvCxnSpPr>
        <p:spPr>
          <a:xfrm rot="10800000">
            <a:off x="2156875" y="2755119"/>
            <a:ext cx="118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351" name="Google Shape;351;p24"/>
          <p:cNvSpPr txBox="1"/>
          <p:nvPr/>
        </p:nvSpPr>
        <p:spPr>
          <a:xfrm>
            <a:off x="4998825" y="2677488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</a:t>
            </a:r>
            <a:endParaRPr/>
          </a:p>
        </p:txBody>
      </p:sp>
      <p:sp>
        <p:nvSpPr>
          <p:cNvPr id="352" name="Google Shape;352;p24"/>
          <p:cNvSpPr txBox="1"/>
          <p:nvPr/>
        </p:nvSpPr>
        <p:spPr>
          <a:xfrm>
            <a:off x="2305825" y="2677500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postcall</a:t>
            </a:r>
            <a:endParaRPr/>
          </a:p>
        </p:txBody>
      </p:sp>
      <p:sp>
        <p:nvSpPr>
          <p:cNvPr id="353" name="Google Shape;353;p24"/>
          <p:cNvSpPr txBox="1"/>
          <p:nvPr/>
        </p:nvSpPr>
        <p:spPr>
          <a:xfrm>
            <a:off x="3574919" y="2677488"/>
            <a:ext cx="98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= $ra</a:t>
            </a:r>
            <a:endParaRPr/>
          </a:p>
        </p:txBody>
      </p:sp>
      <p:cxnSp>
        <p:nvCxnSpPr>
          <p:cNvPr id="354" name="Google Shape;354;p24"/>
          <p:cNvCxnSpPr>
            <a:stCxn id="340" idx="6"/>
            <a:endCxn id="341" idx="2"/>
          </p:cNvCxnSpPr>
          <p:nvPr/>
        </p:nvCxnSpPr>
        <p:spPr>
          <a:xfrm>
            <a:off x="3444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24"/>
          <p:cNvSpPr txBox="1"/>
          <p:nvPr/>
        </p:nvSpPr>
        <p:spPr>
          <a:xfrm>
            <a:off x="2286000" y="232982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precall</a:t>
            </a:r>
            <a:endParaRPr/>
          </a:p>
        </p:txBody>
      </p:sp>
      <p:sp>
        <p:nvSpPr>
          <p:cNvPr id="356" name="Google Shape;356;p24"/>
          <p:cNvSpPr txBox="1"/>
          <p:nvPr/>
        </p:nvSpPr>
        <p:spPr>
          <a:xfrm>
            <a:off x="5146850" y="232982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</a:t>
            </a:r>
            <a:endParaRPr/>
          </a:p>
        </p:txBody>
      </p:sp>
      <p:sp>
        <p:nvSpPr>
          <p:cNvPr id="357" name="Google Shape;357;p24"/>
          <p:cNvSpPr txBox="1"/>
          <p:nvPr/>
        </p:nvSpPr>
        <p:spPr>
          <a:xfrm>
            <a:off x="3276600" y="2101225"/>
            <a:ext cx="152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$ra = PC + 4;</a:t>
            </a:r>
            <a:br>
              <a:rPr lang="en"/>
            </a:br>
            <a:r>
              <a:rPr lang="en"/>
              <a:t>PC = P</a:t>
            </a:r>
            <a:endParaRPr/>
          </a:p>
        </p:txBody>
      </p:sp>
      <p:sp>
        <p:nvSpPr>
          <p:cNvPr id="27" name="Google Shape;225;p19">
            <a:extLst>
              <a:ext uri="{FF2B5EF4-FFF2-40B4-BE49-F238E27FC236}">
                <a16:creationId xmlns:a16="http://schemas.microsoft.com/office/drawing/2014/main" id="{04D4D315-69BA-414D-B9D6-7FDA79D12B97}"/>
              </a:ext>
            </a:extLst>
          </p:cNvPr>
          <p:cNvSpPr txBox="1"/>
          <p:nvPr/>
        </p:nvSpPr>
        <p:spPr>
          <a:xfrm>
            <a:off x="1028427" y="3060217"/>
            <a:ext cx="2990675" cy="19086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C: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#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precall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jal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#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postcall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...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$ra # return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" name="Google Shape;226;p19">
            <a:extLst>
              <a:ext uri="{FF2B5EF4-FFF2-40B4-BE49-F238E27FC236}">
                <a16:creationId xmlns:a16="http://schemas.microsoft.com/office/drawing/2014/main" id="{BEE587DC-243C-BD4A-ACEB-50F19F8D3615}"/>
              </a:ext>
            </a:extLst>
          </p:cNvPr>
          <p:cNvSpPr txBox="1"/>
          <p:nvPr/>
        </p:nvSpPr>
        <p:spPr>
          <a:xfrm>
            <a:off x="5631174" y="3070850"/>
            <a:ext cx="3124925" cy="1477297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P: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# set up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...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	# cleanup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# return value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$ra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9" name="Google Shape;227;p19">
            <a:extLst>
              <a:ext uri="{FF2B5EF4-FFF2-40B4-BE49-F238E27FC236}">
                <a16:creationId xmlns:a16="http://schemas.microsoft.com/office/drawing/2014/main" id="{E9CD6D3E-D8F4-DB4C-9D3A-3A1CCB261DE2}"/>
              </a:ext>
            </a:extLst>
          </p:cNvPr>
          <p:cNvCxnSpPr>
            <a:cxnSpLocks/>
          </p:cNvCxnSpPr>
          <p:nvPr/>
        </p:nvCxnSpPr>
        <p:spPr>
          <a:xfrm flipV="1">
            <a:off x="2888350" y="3293450"/>
            <a:ext cx="2722500" cy="615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228;p19">
            <a:extLst>
              <a:ext uri="{FF2B5EF4-FFF2-40B4-BE49-F238E27FC236}">
                <a16:creationId xmlns:a16="http://schemas.microsoft.com/office/drawing/2014/main" id="{671B5CAE-D1BC-374F-B61C-F2ED040D1A5A}"/>
              </a:ext>
            </a:extLst>
          </p:cNvPr>
          <p:cNvCxnSpPr>
            <a:cxnSpLocks/>
          </p:cNvCxnSpPr>
          <p:nvPr/>
        </p:nvCxnSpPr>
        <p:spPr>
          <a:xfrm rot="10800000">
            <a:off x="2888353" y="4123852"/>
            <a:ext cx="3124923" cy="22486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 txBox="1">
            <a:spLocks noGrp="1"/>
          </p:cNvSpPr>
          <p:nvPr>
            <p:ph type="title"/>
          </p:nvPr>
        </p:nvSpPr>
        <p:spPr>
          <a:xfrm>
            <a:off x="733525" y="46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Subroutines</a:t>
            </a:r>
            <a:endParaRPr/>
          </a:p>
        </p:txBody>
      </p:sp>
      <p:sp>
        <p:nvSpPr>
          <p:cNvPr id="377" name="Google Shape;377;p24"/>
          <p:cNvSpPr txBox="1">
            <a:spLocks noGrp="1"/>
          </p:cNvSpPr>
          <p:nvPr>
            <p:ph type="body" idx="1"/>
          </p:nvPr>
        </p:nvSpPr>
        <p:spPr>
          <a:xfrm>
            <a:off x="311700" y="971714"/>
            <a:ext cx="8520600" cy="3701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Causes:</a:t>
            </a:r>
            <a:endParaRPr sz="1600"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a change in control-flow: 	              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jal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sub,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$ra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a change in ownership of registers</a:t>
            </a:r>
            <a:br>
              <a:rPr lang="en" sz="1200" dirty="0"/>
            </a:br>
            <a:endParaRPr sz="12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A Subroutine Calling Convention Exists</a:t>
            </a:r>
            <a:endParaRPr sz="1600"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pushing arguments onto the stack</a:t>
            </a:r>
            <a:endParaRPr sz="1200" dirty="0"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200" dirty="0"/>
              <a:t>MIPS Conventions ($a0, $a1, $a2, $a3) → {$v0, $v1}</a:t>
            </a:r>
            <a:endParaRPr sz="1200"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preserving registers (e.g., temps) onto the stack</a:t>
            </a:r>
            <a:br>
              <a:rPr lang="en" sz="1200" dirty="0"/>
            </a:br>
            <a:endParaRPr sz="12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Special cases (short circuit the MIPS Calling Convention) </a:t>
            </a:r>
            <a:endParaRPr sz="1600"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Main subroutine: the first subroutine in the dynamic call graph</a:t>
            </a:r>
            <a:endParaRPr sz="1200" dirty="0"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200" dirty="0"/>
              <a:t>No need to save the "s" registers upon entry</a:t>
            </a:r>
            <a:endParaRPr sz="1200" dirty="0"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200" dirty="0"/>
              <a:t>Give preference to "s" register utilization</a:t>
            </a:r>
            <a:endParaRPr sz="1200"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Leaf Subroutines: the last subroutine in the dynamic call graph</a:t>
            </a:r>
            <a:endParaRPr sz="1200" dirty="0"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200" dirty="0"/>
              <a:t>Give preference to "t" register utilization</a:t>
            </a:r>
            <a:endParaRPr sz="1200" dirty="0"/>
          </a:p>
        </p:txBody>
      </p:sp>
      <p:pic>
        <p:nvPicPr>
          <p:cNvPr id="378" name="Google Shape;378;p24"/>
          <p:cNvPicPr preferRelativeResize="0"/>
          <p:nvPr/>
        </p:nvPicPr>
        <p:blipFill rotWithShape="1">
          <a:blip r:embed="rId3">
            <a:alphaModFix/>
          </a:blip>
          <a:srcRect l="4630" t="6961" r="6859" b="10280"/>
          <a:stretch/>
        </p:blipFill>
        <p:spPr>
          <a:xfrm>
            <a:off x="6044449" y="142380"/>
            <a:ext cx="2926080" cy="219456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9" name="Google Shape;379;p24"/>
          <p:cNvSpPr/>
          <p:nvPr/>
        </p:nvSpPr>
        <p:spPr>
          <a:xfrm>
            <a:off x="6199383" y="297378"/>
            <a:ext cx="815401" cy="646300"/>
          </a:xfrm>
          <a:custGeom>
            <a:avLst/>
            <a:gdLst/>
            <a:ahLst/>
            <a:cxnLst/>
            <a:rect l="l" t="t" r="r" b="b"/>
            <a:pathLst>
              <a:path w="30266" h="13044" extrusionOk="0">
                <a:moveTo>
                  <a:pt x="0" y="11415"/>
                </a:moveTo>
                <a:cubicBezTo>
                  <a:pt x="9954" y="11415"/>
                  <a:pt x="22739" y="16220"/>
                  <a:pt x="29777" y="9182"/>
                </a:cubicBezTo>
                <a:cubicBezTo>
                  <a:pt x="32135" y="6824"/>
                  <a:pt x="24754" y="3164"/>
                  <a:pt x="25807" y="0"/>
                </a:cubicBezTo>
              </a:path>
            </a:pathLst>
          </a:custGeom>
          <a:noFill/>
          <a:ln w="222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Google Shape;380;p24"/>
          <p:cNvSpPr txBox="1"/>
          <p:nvPr/>
        </p:nvSpPr>
        <p:spPr>
          <a:xfrm>
            <a:off x="6199383" y="297378"/>
            <a:ext cx="2115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Save!</a:t>
            </a:r>
            <a:br>
              <a:rPr lang="en" sz="1000"/>
            </a:br>
            <a:br>
              <a:rPr lang="en" sz="1000"/>
            </a:br>
            <a:r>
              <a:rPr lang="en" sz="1000"/>
              <a:t>s registers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Resource: Registers</a:t>
            </a:r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perform setup and cleanup routines for any shared resource!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Precall: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what you need,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Clear what you want private,</a:t>
            </a:r>
            <a:r>
              <a:rPr lang="en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 alone what is passed along!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Brute Force Approach: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ignore</a:t>
            </a:r>
            <a:r>
              <a:rPr lang="en" sz="1400"/>
              <a:t>: $zero, $at, $k1, $k2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all other registers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especially: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$gp: might as well!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$sp: this is the end of my frame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$fp: this is the start of my frame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$ra: this is my "return to" location</a:t>
            </a:r>
            <a:endParaRPr/>
          </a:p>
        </p:txBody>
      </p:sp>
      <p:grpSp>
        <p:nvGrpSpPr>
          <p:cNvPr id="268" name="Google Shape;268;p21"/>
          <p:cNvGrpSpPr/>
          <p:nvPr/>
        </p:nvGrpSpPr>
        <p:grpSpPr>
          <a:xfrm>
            <a:off x="4191000" y="2580750"/>
            <a:ext cx="685800" cy="685800"/>
            <a:chOff x="609600" y="2428350"/>
            <a:chExt cx="685800" cy="685800"/>
          </a:xfrm>
        </p:grpSpPr>
        <p:sp>
          <p:nvSpPr>
            <p:cNvPr id="269" name="Google Shape;269;p21"/>
            <p:cNvSpPr/>
            <p:nvPr/>
          </p:nvSpPr>
          <p:spPr>
            <a:xfrm>
              <a:off x="609600" y="2428350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70" name="Google Shape;270;p21"/>
            <p:cNvSpPr txBox="1"/>
            <p:nvPr/>
          </p:nvSpPr>
          <p:spPr>
            <a:xfrm>
              <a:off x="804900" y="2580675"/>
              <a:ext cx="31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</p:grpSp>
      <p:grpSp>
        <p:nvGrpSpPr>
          <p:cNvPr id="271" name="Google Shape;271;p21"/>
          <p:cNvGrpSpPr/>
          <p:nvPr/>
        </p:nvGrpSpPr>
        <p:grpSpPr>
          <a:xfrm>
            <a:off x="8048625" y="2580750"/>
            <a:ext cx="823875" cy="685800"/>
            <a:chOff x="2857500" y="2517775"/>
            <a:chExt cx="823875" cy="685800"/>
          </a:xfrm>
        </p:grpSpPr>
        <p:sp>
          <p:nvSpPr>
            <p:cNvPr id="272" name="Google Shape;272;p21"/>
            <p:cNvSpPr/>
            <p:nvPr/>
          </p:nvSpPr>
          <p:spPr>
            <a:xfrm>
              <a:off x="2857500" y="2517775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73" name="Google Shape;273;p21"/>
            <p:cNvSpPr txBox="1"/>
            <p:nvPr/>
          </p:nvSpPr>
          <p:spPr>
            <a:xfrm>
              <a:off x="3043275" y="2675000"/>
              <a:ext cx="63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</a:t>
              </a:r>
              <a:endParaRPr/>
            </a:p>
          </p:txBody>
        </p:sp>
      </p:grpSp>
      <p:pic>
        <p:nvPicPr>
          <p:cNvPr id="274" name="Google Shape;274;p21"/>
          <p:cNvPicPr preferRelativeResize="0"/>
          <p:nvPr/>
        </p:nvPicPr>
        <p:blipFill rotWithShape="1">
          <a:blip r:embed="rId3">
            <a:alphaModFix/>
          </a:blip>
          <a:srcRect t="28663" r="80318"/>
          <a:stretch/>
        </p:blipFill>
        <p:spPr>
          <a:xfrm>
            <a:off x="5215450" y="1834525"/>
            <a:ext cx="823874" cy="2035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21"/>
          <p:cNvCxnSpPr>
            <a:stCxn id="269" idx="6"/>
            <a:endCxn id="276" idx="2"/>
          </p:cNvCxnSpPr>
          <p:nvPr/>
        </p:nvCxnSpPr>
        <p:spPr>
          <a:xfrm>
            <a:off x="4876800" y="2923650"/>
            <a:ext cx="13812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21"/>
          <p:cNvCxnSpPr>
            <a:stCxn id="278" idx="6"/>
            <a:endCxn id="272" idx="2"/>
          </p:cNvCxnSpPr>
          <p:nvPr/>
        </p:nvCxnSpPr>
        <p:spPr>
          <a:xfrm rot="10800000" flipH="1">
            <a:off x="7039125" y="2923663"/>
            <a:ext cx="1009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21"/>
          <p:cNvSpPr/>
          <p:nvPr/>
        </p:nvSpPr>
        <p:spPr>
          <a:xfrm>
            <a:off x="6943725" y="2883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9" name="Google Shape;279;p21"/>
          <p:cNvCxnSpPr>
            <a:stCxn id="276" idx="6"/>
            <a:endCxn id="278" idx="2"/>
          </p:cNvCxnSpPr>
          <p:nvPr/>
        </p:nvCxnSpPr>
        <p:spPr>
          <a:xfrm>
            <a:off x="6353325" y="2931463"/>
            <a:ext cx="5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21"/>
          <p:cNvSpPr txBox="1"/>
          <p:nvPr/>
        </p:nvSpPr>
        <p:spPr>
          <a:xfrm>
            <a:off x="5343525" y="3768100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6257925" y="2883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Resource: Registers</a:t>
            </a:r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perform setup and cleanup routines for any shared resource!</a:t>
            </a:r>
            <a:br>
              <a:rPr lang="en"/>
            </a:br>
            <a:br>
              <a:rPr lang="en"/>
            </a:b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Semi-Optimal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ignore</a:t>
            </a:r>
            <a:r>
              <a:rPr lang="en" sz="1400"/>
              <a:t>: $zero, $at, $k1, $k2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only registers in local use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always save: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$gp: might as well!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$sp: this is the end of my frame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$fp: this is the start of my frame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$ra: this is my "return to" location</a:t>
            </a:r>
            <a:endParaRPr/>
          </a:p>
        </p:txBody>
      </p:sp>
      <p:sp>
        <p:nvSpPr>
          <p:cNvPr id="287" name="Google Shape;287;p22"/>
          <p:cNvSpPr txBox="1"/>
          <p:nvPr/>
        </p:nvSpPr>
        <p:spPr>
          <a:xfrm>
            <a:off x="7248525" y="1596400"/>
            <a:ext cx="17907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 both C &amp; P</a:t>
            </a:r>
            <a:endParaRPr/>
          </a:p>
        </p:txBody>
      </p:sp>
      <p:cxnSp>
        <p:nvCxnSpPr>
          <p:cNvPr id="288" name="Google Shape;288;p22"/>
          <p:cNvCxnSpPr>
            <a:stCxn id="287" idx="1"/>
          </p:cNvCxnSpPr>
          <p:nvPr/>
        </p:nvCxnSpPr>
        <p:spPr>
          <a:xfrm flipH="1">
            <a:off x="6116625" y="1796500"/>
            <a:ext cx="1131900" cy="271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89" name="Google Shape;289;p22"/>
          <p:cNvGrpSpPr/>
          <p:nvPr/>
        </p:nvGrpSpPr>
        <p:grpSpPr>
          <a:xfrm>
            <a:off x="4191000" y="2580750"/>
            <a:ext cx="685800" cy="685800"/>
            <a:chOff x="609600" y="2428350"/>
            <a:chExt cx="685800" cy="685800"/>
          </a:xfrm>
        </p:grpSpPr>
        <p:sp>
          <p:nvSpPr>
            <p:cNvPr id="290" name="Google Shape;290;p22"/>
            <p:cNvSpPr/>
            <p:nvPr/>
          </p:nvSpPr>
          <p:spPr>
            <a:xfrm>
              <a:off x="609600" y="2428350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91" name="Google Shape;291;p22"/>
            <p:cNvSpPr txBox="1"/>
            <p:nvPr/>
          </p:nvSpPr>
          <p:spPr>
            <a:xfrm>
              <a:off x="804900" y="2580675"/>
              <a:ext cx="31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</p:grpSp>
      <p:grpSp>
        <p:nvGrpSpPr>
          <p:cNvPr id="292" name="Google Shape;292;p22"/>
          <p:cNvGrpSpPr/>
          <p:nvPr/>
        </p:nvGrpSpPr>
        <p:grpSpPr>
          <a:xfrm>
            <a:off x="8048625" y="2580750"/>
            <a:ext cx="823875" cy="685800"/>
            <a:chOff x="2857500" y="2517775"/>
            <a:chExt cx="823875" cy="685800"/>
          </a:xfrm>
        </p:grpSpPr>
        <p:sp>
          <p:nvSpPr>
            <p:cNvPr id="293" name="Google Shape;293;p22"/>
            <p:cNvSpPr/>
            <p:nvPr/>
          </p:nvSpPr>
          <p:spPr>
            <a:xfrm>
              <a:off x="2857500" y="2517775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3043275" y="2675000"/>
              <a:ext cx="63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</a:t>
              </a:r>
              <a:endParaRPr/>
            </a:p>
          </p:txBody>
        </p:sp>
      </p:grpSp>
      <p:pic>
        <p:nvPicPr>
          <p:cNvPr id="295" name="Google Shape;295;p22"/>
          <p:cNvPicPr preferRelativeResize="0"/>
          <p:nvPr/>
        </p:nvPicPr>
        <p:blipFill rotWithShape="1">
          <a:blip r:embed="rId3">
            <a:alphaModFix/>
          </a:blip>
          <a:srcRect t="28663" r="80318"/>
          <a:stretch/>
        </p:blipFill>
        <p:spPr>
          <a:xfrm>
            <a:off x="5215450" y="1834525"/>
            <a:ext cx="823874" cy="2035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22"/>
          <p:cNvCxnSpPr>
            <a:stCxn id="290" idx="6"/>
            <a:endCxn id="297" idx="2"/>
          </p:cNvCxnSpPr>
          <p:nvPr/>
        </p:nvCxnSpPr>
        <p:spPr>
          <a:xfrm>
            <a:off x="4876800" y="2923650"/>
            <a:ext cx="13812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22"/>
          <p:cNvCxnSpPr>
            <a:stCxn id="299" idx="6"/>
            <a:endCxn id="293" idx="2"/>
          </p:cNvCxnSpPr>
          <p:nvPr/>
        </p:nvCxnSpPr>
        <p:spPr>
          <a:xfrm rot="10800000" flipH="1">
            <a:off x="7039125" y="2923663"/>
            <a:ext cx="1009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" name="Google Shape;299;p22"/>
          <p:cNvSpPr/>
          <p:nvPr/>
        </p:nvSpPr>
        <p:spPr>
          <a:xfrm>
            <a:off x="6943725" y="2883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22"/>
          <p:cNvCxnSpPr>
            <a:stCxn id="297" idx="6"/>
            <a:endCxn id="299" idx="2"/>
          </p:cNvCxnSpPr>
          <p:nvPr/>
        </p:nvCxnSpPr>
        <p:spPr>
          <a:xfrm>
            <a:off x="6353325" y="2931463"/>
            <a:ext cx="5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" name="Google Shape;301;p22"/>
          <p:cNvSpPr txBox="1"/>
          <p:nvPr/>
        </p:nvSpPr>
        <p:spPr>
          <a:xfrm>
            <a:off x="5343525" y="3768100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6257925" y="2883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" name="Google Shape;302;p22"/>
          <p:cNvCxnSpPr/>
          <p:nvPr/>
        </p:nvCxnSpPr>
        <p:spPr>
          <a:xfrm>
            <a:off x="5231125" y="1846900"/>
            <a:ext cx="792900" cy="43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22"/>
          <p:cNvCxnSpPr/>
          <p:nvPr/>
        </p:nvCxnSpPr>
        <p:spPr>
          <a:xfrm flipH="1">
            <a:off x="5238300" y="1850700"/>
            <a:ext cx="773400" cy="4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Resource: Registers</a:t>
            </a:r>
            <a:endParaRPr/>
          </a:p>
        </p:txBody>
      </p:sp>
      <p:sp>
        <p:nvSpPr>
          <p:cNvPr id="309" name="Google Shape;309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perform setup and cleanup routines for any shared resource!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Conventions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(C): saves: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T registers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$gp: might as well!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$sp: this is the end of my frame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$fp: this is the start of my frame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$ra: this is my "return to" location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Provider (P): saves: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S registers</a:t>
            </a:r>
            <a:endParaRPr/>
          </a:p>
        </p:txBody>
      </p:sp>
      <p:pic>
        <p:nvPicPr>
          <p:cNvPr id="310" name="Google Shape;310;p23"/>
          <p:cNvPicPr preferRelativeResize="0"/>
          <p:nvPr/>
        </p:nvPicPr>
        <p:blipFill rotWithShape="1">
          <a:blip r:embed="rId3">
            <a:alphaModFix/>
          </a:blip>
          <a:srcRect t="51249" r="80318" b="39258"/>
          <a:stretch/>
        </p:blipFill>
        <p:spPr>
          <a:xfrm>
            <a:off x="7059925" y="2514075"/>
            <a:ext cx="792901" cy="26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3"/>
          <p:cNvGrpSpPr/>
          <p:nvPr/>
        </p:nvGrpSpPr>
        <p:grpSpPr>
          <a:xfrm>
            <a:off x="4191000" y="2580750"/>
            <a:ext cx="685800" cy="685800"/>
            <a:chOff x="609600" y="2428350"/>
            <a:chExt cx="685800" cy="685800"/>
          </a:xfrm>
        </p:grpSpPr>
        <p:sp>
          <p:nvSpPr>
            <p:cNvPr id="312" name="Google Shape;312;p23"/>
            <p:cNvSpPr/>
            <p:nvPr/>
          </p:nvSpPr>
          <p:spPr>
            <a:xfrm>
              <a:off x="609600" y="2428350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13" name="Google Shape;313;p23"/>
            <p:cNvSpPr txBox="1"/>
            <p:nvPr/>
          </p:nvSpPr>
          <p:spPr>
            <a:xfrm>
              <a:off x="804900" y="2580675"/>
              <a:ext cx="31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</p:grpSp>
      <p:grpSp>
        <p:nvGrpSpPr>
          <p:cNvPr id="314" name="Google Shape;314;p23"/>
          <p:cNvGrpSpPr/>
          <p:nvPr/>
        </p:nvGrpSpPr>
        <p:grpSpPr>
          <a:xfrm>
            <a:off x="8048625" y="2580750"/>
            <a:ext cx="823875" cy="685800"/>
            <a:chOff x="2857500" y="2517775"/>
            <a:chExt cx="823875" cy="685800"/>
          </a:xfrm>
        </p:grpSpPr>
        <p:sp>
          <p:nvSpPr>
            <p:cNvPr id="315" name="Google Shape;315;p23"/>
            <p:cNvSpPr/>
            <p:nvPr/>
          </p:nvSpPr>
          <p:spPr>
            <a:xfrm>
              <a:off x="2857500" y="2517775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16" name="Google Shape;316;p23"/>
            <p:cNvSpPr txBox="1"/>
            <p:nvPr/>
          </p:nvSpPr>
          <p:spPr>
            <a:xfrm>
              <a:off x="3043275" y="2675000"/>
              <a:ext cx="63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</a:t>
              </a:r>
              <a:endParaRPr/>
            </a:p>
          </p:txBody>
        </p:sp>
      </p:grpSp>
      <p:pic>
        <p:nvPicPr>
          <p:cNvPr id="317" name="Google Shape;317;p23"/>
          <p:cNvPicPr preferRelativeResize="0"/>
          <p:nvPr/>
        </p:nvPicPr>
        <p:blipFill rotWithShape="1">
          <a:blip r:embed="rId3">
            <a:alphaModFix/>
          </a:blip>
          <a:srcRect t="28663" r="80318"/>
          <a:stretch/>
        </p:blipFill>
        <p:spPr>
          <a:xfrm>
            <a:off x="5215450" y="1834525"/>
            <a:ext cx="823874" cy="2035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23"/>
          <p:cNvCxnSpPr>
            <a:stCxn id="312" idx="6"/>
            <a:endCxn id="319" idx="2"/>
          </p:cNvCxnSpPr>
          <p:nvPr/>
        </p:nvCxnSpPr>
        <p:spPr>
          <a:xfrm>
            <a:off x="4876800" y="2923650"/>
            <a:ext cx="13812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23"/>
          <p:cNvCxnSpPr>
            <a:stCxn id="321" idx="6"/>
            <a:endCxn id="315" idx="2"/>
          </p:cNvCxnSpPr>
          <p:nvPr/>
        </p:nvCxnSpPr>
        <p:spPr>
          <a:xfrm rot="10800000" flipH="1">
            <a:off x="6962925" y="2923663"/>
            <a:ext cx="10857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" name="Google Shape;321;p23"/>
          <p:cNvSpPr/>
          <p:nvPr/>
        </p:nvSpPr>
        <p:spPr>
          <a:xfrm>
            <a:off x="6867525" y="2883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2" name="Google Shape;322;p23"/>
          <p:cNvCxnSpPr>
            <a:stCxn id="319" idx="6"/>
            <a:endCxn id="321" idx="2"/>
          </p:cNvCxnSpPr>
          <p:nvPr/>
        </p:nvCxnSpPr>
        <p:spPr>
          <a:xfrm>
            <a:off x="6353325" y="2931463"/>
            <a:ext cx="51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3"/>
          <p:cNvSpPr txBox="1"/>
          <p:nvPr/>
        </p:nvSpPr>
        <p:spPr>
          <a:xfrm>
            <a:off x="5343525" y="3768100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6257925" y="2883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23"/>
          <p:cNvCxnSpPr/>
          <p:nvPr/>
        </p:nvCxnSpPr>
        <p:spPr>
          <a:xfrm>
            <a:off x="5231125" y="1846900"/>
            <a:ext cx="792900" cy="43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23"/>
          <p:cNvCxnSpPr/>
          <p:nvPr/>
        </p:nvCxnSpPr>
        <p:spPr>
          <a:xfrm flipH="1">
            <a:off x="5238300" y="1850700"/>
            <a:ext cx="773400" cy="4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23"/>
          <p:cNvCxnSpPr/>
          <p:nvPr/>
        </p:nvCxnSpPr>
        <p:spPr>
          <a:xfrm flipH="1">
            <a:off x="5226900" y="2520325"/>
            <a:ext cx="792900" cy="19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23"/>
          <p:cNvCxnSpPr/>
          <p:nvPr/>
        </p:nvCxnSpPr>
        <p:spPr>
          <a:xfrm>
            <a:off x="5221600" y="2504125"/>
            <a:ext cx="795900" cy="20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23"/>
          <p:cNvSpPr txBox="1"/>
          <p:nvPr/>
        </p:nvSpPr>
        <p:spPr>
          <a:xfrm>
            <a:off x="7143750" y="2920375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Operations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223600" y="1086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Stack is an abstract data structure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stack is an array of </a:t>
            </a:r>
            <a:r>
              <a:rPr lang="en" u="sng" dirty="0"/>
              <a:t>words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Operations: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Push:   Push(A), Push(B), Push(C)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Pop:     X = Pop();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Push:   Push(Z);</a:t>
            </a:r>
            <a:endParaRPr dirty="0"/>
          </a:p>
        </p:txBody>
      </p:sp>
      <p:cxnSp>
        <p:nvCxnSpPr>
          <p:cNvPr id="155" name="Google Shape;155;p16"/>
          <p:cNvCxnSpPr/>
          <p:nvPr/>
        </p:nvCxnSpPr>
        <p:spPr>
          <a:xfrm>
            <a:off x="866937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6"/>
          <p:cNvSpPr/>
          <p:nvPr/>
        </p:nvSpPr>
        <p:spPr>
          <a:xfrm>
            <a:off x="9043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57" name="Google Shape;157;p16"/>
          <p:cNvSpPr/>
          <p:nvPr/>
        </p:nvSpPr>
        <p:spPr>
          <a:xfrm>
            <a:off x="9043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8" name="Google Shape;158;p16"/>
          <p:cNvSpPr/>
          <p:nvPr/>
        </p:nvSpPr>
        <p:spPr>
          <a:xfrm>
            <a:off x="9043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9" name="Google Shape;159;p16"/>
          <p:cNvSpPr txBox="1"/>
          <p:nvPr/>
        </p:nvSpPr>
        <p:spPr>
          <a:xfrm>
            <a:off x="800100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Push(A);</a:t>
            </a:r>
            <a:endParaRPr/>
          </a:p>
        </p:txBody>
      </p:sp>
      <p:cxnSp>
        <p:nvCxnSpPr>
          <p:cNvPr id="160" name="Google Shape;160;p16"/>
          <p:cNvCxnSpPr/>
          <p:nvPr/>
        </p:nvCxnSpPr>
        <p:spPr>
          <a:xfrm>
            <a:off x="2695737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16"/>
          <p:cNvSpPr/>
          <p:nvPr/>
        </p:nvSpPr>
        <p:spPr>
          <a:xfrm>
            <a:off x="27331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62" name="Google Shape;162;p16"/>
          <p:cNvSpPr/>
          <p:nvPr/>
        </p:nvSpPr>
        <p:spPr>
          <a:xfrm>
            <a:off x="27331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63" name="Google Shape;163;p16"/>
          <p:cNvSpPr/>
          <p:nvPr/>
        </p:nvSpPr>
        <p:spPr>
          <a:xfrm>
            <a:off x="27331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4" name="Google Shape;164;p16"/>
          <p:cNvSpPr txBox="1"/>
          <p:nvPr/>
        </p:nvSpPr>
        <p:spPr>
          <a:xfrm>
            <a:off x="2628900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Push(B);</a:t>
            </a:r>
            <a:endParaRPr/>
          </a:p>
        </p:txBody>
      </p:sp>
      <p:cxnSp>
        <p:nvCxnSpPr>
          <p:cNvPr id="165" name="Google Shape;165;p16"/>
          <p:cNvCxnSpPr/>
          <p:nvPr/>
        </p:nvCxnSpPr>
        <p:spPr>
          <a:xfrm>
            <a:off x="4349046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6"/>
          <p:cNvSpPr/>
          <p:nvPr/>
        </p:nvSpPr>
        <p:spPr>
          <a:xfrm>
            <a:off x="4386484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67" name="Google Shape;167;p16"/>
          <p:cNvSpPr/>
          <p:nvPr/>
        </p:nvSpPr>
        <p:spPr>
          <a:xfrm>
            <a:off x="4386484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68" name="Google Shape;168;p16"/>
          <p:cNvSpPr/>
          <p:nvPr/>
        </p:nvSpPr>
        <p:spPr>
          <a:xfrm>
            <a:off x="4386484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69" name="Google Shape;169;p16"/>
          <p:cNvSpPr txBox="1"/>
          <p:nvPr/>
        </p:nvSpPr>
        <p:spPr>
          <a:xfrm>
            <a:off x="4282209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Push(C);</a:t>
            </a:r>
            <a:endParaRPr/>
          </a:p>
        </p:txBody>
      </p:sp>
      <p:cxnSp>
        <p:nvCxnSpPr>
          <p:cNvPr id="170" name="Google Shape;170;p16"/>
          <p:cNvCxnSpPr/>
          <p:nvPr/>
        </p:nvCxnSpPr>
        <p:spPr>
          <a:xfrm>
            <a:off x="6025446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6"/>
          <p:cNvSpPr/>
          <p:nvPr/>
        </p:nvSpPr>
        <p:spPr>
          <a:xfrm>
            <a:off x="6062884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72" name="Google Shape;172;p16"/>
          <p:cNvSpPr/>
          <p:nvPr/>
        </p:nvSpPr>
        <p:spPr>
          <a:xfrm>
            <a:off x="6062884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73" name="Google Shape;173;p16"/>
          <p:cNvSpPr/>
          <p:nvPr/>
        </p:nvSpPr>
        <p:spPr>
          <a:xfrm>
            <a:off x="6062884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74" name="Google Shape;174;p16"/>
          <p:cNvSpPr txBox="1"/>
          <p:nvPr/>
        </p:nvSpPr>
        <p:spPr>
          <a:xfrm>
            <a:off x="5958609" y="41776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Pop()</a:t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9043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6" name="Google Shape;176;p16"/>
          <p:cNvSpPr/>
          <p:nvPr/>
        </p:nvSpPr>
        <p:spPr>
          <a:xfrm>
            <a:off x="27331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7" name="Google Shape;177;p16"/>
          <p:cNvSpPr/>
          <p:nvPr/>
        </p:nvSpPr>
        <p:spPr>
          <a:xfrm>
            <a:off x="4386484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8" name="Google Shape;178;p16"/>
          <p:cNvSpPr/>
          <p:nvPr/>
        </p:nvSpPr>
        <p:spPr>
          <a:xfrm>
            <a:off x="6062884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9" name="Google Shape;179;p16"/>
          <p:cNvSpPr txBox="1"/>
          <p:nvPr/>
        </p:nvSpPr>
        <p:spPr>
          <a:xfrm>
            <a:off x="511725" y="3798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2340525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4022409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5698809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4695825" y="464075"/>
            <a:ext cx="205535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 </a:t>
            </a:r>
            <a:br>
              <a:rPr lang="en" sz="1300" dirty="0"/>
            </a:br>
            <a:r>
              <a:rPr lang="en" sz="1300" dirty="0"/>
              <a:t>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+ 1 </a:t>
            </a:r>
            <a:br>
              <a:rPr lang="en" sz="1300" dirty="0"/>
            </a:br>
            <a:r>
              <a:rPr lang="en" sz="1300" dirty="0"/>
              <a:t>    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[0] = a</a:t>
            </a:r>
            <a:endParaRPr sz="1300" dirty="0"/>
          </a:p>
        </p:txBody>
      </p:sp>
      <p:sp>
        <p:nvSpPr>
          <p:cNvPr id="184" name="Google Shape;184;p16"/>
          <p:cNvSpPr txBox="1"/>
          <p:nvPr/>
        </p:nvSpPr>
        <p:spPr>
          <a:xfrm>
            <a:off x="6667500" y="464075"/>
            <a:ext cx="2076700" cy="7851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x = </a:t>
            </a:r>
            <a:r>
              <a:rPr lang="en" sz="1300" dirty="0" err="1"/>
              <a:t>sp</a:t>
            </a:r>
            <a:r>
              <a:rPr lang="en" sz="1300" dirty="0"/>
              <a:t>[0]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- 1</a:t>
            </a:r>
            <a:endParaRPr sz="1300" dirty="0"/>
          </a:p>
        </p:txBody>
      </p:sp>
      <p:cxnSp>
        <p:nvCxnSpPr>
          <p:cNvPr id="185" name="Google Shape;185;p16"/>
          <p:cNvCxnSpPr/>
          <p:nvPr/>
        </p:nvCxnSpPr>
        <p:spPr>
          <a:xfrm>
            <a:off x="7473246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16"/>
          <p:cNvSpPr/>
          <p:nvPr/>
        </p:nvSpPr>
        <p:spPr>
          <a:xfrm>
            <a:off x="7510684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87" name="Google Shape;187;p16"/>
          <p:cNvSpPr/>
          <p:nvPr/>
        </p:nvSpPr>
        <p:spPr>
          <a:xfrm>
            <a:off x="7510684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88" name="Google Shape;188;p16"/>
          <p:cNvSpPr/>
          <p:nvPr/>
        </p:nvSpPr>
        <p:spPr>
          <a:xfrm>
            <a:off x="7510684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89" name="Google Shape;189;p16"/>
          <p:cNvSpPr txBox="1"/>
          <p:nvPr/>
        </p:nvSpPr>
        <p:spPr>
          <a:xfrm>
            <a:off x="7482609" y="41776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Push(Z)</a:t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7510684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91" name="Google Shape;191;p16"/>
          <p:cNvSpPr txBox="1"/>
          <p:nvPr/>
        </p:nvSpPr>
        <p:spPr>
          <a:xfrm>
            <a:off x="7071559" y="3264788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511725" y="4179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193" name="Google Shape;193;p16"/>
          <p:cNvCxnSpPr>
            <a:stCxn id="192" idx="1"/>
          </p:cNvCxnSpPr>
          <p:nvPr/>
        </p:nvCxnSpPr>
        <p:spPr>
          <a:xfrm rot="10800000" flipH="1">
            <a:off x="511725" y="4109000"/>
            <a:ext cx="19500" cy="270300"/>
          </a:xfrm>
          <a:prstGeom prst="curvedConnector4">
            <a:avLst>
              <a:gd name="adj1" fmla="val -1221154"/>
              <a:gd name="adj2" fmla="val 87014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 MIPS Way</a:t>
            </a:r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Stack is an abstract data structure</a:t>
            </a:r>
            <a:endParaRPr dirty="0"/>
          </a:p>
          <a:p>
            <a:r>
              <a:rPr lang="en-US" dirty="0"/>
              <a:t>The stack is an array of </a:t>
            </a:r>
            <a:r>
              <a:rPr lang="en-US" u="sng" dirty="0"/>
              <a:t>words</a:t>
            </a:r>
            <a:r>
              <a:rPr lang="en-US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Operations: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Push:   Push(A), Push(B), Push(C)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Pop:     X = Pop();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sp</a:t>
            </a:r>
            <a:r>
              <a:rPr lang="en" dirty="0"/>
              <a:t>: points to the current top of stack</a:t>
            </a:r>
            <a:endParaRPr dirty="0"/>
          </a:p>
        </p:txBody>
      </p:sp>
      <p:sp>
        <p:nvSpPr>
          <p:cNvPr id="200" name="Google Shape;200;p17"/>
          <p:cNvSpPr txBox="1"/>
          <p:nvPr/>
        </p:nvSpPr>
        <p:spPr>
          <a:xfrm>
            <a:off x="8001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Push(A);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26289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Push(B);</a:t>
            </a:r>
            <a:endParaRPr/>
          </a:p>
        </p:txBody>
      </p:sp>
      <p:cxnSp>
        <p:nvCxnSpPr>
          <p:cNvPr id="202" name="Google Shape;202;p17"/>
          <p:cNvCxnSpPr/>
          <p:nvPr/>
        </p:nvCxnSpPr>
        <p:spPr>
          <a:xfrm>
            <a:off x="4981737" y="3047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17"/>
          <p:cNvSpPr/>
          <p:nvPr/>
        </p:nvSpPr>
        <p:spPr>
          <a:xfrm>
            <a:off x="50191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4" name="Google Shape;204;p17"/>
          <p:cNvSpPr/>
          <p:nvPr/>
        </p:nvSpPr>
        <p:spPr>
          <a:xfrm>
            <a:off x="50191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05" name="Google Shape;205;p17"/>
          <p:cNvSpPr/>
          <p:nvPr/>
        </p:nvSpPr>
        <p:spPr>
          <a:xfrm>
            <a:off x="50191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06" name="Google Shape;206;p17"/>
          <p:cNvSpPr txBox="1"/>
          <p:nvPr/>
        </p:nvSpPr>
        <p:spPr>
          <a:xfrm>
            <a:off x="49149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Push(C);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7048500" y="42538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Pop()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0191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09" name="Google Shape;209;p17"/>
          <p:cNvSpPr txBox="1"/>
          <p:nvPr/>
        </p:nvSpPr>
        <p:spPr>
          <a:xfrm>
            <a:off x="4655100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6648450" y="464075"/>
            <a:ext cx="216480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x = </a:t>
            </a:r>
            <a:r>
              <a:rPr lang="en" sz="1300" dirty="0" err="1"/>
              <a:t>sp</a:t>
            </a:r>
            <a:r>
              <a:rPr lang="en" sz="1300" dirty="0"/>
              <a:t>[0]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+ 1</a:t>
            </a:r>
            <a:endParaRPr sz="1300" dirty="0"/>
          </a:p>
        </p:txBody>
      </p:sp>
      <p:sp>
        <p:nvSpPr>
          <p:cNvPr id="211" name="Google Shape;211;p17"/>
          <p:cNvSpPr txBox="1"/>
          <p:nvPr/>
        </p:nvSpPr>
        <p:spPr>
          <a:xfrm>
            <a:off x="4695825" y="464075"/>
            <a:ext cx="1851279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	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- 1 </a:t>
            </a:r>
            <a:br>
              <a:rPr lang="en" sz="1300" dirty="0"/>
            </a:br>
            <a:r>
              <a:rPr lang="en" sz="1300" dirty="0"/>
              <a:t>    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[0] = a</a:t>
            </a:r>
            <a:endParaRPr sz="1300" dirty="0"/>
          </a:p>
        </p:txBody>
      </p:sp>
      <p:cxnSp>
        <p:nvCxnSpPr>
          <p:cNvPr id="212" name="Google Shape;212;p17"/>
          <p:cNvCxnSpPr/>
          <p:nvPr/>
        </p:nvCxnSpPr>
        <p:spPr>
          <a:xfrm>
            <a:off x="7115337" y="3047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17"/>
          <p:cNvSpPr/>
          <p:nvPr/>
        </p:nvSpPr>
        <p:spPr>
          <a:xfrm>
            <a:off x="71527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4" name="Google Shape;214;p17"/>
          <p:cNvSpPr/>
          <p:nvPr/>
        </p:nvSpPr>
        <p:spPr>
          <a:xfrm>
            <a:off x="71527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15" name="Google Shape;215;p17"/>
          <p:cNvSpPr/>
          <p:nvPr/>
        </p:nvSpPr>
        <p:spPr>
          <a:xfrm>
            <a:off x="71527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16" name="Google Shape;216;p17"/>
          <p:cNvSpPr/>
          <p:nvPr/>
        </p:nvSpPr>
        <p:spPr>
          <a:xfrm>
            <a:off x="71527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17" name="Google Shape;217;p17"/>
          <p:cNvSpPr txBox="1"/>
          <p:nvPr/>
        </p:nvSpPr>
        <p:spPr>
          <a:xfrm>
            <a:off x="6788700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18" name="Google Shape;218;p17"/>
          <p:cNvCxnSpPr/>
          <p:nvPr/>
        </p:nvCxnSpPr>
        <p:spPr>
          <a:xfrm>
            <a:off x="2695737" y="3047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7"/>
          <p:cNvSpPr/>
          <p:nvPr/>
        </p:nvSpPr>
        <p:spPr>
          <a:xfrm>
            <a:off x="27331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0" name="Google Shape;220;p17"/>
          <p:cNvSpPr/>
          <p:nvPr/>
        </p:nvSpPr>
        <p:spPr>
          <a:xfrm>
            <a:off x="27331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1" name="Google Shape;221;p17"/>
          <p:cNvSpPr/>
          <p:nvPr/>
        </p:nvSpPr>
        <p:spPr>
          <a:xfrm>
            <a:off x="27331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22" name="Google Shape;222;p17"/>
          <p:cNvSpPr/>
          <p:nvPr/>
        </p:nvSpPr>
        <p:spPr>
          <a:xfrm>
            <a:off x="27331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23" name="Google Shape;223;p17"/>
          <p:cNvSpPr txBox="1"/>
          <p:nvPr/>
        </p:nvSpPr>
        <p:spPr>
          <a:xfrm>
            <a:off x="2369100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24" name="Google Shape;224;p17"/>
          <p:cNvCxnSpPr/>
          <p:nvPr/>
        </p:nvCxnSpPr>
        <p:spPr>
          <a:xfrm>
            <a:off x="943137" y="3047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17"/>
          <p:cNvSpPr/>
          <p:nvPr/>
        </p:nvSpPr>
        <p:spPr>
          <a:xfrm>
            <a:off x="9805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6" name="Google Shape;226;p17"/>
          <p:cNvSpPr/>
          <p:nvPr/>
        </p:nvSpPr>
        <p:spPr>
          <a:xfrm>
            <a:off x="9805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7" name="Google Shape;227;p17"/>
          <p:cNvSpPr/>
          <p:nvPr/>
        </p:nvSpPr>
        <p:spPr>
          <a:xfrm>
            <a:off x="9805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8" name="Google Shape;228;p17"/>
          <p:cNvSpPr/>
          <p:nvPr/>
        </p:nvSpPr>
        <p:spPr>
          <a:xfrm>
            <a:off x="9805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29" name="Google Shape;229;p17"/>
          <p:cNvSpPr txBox="1"/>
          <p:nvPr/>
        </p:nvSpPr>
        <p:spPr>
          <a:xfrm>
            <a:off x="616500" y="2960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6667500" y="1582925"/>
            <a:ext cx="216480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</a:t>
            </a:r>
            <a:r>
              <a:rPr lang="en" sz="1300" dirty="0" err="1"/>
              <a:t>lw</a:t>
            </a:r>
            <a:r>
              <a:rPr lang="en" sz="1300" dirty="0"/>
              <a:t> $v0, 0($</a:t>
            </a:r>
            <a:r>
              <a:rPr lang="en" sz="1300" dirty="0" err="1"/>
              <a:t>sp</a:t>
            </a:r>
            <a:r>
              <a:rPr lang="en" sz="1300" dirty="0"/>
              <a:t>)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addi</a:t>
            </a:r>
            <a:r>
              <a:rPr lang="en" sz="1300" dirty="0"/>
              <a:t> $</a:t>
            </a:r>
            <a:r>
              <a:rPr lang="en" sz="1300" dirty="0" err="1"/>
              <a:t>sp</a:t>
            </a:r>
            <a:r>
              <a:rPr lang="en" sz="1300" dirty="0"/>
              <a:t>, $</a:t>
            </a:r>
            <a:r>
              <a:rPr lang="en" sz="1300" dirty="0" err="1"/>
              <a:t>sp</a:t>
            </a:r>
            <a:r>
              <a:rPr lang="en" sz="1300" dirty="0"/>
              <a:t>, 4</a:t>
            </a:r>
            <a:endParaRPr sz="1300" dirty="0"/>
          </a:p>
        </p:txBody>
      </p:sp>
      <p:sp>
        <p:nvSpPr>
          <p:cNvPr id="231" name="Google Shape;231;p17"/>
          <p:cNvSpPr txBox="1"/>
          <p:nvPr/>
        </p:nvSpPr>
        <p:spPr>
          <a:xfrm>
            <a:off x="4695825" y="1582925"/>
            <a:ext cx="1851279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    </a:t>
            </a:r>
            <a:r>
              <a:rPr lang="en" sz="1300" dirty="0" err="1">
                <a:solidFill>
                  <a:schemeClr val="dk1"/>
                </a:solidFill>
              </a:rPr>
              <a:t>subi</a:t>
            </a:r>
            <a:r>
              <a:rPr lang="en" sz="1300" dirty="0">
                <a:solidFill>
                  <a:schemeClr val="dk1"/>
                </a:solidFill>
              </a:rPr>
              <a:t> $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, $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, 4</a:t>
            </a:r>
            <a:br>
              <a:rPr lang="en" sz="1300" dirty="0">
                <a:solidFill>
                  <a:schemeClr val="dk1"/>
                </a:solidFill>
              </a:rPr>
            </a:br>
            <a:r>
              <a:rPr lang="en" sz="1300" dirty="0">
                <a:solidFill>
                  <a:schemeClr val="dk1"/>
                </a:solidFill>
              </a:rPr>
              <a:t>    </a:t>
            </a:r>
            <a:r>
              <a:rPr lang="en" sz="1300" dirty="0" err="1"/>
              <a:t>sw</a:t>
            </a:r>
            <a:r>
              <a:rPr lang="en" sz="1300" dirty="0"/>
              <a:t> $a0, 0($</a:t>
            </a:r>
            <a:r>
              <a:rPr lang="en" sz="1300" dirty="0" err="1"/>
              <a:t>sp</a:t>
            </a:r>
            <a:r>
              <a:rPr lang="en" sz="1300" dirty="0"/>
              <a:t>)</a:t>
            </a:r>
            <a:endParaRPr sz="13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Pushes / Pops</a:t>
            </a:r>
            <a:endParaRPr/>
          </a:p>
        </p:txBody>
      </p:sp>
      <p:sp>
        <p:nvSpPr>
          <p:cNvPr id="241" name="Google Shape;241;p18"/>
          <p:cNvSpPr txBox="1"/>
          <p:nvPr/>
        </p:nvSpPr>
        <p:spPr>
          <a:xfrm>
            <a:off x="6109716" y="2363364"/>
            <a:ext cx="1419300" cy="831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 = Pop();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 = Pop();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 = Pop(); </a:t>
            </a:r>
            <a:endParaRPr/>
          </a:p>
        </p:txBody>
      </p:sp>
      <p:sp>
        <p:nvSpPr>
          <p:cNvPr id="242" name="Google Shape;242;p18"/>
          <p:cNvSpPr txBox="1"/>
          <p:nvPr/>
        </p:nvSpPr>
        <p:spPr>
          <a:xfrm>
            <a:off x="1524000" y="1339225"/>
            <a:ext cx="1628700" cy="831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Push(t0);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Push(t1);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Push(t2); 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1266825" y="3027275"/>
            <a:ext cx="2145600" cy="1046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subi $sp, $sp, 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$t0, 8($sp)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$t1, 4($sp)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$t2, 0($sp)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4" name="Google Shape;244;p18"/>
          <p:cNvCxnSpPr/>
          <p:nvPr/>
        </p:nvCxnSpPr>
        <p:spPr>
          <a:xfrm>
            <a:off x="3819687" y="14473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18"/>
          <p:cNvSpPr/>
          <p:nvPr/>
        </p:nvSpPr>
        <p:spPr>
          <a:xfrm>
            <a:off x="3857125" y="20198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t2</a:t>
            </a:r>
            <a:endParaRPr sz="1200"/>
          </a:p>
        </p:txBody>
      </p:sp>
      <p:sp>
        <p:nvSpPr>
          <p:cNvPr id="246" name="Google Shape;246;p18"/>
          <p:cNvSpPr/>
          <p:nvPr/>
        </p:nvSpPr>
        <p:spPr>
          <a:xfrm>
            <a:off x="3857125" y="17341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t1</a:t>
            </a:r>
            <a:endParaRPr sz="1200"/>
          </a:p>
        </p:txBody>
      </p:sp>
      <p:sp>
        <p:nvSpPr>
          <p:cNvPr id="247" name="Google Shape;247;p18"/>
          <p:cNvSpPr/>
          <p:nvPr/>
        </p:nvSpPr>
        <p:spPr>
          <a:xfrm>
            <a:off x="3857125" y="14579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248" name="Google Shape;248;p18"/>
          <p:cNvSpPr txBox="1"/>
          <p:nvPr/>
        </p:nvSpPr>
        <p:spPr>
          <a:xfrm>
            <a:off x="3493050" y="1055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3857125" y="1153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cxnSp>
        <p:nvCxnSpPr>
          <p:cNvPr id="250" name="Google Shape;250;p18"/>
          <p:cNvCxnSpPr/>
          <p:nvPr/>
        </p:nvCxnSpPr>
        <p:spPr>
          <a:xfrm>
            <a:off x="485937" y="14473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18"/>
          <p:cNvSpPr/>
          <p:nvPr/>
        </p:nvSpPr>
        <p:spPr>
          <a:xfrm>
            <a:off x="523375" y="20198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2" name="Google Shape;252;p18"/>
          <p:cNvSpPr/>
          <p:nvPr/>
        </p:nvSpPr>
        <p:spPr>
          <a:xfrm>
            <a:off x="523375" y="17341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3" name="Google Shape;253;p18"/>
          <p:cNvSpPr/>
          <p:nvPr/>
        </p:nvSpPr>
        <p:spPr>
          <a:xfrm>
            <a:off x="523375" y="14579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4" name="Google Shape;254;p18"/>
          <p:cNvSpPr txBox="1"/>
          <p:nvPr/>
        </p:nvSpPr>
        <p:spPr>
          <a:xfrm>
            <a:off x="159300" y="1131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523375" y="1153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cxnSp>
        <p:nvCxnSpPr>
          <p:cNvPr id="256" name="Google Shape;256;p18"/>
          <p:cNvCxnSpPr/>
          <p:nvPr/>
        </p:nvCxnSpPr>
        <p:spPr>
          <a:xfrm>
            <a:off x="409737" y="32761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18"/>
          <p:cNvSpPr/>
          <p:nvPr/>
        </p:nvSpPr>
        <p:spPr>
          <a:xfrm>
            <a:off x="447175" y="38486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8" name="Google Shape;258;p18"/>
          <p:cNvSpPr/>
          <p:nvPr/>
        </p:nvSpPr>
        <p:spPr>
          <a:xfrm>
            <a:off x="447175" y="35629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9" name="Google Shape;259;p18"/>
          <p:cNvSpPr/>
          <p:nvPr/>
        </p:nvSpPr>
        <p:spPr>
          <a:xfrm>
            <a:off x="447175" y="32867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0" name="Google Shape;260;p18"/>
          <p:cNvSpPr txBox="1"/>
          <p:nvPr/>
        </p:nvSpPr>
        <p:spPr>
          <a:xfrm>
            <a:off x="83100" y="2960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447175" y="29819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262" name="Google Shape;262;p18"/>
          <p:cNvSpPr/>
          <p:nvPr/>
        </p:nvSpPr>
        <p:spPr>
          <a:xfrm>
            <a:off x="3819025" y="38486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t2</a:t>
            </a:r>
            <a:endParaRPr sz="1200"/>
          </a:p>
        </p:txBody>
      </p:sp>
      <p:sp>
        <p:nvSpPr>
          <p:cNvPr id="263" name="Google Shape;263;p18"/>
          <p:cNvSpPr/>
          <p:nvPr/>
        </p:nvSpPr>
        <p:spPr>
          <a:xfrm>
            <a:off x="3819025" y="35629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t1</a:t>
            </a:r>
            <a:endParaRPr sz="1200"/>
          </a:p>
        </p:txBody>
      </p:sp>
      <p:sp>
        <p:nvSpPr>
          <p:cNvPr id="264" name="Google Shape;264;p18"/>
          <p:cNvSpPr/>
          <p:nvPr/>
        </p:nvSpPr>
        <p:spPr>
          <a:xfrm>
            <a:off x="3819025" y="32867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265" name="Google Shape;265;p18"/>
          <p:cNvSpPr txBox="1"/>
          <p:nvPr/>
        </p:nvSpPr>
        <p:spPr>
          <a:xfrm>
            <a:off x="3454950" y="3798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3819025" y="30009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267" name="Google Shape;267;p18"/>
          <p:cNvSpPr txBox="1"/>
          <p:nvPr/>
        </p:nvSpPr>
        <p:spPr>
          <a:xfrm>
            <a:off x="4521750" y="378867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sp+0</a:t>
            </a: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4521750" y="348387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sp+4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4521750" y="319812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sp+8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5776341" y="3506364"/>
            <a:ext cx="2085900" cy="1046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$t0, 8($sp)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$t1, 4($sp)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$t2, 0($sp)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addi $sp, $sp, 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1" name="Google Shape;271;p18"/>
          <p:cNvCxnSpPr>
            <a:stCxn id="241" idx="2"/>
            <a:endCxn id="270" idx="0"/>
          </p:cNvCxnSpPr>
          <p:nvPr/>
        </p:nvCxnSpPr>
        <p:spPr>
          <a:xfrm flipH="1">
            <a:off x="6819291" y="3194664"/>
            <a:ext cx="75" cy="3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18"/>
          <p:cNvCxnSpPr>
            <a:stCxn id="242" idx="2"/>
            <a:endCxn id="243" idx="0"/>
          </p:cNvCxnSpPr>
          <p:nvPr/>
        </p:nvCxnSpPr>
        <p:spPr>
          <a:xfrm>
            <a:off x="2338350" y="2170525"/>
            <a:ext cx="1200" cy="8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18"/>
          <p:cNvSpPr txBox="1"/>
          <p:nvPr/>
        </p:nvSpPr>
        <p:spPr>
          <a:xfrm>
            <a:off x="3493050" y="1893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74" name="Google Shape;274;p18"/>
          <p:cNvCxnSpPr>
            <a:stCxn id="248" idx="1"/>
            <a:endCxn id="275" idx="1"/>
          </p:cNvCxnSpPr>
          <p:nvPr/>
        </p:nvCxnSpPr>
        <p:spPr>
          <a:xfrm>
            <a:off x="3493050" y="1255100"/>
            <a:ext cx="600" cy="3048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18"/>
          <p:cNvSpPr txBox="1"/>
          <p:nvPr/>
        </p:nvSpPr>
        <p:spPr>
          <a:xfrm>
            <a:off x="3493050" y="1359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3493050" y="1636025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77" name="Google Shape;277;p18"/>
          <p:cNvCxnSpPr>
            <a:stCxn id="275" idx="1"/>
            <a:endCxn id="276" idx="1"/>
          </p:cNvCxnSpPr>
          <p:nvPr/>
        </p:nvCxnSpPr>
        <p:spPr>
          <a:xfrm>
            <a:off x="3493050" y="1559900"/>
            <a:ext cx="600" cy="2763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18"/>
          <p:cNvCxnSpPr>
            <a:stCxn id="276" idx="1"/>
            <a:endCxn id="273" idx="1"/>
          </p:cNvCxnSpPr>
          <p:nvPr/>
        </p:nvCxnSpPr>
        <p:spPr>
          <a:xfrm>
            <a:off x="3493050" y="1836125"/>
            <a:ext cx="600" cy="2571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" name="Google Shape;279;p18"/>
          <p:cNvSpPr txBox="1"/>
          <p:nvPr/>
        </p:nvSpPr>
        <p:spPr>
          <a:xfrm>
            <a:off x="3474000" y="2912375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80" name="Google Shape;280;p18"/>
          <p:cNvCxnSpPr>
            <a:stCxn id="279" idx="1"/>
            <a:endCxn id="265" idx="1"/>
          </p:cNvCxnSpPr>
          <p:nvPr/>
        </p:nvCxnSpPr>
        <p:spPr>
          <a:xfrm flipH="1">
            <a:off x="3454800" y="3112475"/>
            <a:ext cx="19200" cy="885900"/>
          </a:xfrm>
          <a:prstGeom prst="curvedConnector3">
            <a:avLst>
              <a:gd name="adj1" fmla="val 133945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" name="Google Shape;210;p17">
            <a:extLst>
              <a:ext uri="{FF2B5EF4-FFF2-40B4-BE49-F238E27FC236}">
                <a16:creationId xmlns:a16="http://schemas.microsoft.com/office/drawing/2014/main" id="{80E993C4-D1D9-D04F-A782-03EC8A3AE236}"/>
              </a:ext>
            </a:extLst>
          </p:cNvPr>
          <p:cNvSpPr txBox="1"/>
          <p:nvPr/>
        </p:nvSpPr>
        <p:spPr>
          <a:xfrm>
            <a:off x="6776466" y="235475"/>
            <a:ext cx="216480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x = </a:t>
            </a:r>
            <a:r>
              <a:rPr lang="en" sz="1300" dirty="0" err="1"/>
              <a:t>sp</a:t>
            </a:r>
            <a:r>
              <a:rPr lang="en" sz="1300" dirty="0"/>
              <a:t>[0]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+ 1</a:t>
            </a:r>
            <a:endParaRPr sz="1300" dirty="0"/>
          </a:p>
        </p:txBody>
      </p:sp>
      <p:sp>
        <p:nvSpPr>
          <p:cNvPr id="48" name="Google Shape;211;p17">
            <a:extLst>
              <a:ext uri="{FF2B5EF4-FFF2-40B4-BE49-F238E27FC236}">
                <a16:creationId xmlns:a16="http://schemas.microsoft.com/office/drawing/2014/main" id="{DD18D671-065D-4C42-A522-90B1FF1467F4}"/>
              </a:ext>
            </a:extLst>
          </p:cNvPr>
          <p:cNvSpPr txBox="1"/>
          <p:nvPr/>
        </p:nvSpPr>
        <p:spPr>
          <a:xfrm>
            <a:off x="4823841" y="235475"/>
            <a:ext cx="1851279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	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- 1 </a:t>
            </a:r>
            <a:br>
              <a:rPr lang="en" sz="1300" dirty="0"/>
            </a:br>
            <a:r>
              <a:rPr lang="en" sz="1300" dirty="0"/>
              <a:t>    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[0] = a</a:t>
            </a:r>
            <a:endParaRPr sz="1300" dirty="0"/>
          </a:p>
        </p:txBody>
      </p:sp>
      <p:sp>
        <p:nvSpPr>
          <p:cNvPr id="49" name="Google Shape;230;p17">
            <a:extLst>
              <a:ext uri="{FF2B5EF4-FFF2-40B4-BE49-F238E27FC236}">
                <a16:creationId xmlns:a16="http://schemas.microsoft.com/office/drawing/2014/main" id="{421A7748-F515-1743-A8BC-91129343E5DF}"/>
              </a:ext>
            </a:extLst>
          </p:cNvPr>
          <p:cNvSpPr txBox="1"/>
          <p:nvPr/>
        </p:nvSpPr>
        <p:spPr>
          <a:xfrm>
            <a:off x="6795516" y="1354325"/>
            <a:ext cx="216480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</a:t>
            </a:r>
            <a:r>
              <a:rPr lang="en" sz="1300" dirty="0" err="1"/>
              <a:t>lw</a:t>
            </a:r>
            <a:r>
              <a:rPr lang="en" sz="1300" dirty="0"/>
              <a:t> $v0, 0($</a:t>
            </a:r>
            <a:r>
              <a:rPr lang="en" sz="1300" dirty="0" err="1"/>
              <a:t>sp</a:t>
            </a:r>
            <a:r>
              <a:rPr lang="en" sz="1300" dirty="0"/>
              <a:t>)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addi</a:t>
            </a:r>
            <a:r>
              <a:rPr lang="en" sz="1300" dirty="0"/>
              <a:t> $</a:t>
            </a:r>
            <a:r>
              <a:rPr lang="en" sz="1300" dirty="0" err="1"/>
              <a:t>sp</a:t>
            </a:r>
            <a:r>
              <a:rPr lang="en" sz="1300" dirty="0"/>
              <a:t>, $</a:t>
            </a:r>
            <a:r>
              <a:rPr lang="en" sz="1300" dirty="0" err="1"/>
              <a:t>sp</a:t>
            </a:r>
            <a:r>
              <a:rPr lang="en" sz="1300" dirty="0"/>
              <a:t>, 4</a:t>
            </a:r>
            <a:endParaRPr sz="1300" dirty="0"/>
          </a:p>
        </p:txBody>
      </p:sp>
      <p:sp>
        <p:nvSpPr>
          <p:cNvPr id="50" name="Google Shape;231;p17">
            <a:extLst>
              <a:ext uri="{FF2B5EF4-FFF2-40B4-BE49-F238E27FC236}">
                <a16:creationId xmlns:a16="http://schemas.microsoft.com/office/drawing/2014/main" id="{2F0524E5-2B10-6544-8113-1DE1E537324B}"/>
              </a:ext>
            </a:extLst>
          </p:cNvPr>
          <p:cNvSpPr txBox="1"/>
          <p:nvPr/>
        </p:nvSpPr>
        <p:spPr>
          <a:xfrm>
            <a:off x="4823841" y="1354325"/>
            <a:ext cx="1851279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    </a:t>
            </a:r>
            <a:r>
              <a:rPr lang="en" sz="1300" dirty="0" err="1">
                <a:solidFill>
                  <a:schemeClr val="dk1"/>
                </a:solidFill>
              </a:rPr>
              <a:t>subi</a:t>
            </a:r>
            <a:r>
              <a:rPr lang="en" sz="1300" dirty="0">
                <a:solidFill>
                  <a:schemeClr val="dk1"/>
                </a:solidFill>
              </a:rPr>
              <a:t> $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, $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, 4</a:t>
            </a:r>
            <a:br>
              <a:rPr lang="en" sz="1300" dirty="0">
                <a:solidFill>
                  <a:schemeClr val="dk1"/>
                </a:solidFill>
              </a:rPr>
            </a:br>
            <a:r>
              <a:rPr lang="en" sz="1300" dirty="0">
                <a:solidFill>
                  <a:schemeClr val="dk1"/>
                </a:solidFill>
              </a:rPr>
              <a:t>    </a:t>
            </a:r>
            <a:r>
              <a:rPr lang="en" sz="1300" dirty="0" err="1"/>
              <a:t>sw</a:t>
            </a:r>
            <a:r>
              <a:rPr lang="en" sz="1300" dirty="0"/>
              <a:t> $a0, 0($</a:t>
            </a:r>
            <a:r>
              <a:rPr lang="en" sz="1300" dirty="0" err="1"/>
              <a:t>sp</a:t>
            </a:r>
            <a:r>
              <a:rPr lang="en" sz="1300" dirty="0"/>
              <a:t>)</a:t>
            </a:r>
            <a:endParaRPr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graphic representation of the representation between basic 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basic block: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list of instructions with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entry point (starting point)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exit point (last instruction)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representations model the behavior of our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while loop, and other control structures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subroutines calls</a:t>
            </a:r>
            <a:br>
              <a:rPr lang="en"/>
            </a:br>
            <a:r>
              <a:rPr lang="en"/>
              <a:t>	</a:t>
            </a:r>
            <a:r>
              <a:rPr lang="en" sz="1600"/>
              <a:t>(subroutine: general term for …</a:t>
            </a:r>
            <a:br>
              <a:rPr lang="en" sz="1600"/>
            </a:br>
            <a:r>
              <a:rPr lang="en" sz="1600"/>
              <a:t>		methods, functions, procedures, etc.)</a:t>
            </a:r>
            <a:endParaRPr sz="16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9363" t="2072" r="59876" b="3274"/>
          <a:stretch/>
        </p:blipFill>
        <p:spPr>
          <a:xfrm>
            <a:off x="6477000" y="1536075"/>
            <a:ext cx="2409475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8159890" y="3570325"/>
            <a:ext cx="208500" cy="1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154450" y="3705350"/>
            <a:ext cx="208500" cy="1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151726" y="3840375"/>
            <a:ext cx="208500" cy="1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Frames in Detail</a:t>
            </a:r>
            <a:endParaRPr/>
          </a:p>
        </p:txBody>
      </p:sp>
      <p:sp>
        <p:nvSpPr>
          <p:cNvPr id="495" name="Google Shape;495;p28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sp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496" name="Google Shape;496;p28"/>
          <p:cNvSpPr txBox="1"/>
          <p:nvPr/>
        </p:nvSpPr>
        <p:spPr>
          <a:xfrm>
            <a:off x="5943600" y="278688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498" name="Google Shape;498;p28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499" name="Google Shape;499;p28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500" name="Google Shape;500;p28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01" name="Google Shape;501;p28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502" name="Google Shape;502;p28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503" name="Google Shape;503;p28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04" name="Google Shape;504;p28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505" name="Google Shape;505;p28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06" name="Google Shape;506;p28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507" name="Google Shape;507;p28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508" name="Google Shape;508;p28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509" name="Google Shape;509;p28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510" name="Google Shape;510;p28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511" name="Google Shape;511;p28"/>
          <p:cNvSpPr/>
          <p:nvPr/>
        </p:nvSpPr>
        <p:spPr>
          <a:xfrm>
            <a:off x="628150" y="969750"/>
            <a:ext cx="663900" cy="8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Args</a:t>
            </a:r>
            <a:endParaRPr sz="1200" dirty="0"/>
          </a:p>
        </p:txBody>
      </p:sp>
      <p:sp>
        <p:nvSpPr>
          <p:cNvPr id="512" name="Google Shape;512;p28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513" name="Google Shape;513;p28"/>
          <p:cNvSpPr txBox="1"/>
          <p:nvPr/>
        </p:nvSpPr>
        <p:spPr>
          <a:xfrm>
            <a:off x="5955436" y="2060159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4" name="Google Shape;514;p28"/>
          <p:cNvSpPr txBox="1"/>
          <p:nvPr/>
        </p:nvSpPr>
        <p:spPr>
          <a:xfrm rot="-5400000">
            <a:off x="-1025850" y="2596425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Client's Frame</a:t>
            </a: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628150" y="1841886"/>
            <a:ext cx="647100" cy="5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Locals</a:t>
            </a:r>
            <a:endParaRPr sz="1200" dirty="0"/>
          </a:p>
        </p:txBody>
      </p:sp>
      <p:sp>
        <p:nvSpPr>
          <p:cNvPr id="516" name="Google Shape;516;p28"/>
          <p:cNvSpPr/>
          <p:nvPr/>
        </p:nvSpPr>
        <p:spPr>
          <a:xfrm>
            <a:off x="636550" y="2468001"/>
            <a:ext cx="647100" cy="225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Temps</a:t>
            </a:r>
            <a:endParaRPr sz="1100"/>
          </a:p>
        </p:txBody>
      </p:sp>
      <p:sp>
        <p:nvSpPr>
          <p:cNvPr id="517" name="Google Shape;517;p28"/>
          <p:cNvSpPr/>
          <p:nvPr/>
        </p:nvSpPr>
        <p:spPr>
          <a:xfrm>
            <a:off x="1677350" y="982791"/>
            <a:ext cx="3050700" cy="3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8" name="Google Shape;518;p28"/>
          <p:cNvCxnSpPr/>
          <p:nvPr/>
        </p:nvCxnSpPr>
        <p:spPr>
          <a:xfrm rot="10800000" flipH="1">
            <a:off x="5947050" y="2073000"/>
            <a:ext cx="18750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28"/>
          <p:cNvCxnSpPr/>
          <p:nvPr/>
        </p:nvCxnSpPr>
        <p:spPr>
          <a:xfrm rot="10800000" flipH="1">
            <a:off x="5947050" y="2714529"/>
            <a:ext cx="18750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28"/>
          <p:cNvCxnSpPr/>
          <p:nvPr/>
        </p:nvCxnSpPr>
        <p:spPr>
          <a:xfrm rot="10800000" flipH="1">
            <a:off x="5949953" y="3088283"/>
            <a:ext cx="18750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28"/>
          <p:cNvCxnSpPr/>
          <p:nvPr/>
        </p:nvCxnSpPr>
        <p:spPr>
          <a:xfrm rot="10800000" flipH="1">
            <a:off x="5949953" y="4738559"/>
            <a:ext cx="18750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2" name="Google Shape;522;p28"/>
          <p:cNvSpPr/>
          <p:nvPr/>
        </p:nvSpPr>
        <p:spPr>
          <a:xfrm>
            <a:off x="5969438" y="2068040"/>
            <a:ext cx="1872098" cy="266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8"/>
          <p:cNvSpPr/>
          <p:nvPr/>
        </p:nvSpPr>
        <p:spPr>
          <a:xfrm>
            <a:off x="6766800" y="212200"/>
            <a:ext cx="1875000" cy="40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8"/>
          <p:cNvSpPr/>
          <p:nvPr/>
        </p:nvSpPr>
        <p:spPr>
          <a:xfrm>
            <a:off x="6315450" y="529625"/>
            <a:ext cx="647100" cy="40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9"/>
          <p:cNvSpPr txBox="1">
            <a:spLocks noGrp="1"/>
          </p:cNvSpPr>
          <p:nvPr>
            <p:ph type="title"/>
          </p:nvPr>
        </p:nvSpPr>
        <p:spPr>
          <a:xfrm>
            <a:off x="311700" y="444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"sub"</a:t>
            </a:r>
            <a:endParaRPr/>
          </a:p>
        </p:txBody>
      </p:sp>
      <p:sp>
        <p:nvSpPr>
          <p:cNvPr id="530" name="Google Shape;530;p29"/>
          <p:cNvSpPr txBox="1">
            <a:spLocks noGrp="1"/>
          </p:cNvSpPr>
          <p:nvPr>
            <p:ph type="body" idx="1"/>
          </p:nvPr>
        </p:nvSpPr>
        <p:spPr>
          <a:xfrm>
            <a:off x="1219200" y="115202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sp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531" name="Google Shape;531;p29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628150" y="152911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533" name="Google Shape;533;p29"/>
          <p:cNvSpPr/>
          <p:nvPr/>
        </p:nvSpPr>
        <p:spPr>
          <a:xfrm>
            <a:off x="628150" y="12492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534" name="Google Shape;534;p29"/>
          <p:cNvSpPr/>
          <p:nvPr/>
        </p:nvSpPr>
        <p:spPr>
          <a:xfrm>
            <a:off x="628150" y="9693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535" name="Google Shape;535;p29"/>
          <p:cNvSpPr/>
          <p:nvPr/>
        </p:nvSpPr>
        <p:spPr>
          <a:xfrm>
            <a:off x="628150" y="18434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36" name="Google Shape;536;p29"/>
          <p:cNvSpPr/>
          <p:nvPr/>
        </p:nvSpPr>
        <p:spPr>
          <a:xfrm>
            <a:off x="628150" y="21291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537" name="Google Shape;537;p29"/>
          <p:cNvSpPr/>
          <p:nvPr/>
        </p:nvSpPr>
        <p:spPr>
          <a:xfrm>
            <a:off x="628150" y="24395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538" name="Google Shape;538;p29"/>
          <p:cNvSpPr/>
          <p:nvPr/>
        </p:nvSpPr>
        <p:spPr>
          <a:xfrm>
            <a:off x="628150" y="272251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39" name="Google Shape;539;p29"/>
          <p:cNvSpPr/>
          <p:nvPr/>
        </p:nvSpPr>
        <p:spPr>
          <a:xfrm>
            <a:off x="628150" y="300271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540" name="Google Shape;540;p29"/>
          <p:cNvSpPr/>
          <p:nvPr/>
        </p:nvSpPr>
        <p:spPr>
          <a:xfrm>
            <a:off x="628150" y="328291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41" name="Google Shape;541;p29"/>
          <p:cNvSpPr/>
          <p:nvPr/>
        </p:nvSpPr>
        <p:spPr>
          <a:xfrm>
            <a:off x="628150" y="44174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542" name="Google Shape;542;p29"/>
          <p:cNvSpPr/>
          <p:nvPr/>
        </p:nvSpPr>
        <p:spPr>
          <a:xfrm>
            <a:off x="628150" y="4130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543" name="Google Shape;543;p29"/>
          <p:cNvSpPr/>
          <p:nvPr/>
        </p:nvSpPr>
        <p:spPr>
          <a:xfrm>
            <a:off x="628150" y="384911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544" name="Google Shape;544;p29"/>
          <p:cNvSpPr/>
          <p:nvPr/>
        </p:nvSpPr>
        <p:spPr>
          <a:xfrm>
            <a:off x="628150" y="356891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545" name="Google Shape;545;p29"/>
          <p:cNvSpPr txBox="1"/>
          <p:nvPr/>
        </p:nvSpPr>
        <p:spPr>
          <a:xfrm>
            <a:off x="133350" y="90062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546" name="Google Shape;546;p29"/>
          <p:cNvSpPr txBox="1"/>
          <p:nvPr/>
        </p:nvSpPr>
        <p:spPr>
          <a:xfrm>
            <a:off x="142875" y="432962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547" name="Google Shape;547;p29"/>
          <p:cNvSpPr txBox="1"/>
          <p:nvPr/>
        </p:nvSpPr>
        <p:spPr>
          <a:xfrm rot="-5400000">
            <a:off x="111000" y="237952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549" name="Google Shape;549;p29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551" name="Google Shape;551;p29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552" name="Google Shape;552;p29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553;p29"/>
          <p:cNvSpPr txBox="1"/>
          <p:nvPr/>
        </p:nvSpPr>
        <p:spPr>
          <a:xfrm>
            <a:off x="4114800" y="5727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554" name="Google Shape;554;p29"/>
          <p:cNvSpPr/>
          <p:nvPr/>
        </p:nvSpPr>
        <p:spPr>
          <a:xfrm rot="1474142">
            <a:off x="6591289" y="1043973"/>
            <a:ext cx="238823" cy="1457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1447800" y="12820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"sub"</a:t>
            </a:r>
            <a:endParaRPr/>
          </a:p>
        </p:txBody>
      </p:sp>
      <p:sp>
        <p:nvSpPr>
          <p:cNvPr id="562" name="Google Shape;562;p30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sp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563" name="Google Shape;563;p30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64" name="Google Shape;564;p30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565" name="Google Shape;565;p30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566" name="Google Shape;566;p30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7" name="Google Shape;567;p30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568" name="Google Shape;568;p30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569" name="Google Shape;569;p30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570" name="Google Shape;570;p30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571" name="Google Shape;571;p30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72" name="Google Shape;572;p30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573" name="Google Shape;573;p30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574" name="Google Shape;574;p30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75" name="Google Shape;575;p30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576" name="Google Shape;576;p30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77" name="Google Shape;577;p30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578" name="Google Shape;578;p30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579" name="Google Shape;579;p30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580" name="Google Shape;580;p30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581" name="Google Shape;581;p30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582" name="Google Shape;582;p30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584" name="Google Shape;584;p30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85" name="Google Shape;585;p30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586" name="Google Shape;586;p30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587" name="Google Shape;587;p30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8" name="Google Shape;588;p30"/>
          <p:cNvSpPr txBox="1"/>
          <p:nvPr/>
        </p:nvSpPr>
        <p:spPr>
          <a:xfrm>
            <a:off x="4114800" y="5727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589" name="Google Shape;589;p30"/>
          <p:cNvSpPr txBox="1"/>
          <p:nvPr/>
        </p:nvSpPr>
        <p:spPr>
          <a:xfrm>
            <a:off x="4114800" y="14871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cxnSp>
        <p:nvCxnSpPr>
          <p:cNvPr id="590" name="Google Shape;590;p30"/>
          <p:cNvCxnSpPr>
            <a:stCxn id="588" idx="1"/>
            <a:endCxn id="589" idx="1"/>
          </p:cNvCxnSpPr>
          <p:nvPr/>
        </p:nvCxnSpPr>
        <p:spPr>
          <a:xfrm>
            <a:off x="4114800" y="757425"/>
            <a:ext cx="600" cy="9144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p30"/>
          <p:cNvSpPr/>
          <p:nvPr/>
        </p:nvSpPr>
        <p:spPr>
          <a:xfrm>
            <a:off x="1552575" y="1459009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0"/>
          <p:cNvSpPr/>
          <p:nvPr/>
        </p:nvSpPr>
        <p:spPr>
          <a:xfrm rot="1474142">
            <a:off x="6591289" y="1043973"/>
            <a:ext cx="238823" cy="1457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0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"sub"</a:t>
            </a:r>
            <a:endParaRPr/>
          </a:p>
        </p:txBody>
      </p:sp>
      <p:sp>
        <p:nvSpPr>
          <p:cNvPr id="599" name="Google Shape;599;p31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sp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600" name="Google Shape;600;p31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601" name="Google Shape;601;p31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02" name="Google Shape;602;p31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603" name="Google Shape;603;p31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Google Shape;604;p31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605" name="Google Shape;605;p31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606" name="Google Shape;606;p31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607" name="Google Shape;607;p31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608" name="Google Shape;608;p31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609" name="Google Shape;609;p31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10" name="Google Shape;610;p31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611" name="Google Shape;611;p31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12" name="Google Shape;612;p31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613" name="Google Shape;613;p31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14" name="Google Shape;614;p31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15" name="Google Shape;615;p31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16" name="Google Shape;616;p31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617" name="Google Shape;617;p31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618" name="Google Shape;618;p31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619" name="Google Shape;619;p31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620" name="Google Shape;620;p31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21" name="Google Shape;621;p31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22" name="Google Shape;622;p31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23" name="Google Shape;623;p31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24" name="Google Shape;624;p31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625" name="Google Shape;625;p31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6" name="Google Shape;626;p31"/>
          <p:cNvSpPr txBox="1"/>
          <p:nvPr/>
        </p:nvSpPr>
        <p:spPr>
          <a:xfrm>
            <a:off x="4114800" y="5727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627" name="Google Shape;627;p31"/>
          <p:cNvSpPr txBox="1"/>
          <p:nvPr/>
        </p:nvSpPr>
        <p:spPr>
          <a:xfrm>
            <a:off x="4114800" y="14871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cxnSp>
        <p:nvCxnSpPr>
          <p:cNvPr id="628" name="Google Shape;628;p31"/>
          <p:cNvCxnSpPr>
            <a:stCxn id="626" idx="1"/>
            <a:endCxn id="627" idx="1"/>
          </p:cNvCxnSpPr>
          <p:nvPr/>
        </p:nvCxnSpPr>
        <p:spPr>
          <a:xfrm>
            <a:off x="4114800" y="757425"/>
            <a:ext cx="600" cy="9144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31"/>
          <p:cNvSpPr/>
          <p:nvPr/>
        </p:nvSpPr>
        <p:spPr>
          <a:xfrm>
            <a:off x="1552575" y="163450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1"/>
          <p:cNvSpPr/>
          <p:nvPr/>
        </p:nvSpPr>
        <p:spPr>
          <a:xfrm rot="1474142">
            <a:off x="6591289" y="1043973"/>
            <a:ext cx="238823" cy="1457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1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to "sub"</a:t>
            </a:r>
            <a:endParaRPr/>
          </a:p>
        </p:txBody>
      </p:sp>
      <p:sp>
        <p:nvSpPr>
          <p:cNvPr id="637" name="Google Shape;637;p32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sp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638" name="Google Shape;638;p32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639" name="Google Shape;639;p32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40" name="Google Shape;640;p32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641" name="Google Shape;641;p32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2" name="Google Shape;642;p32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643" name="Google Shape;643;p32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644" name="Google Shape;644;p32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645" name="Google Shape;645;p32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646" name="Google Shape;646;p32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647" name="Google Shape;647;p32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48" name="Google Shape;648;p32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649" name="Google Shape;649;p32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50" name="Google Shape;650;p32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651" name="Google Shape;651;p32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52" name="Google Shape;652;p32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53" name="Google Shape;653;p32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54" name="Google Shape;654;p32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655" name="Google Shape;655;p32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656" name="Google Shape;656;p32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657" name="Google Shape;657;p32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658" name="Google Shape;658;p32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59" name="Google Shape;659;p32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60" name="Google Shape;660;p32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61" name="Google Shape;661;p32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62" name="Google Shape;662;p32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663" name="Google Shape;663;p32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4" name="Google Shape;664;p32"/>
          <p:cNvSpPr txBox="1"/>
          <p:nvPr/>
        </p:nvSpPr>
        <p:spPr>
          <a:xfrm>
            <a:off x="4114800" y="14871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665" name="Google Shape;665;p32"/>
          <p:cNvSpPr/>
          <p:nvPr/>
        </p:nvSpPr>
        <p:spPr>
          <a:xfrm>
            <a:off x="1552575" y="176785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2"/>
          <p:cNvSpPr/>
          <p:nvPr/>
        </p:nvSpPr>
        <p:spPr>
          <a:xfrm rot="1474142">
            <a:off x="6591289" y="1043973"/>
            <a:ext cx="238823" cy="1457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2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Producer: The set 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3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sp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674" name="Google Shape;674;p33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675" name="Google Shape;675;p33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76" name="Google Shape;676;p33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677" name="Google Shape;677;p33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8" name="Google Shape;678;p33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679" name="Google Shape;679;p33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680" name="Google Shape;680;p33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681" name="Google Shape;681;p33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682" name="Google Shape;682;p33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683" name="Google Shape;683;p33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84" name="Google Shape;684;p33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685" name="Google Shape;685;p33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86" name="Google Shape;686;p33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687" name="Google Shape;687;p33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88" name="Google Shape;688;p33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89" name="Google Shape;689;p33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90" name="Google Shape;690;p33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691" name="Google Shape;691;p33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692" name="Google Shape;692;p33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693" name="Google Shape;693;p33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694" name="Google Shape;694;p33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95" name="Google Shape;695;p33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96" name="Google Shape;696;p33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97" name="Google Shape;697;p33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98" name="Google Shape;698;p33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699" name="Google Shape;699;p33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0" name="Google Shape;700;p33"/>
          <p:cNvSpPr txBox="1"/>
          <p:nvPr/>
        </p:nvSpPr>
        <p:spPr>
          <a:xfrm>
            <a:off x="4114800" y="14871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701" name="Google Shape;701;p33"/>
          <p:cNvSpPr/>
          <p:nvPr/>
        </p:nvSpPr>
        <p:spPr>
          <a:xfrm>
            <a:off x="1438275" y="195835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3"/>
          <p:cNvSpPr/>
          <p:nvPr/>
        </p:nvSpPr>
        <p:spPr>
          <a:xfrm>
            <a:off x="6115050" y="6203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Producer: The set up</a:t>
            </a:r>
            <a:endParaRPr/>
          </a:p>
        </p:txBody>
      </p:sp>
      <p:sp>
        <p:nvSpPr>
          <p:cNvPr id="709" name="Google Shape;709;p34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sp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710" name="Google Shape;710;p34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711" name="Google Shape;711;p34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712" name="Google Shape;712;p34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713" name="Google Shape;713;p34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4" name="Google Shape;714;p34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15" name="Google Shape;715;p34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16" name="Google Shape;716;p34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17" name="Google Shape;717;p34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18" name="Google Shape;718;p34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19" name="Google Shape;719;p34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20" name="Google Shape;720;p34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21" name="Google Shape;721;p34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22" name="Google Shape;722;p34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23" name="Google Shape;723;p34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24" name="Google Shape;724;p34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725" name="Google Shape;725;p34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726" name="Google Shape;726;p34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727" name="Google Shape;727;p34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728" name="Google Shape;728;p34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729" name="Google Shape;729;p34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730" name="Google Shape;730;p34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731" name="Google Shape;731;p34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732" name="Google Shape;732;p34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733" name="Google Shape;733;p34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734" name="Google Shape;734;p34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735" name="Google Shape;735;p34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736" name="Google Shape;736;p34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737" name="Google Shape;737;p34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738" name="Google Shape;738;p34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739" name="Google Shape;739;p34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740" name="Google Shape;740;p34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741" name="Google Shape;741;p34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742" name="Google Shape;742;p34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43" name="Google Shape;743;p34"/>
          <p:cNvSpPr txBox="1"/>
          <p:nvPr/>
        </p:nvSpPr>
        <p:spPr>
          <a:xfrm rot="-5400000">
            <a:off x="3925875" y="2160975"/>
            <a:ext cx="110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744" name="Google Shape;744;p34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745" name="Google Shape;745;p34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46" name="Google Shape;746;p34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747" name="Google Shape;747;p34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748" name="Google Shape;748;p34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9" name="Google Shape;749;p34"/>
          <p:cNvSpPr/>
          <p:nvPr/>
        </p:nvSpPr>
        <p:spPr>
          <a:xfrm>
            <a:off x="1571625" y="212860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4"/>
          <p:cNvSpPr txBox="1"/>
          <p:nvPr/>
        </p:nvSpPr>
        <p:spPr>
          <a:xfrm>
            <a:off x="4143375" y="145352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cxnSp>
        <p:nvCxnSpPr>
          <p:cNvPr id="751" name="Google Shape;751;p34"/>
          <p:cNvCxnSpPr>
            <a:stCxn id="750" idx="1"/>
            <a:endCxn id="725" idx="1"/>
          </p:cNvCxnSpPr>
          <p:nvPr/>
        </p:nvCxnSpPr>
        <p:spPr>
          <a:xfrm flipH="1">
            <a:off x="4124175" y="1638175"/>
            <a:ext cx="19200" cy="2876700"/>
          </a:xfrm>
          <a:prstGeom prst="curvedConnector3">
            <a:avLst>
              <a:gd name="adj1" fmla="val 133945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2" name="Google Shape;752;p34"/>
          <p:cNvCxnSpPr>
            <a:stCxn id="750" idx="3"/>
            <a:endCxn id="724" idx="1"/>
          </p:cNvCxnSpPr>
          <p:nvPr/>
        </p:nvCxnSpPr>
        <p:spPr>
          <a:xfrm rot="10800000">
            <a:off x="4114875" y="1085875"/>
            <a:ext cx="533400" cy="552300"/>
          </a:xfrm>
          <a:prstGeom prst="curvedConnector5">
            <a:avLst>
              <a:gd name="adj1" fmla="val -44643"/>
              <a:gd name="adj2" fmla="val 50014"/>
              <a:gd name="adj3" fmla="val 14465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3" name="Google Shape;753;p34"/>
          <p:cNvSpPr/>
          <p:nvPr/>
        </p:nvSpPr>
        <p:spPr>
          <a:xfrm>
            <a:off x="6115050" y="6203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4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Producer: The set up</a:t>
            </a:r>
            <a:endParaRPr/>
          </a:p>
        </p:txBody>
      </p:sp>
      <p:sp>
        <p:nvSpPr>
          <p:cNvPr id="760" name="Google Shape;760;p35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sp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761" name="Google Shape;761;p35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762" name="Google Shape;762;p35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763" name="Google Shape;763;p35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764" name="Google Shape;764;p35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5" name="Google Shape;765;p35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66" name="Google Shape;766;p35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67" name="Google Shape;767;p35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68" name="Google Shape;768;p35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69" name="Google Shape;769;p35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770" name="Google Shape;770;p35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771" name="Google Shape;771;p35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72" name="Google Shape;772;p35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73" name="Google Shape;773;p35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74" name="Google Shape;774;p35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75" name="Google Shape;775;p35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776" name="Google Shape;776;p35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777" name="Google Shape;777;p35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778" name="Google Shape;778;p35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779" name="Google Shape;779;p35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780" name="Google Shape;780;p35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781" name="Google Shape;781;p35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782" name="Google Shape;782;p35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783" name="Google Shape;783;p35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784" name="Google Shape;784;p35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785" name="Google Shape;785;p35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786" name="Google Shape;786;p35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787" name="Google Shape;787;p35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788" name="Google Shape;788;p35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789" name="Google Shape;789;p35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790" name="Google Shape;790;p35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791" name="Google Shape;791;p35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792" name="Google Shape;792;p35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793" name="Google Shape;793;p35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94" name="Google Shape;794;p35"/>
          <p:cNvSpPr txBox="1"/>
          <p:nvPr/>
        </p:nvSpPr>
        <p:spPr>
          <a:xfrm rot="-5400000">
            <a:off x="3836625" y="2071725"/>
            <a:ext cx="128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795" name="Google Shape;795;p35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796" name="Google Shape;796;p35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97" name="Google Shape;797;p35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798" name="Google Shape;798;p35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799" name="Google Shape;799;p35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0" name="Google Shape;800;p35"/>
          <p:cNvSpPr/>
          <p:nvPr/>
        </p:nvSpPr>
        <p:spPr>
          <a:xfrm>
            <a:off x="1571625" y="258580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5"/>
          <p:cNvSpPr/>
          <p:nvPr/>
        </p:nvSpPr>
        <p:spPr>
          <a:xfrm>
            <a:off x="6115050" y="6203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5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"sub"</a:t>
            </a:r>
            <a:endParaRPr/>
          </a:p>
        </p:txBody>
      </p:sp>
      <p:sp>
        <p:nvSpPr>
          <p:cNvPr id="808" name="Google Shape;808;p36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sp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809" name="Google Shape;809;p36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810" name="Google Shape;810;p36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11" name="Google Shape;811;p36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812" name="Google Shape;812;p36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814" name="Google Shape;814;p36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15" name="Google Shape;815;p36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816" name="Google Shape;816;p36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17" name="Google Shape;817;p36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818" name="Google Shape;818;p36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19" name="Google Shape;819;p36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20" name="Google Shape;820;p36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21" name="Google Shape;821;p36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822" name="Google Shape;822;p36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823" name="Google Shape;823;p36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824" name="Google Shape;824;p36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825" name="Google Shape;825;p36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826" name="Google Shape;826;p36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827" name="Google Shape;827;p36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828" name="Google Shape;828;p36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829" name="Google Shape;829;p36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830" name="Google Shape;830;p36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831" name="Google Shape;831;p36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832" name="Google Shape;832;p36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33" name="Google Shape;833;p36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834" name="Google Shape;834;p36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35" name="Google Shape;835;p36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836" name="Google Shape;836;p36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37" name="Google Shape;837;p36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38" name="Google Shape;838;p36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39" name="Google Shape;839;p36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840" name="Google Shape;840;p36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841" name="Google Shape;841;p36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42" name="Google Shape;842;p36"/>
          <p:cNvSpPr txBox="1"/>
          <p:nvPr/>
        </p:nvSpPr>
        <p:spPr>
          <a:xfrm rot="-5400000">
            <a:off x="3866475" y="2101575"/>
            <a:ext cx="12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44" name="Google Shape;844;p36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46" name="Google Shape;846;p36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847" name="Google Shape;847;p36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8" name="Google Shape;848;p36"/>
          <p:cNvSpPr/>
          <p:nvPr/>
        </p:nvSpPr>
        <p:spPr>
          <a:xfrm>
            <a:off x="5648325" y="10083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 txBox="1"/>
          <p:nvPr/>
        </p:nvSpPr>
        <p:spPr>
          <a:xfrm>
            <a:off x="5772150" y="262900"/>
            <a:ext cx="4002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>
                <a:latin typeface="Source Code Pro ExtraLight"/>
                <a:ea typeface="Source Code Pro ExtraLight"/>
                <a:cs typeface="Source Code Pro ExtraLight"/>
                <a:sym typeface="Source Code Pro ExtraLight"/>
              </a:rPr>
              <a:t>{</a:t>
            </a:r>
            <a:endParaRPr sz="8300">
              <a:latin typeface="Source Code Pro ExtraLight"/>
              <a:ea typeface="Source Code Pro ExtraLight"/>
              <a:cs typeface="Source Code Pro ExtraLight"/>
              <a:sym typeface="Source Code Pro ExtraLight"/>
            </a:endParaRPr>
          </a:p>
        </p:txBody>
      </p:sp>
      <p:sp>
        <p:nvSpPr>
          <p:cNvPr id="850" name="Google Shape;850;p36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from "sub"</a:t>
            </a:r>
            <a:endParaRPr/>
          </a:p>
        </p:txBody>
      </p:sp>
      <p:sp>
        <p:nvSpPr>
          <p:cNvPr id="856" name="Google Shape;856;p37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sp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857" name="Google Shape;857;p37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858" name="Google Shape;858;p37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59" name="Google Shape;859;p37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860" name="Google Shape;860;p37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1" name="Google Shape;861;p37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862" name="Google Shape;862;p37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63" name="Google Shape;863;p37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864" name="Google Shape;864;p37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65" name="Google Shape;865;p37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866" name="Google Shape;866;p37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67" name="Google Shape;867;p37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68" name="Google Shape;868;p37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69" name="Google Shape;869;p37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870" name="Google Shape;870;p37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871" name="Google Shape;871;p37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872" name="Google Shape;872;p37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873" name="Google Shape;873;p37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874" name="Google Shape;874;p37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875" name="Google Shape;875;p37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876" name="Google Shape;876;p37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877" name="Google Shape;877;p37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878" name="Google Shape;878;p37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879" name="Google Shape;879;p37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880" name="Google Shape;880;p37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81" name="Google Shape;881;p37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882" name="Google Shape;882;p37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83" name="Google Shape;883;p37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884" name="Google Shape;884;p37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85" name="Google Shape;885;p37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86" name="Google Shape;886;p37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87" name="Google Shape;887;p37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888" name="Google Shape;888;p37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889" name="Google Shape;889;p37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90" name="Google Shape;890;p37"/>
          <p:cNvSpPr txBox="1"/>
          <p:nvPr/>
        </p:nvSpPr>
        <p:spPr>
          <a:xfrm rot="-5400000">
            <a:off x="3909075" y="214417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92" name="Google Shape;892;p37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94" name="Google Shape;894;p37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895" name="Google Shape;895;p37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6" name="Google Shape;896;p37"/>
          <p:cNvSpPr/>
          <p:nvPr/>
        </p:nvSpPr>
        <p:spPr>
          <a:xfrm>
            <a:off x="6115050" y="15347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7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Graph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control flow graph depicting the relationships </a:t>
            </a:r>
            <a:br>
              <a:rPr lang="en"/>
            </a:br>
            <a:r>
              <a:rPr lang="en"/>
              <a:t>between subroutines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Graph for the "Hello World" program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934200" y="1043950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2" name="Google Shape;62;p14"/>
          <p:cNvSpPr/>
          <p:nvPr/>
        </p:nvSpPr>
        <p:spPr>
          <a:xfrm>
            <a:off x="5886450" y="2110750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3" name="Google Shape;63;p14"/>
          <p:cNvSpPr/>
          <p:nvPr/>
        </p:nvSpPr>
        <p:spPr>
          <a:xfrm>
            <a:off x="6934200" y="2110750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4" name="Google Shape;64;p14"/>
          <p:cNvSpPr/>
          <p:nvPr/>
        </p:nvSpPr>
        <p:spPr>
          <a:xfrm>
            <a:off x="7953375" y="2110750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65" name="Google Shape;65;p14"/>
          <p:cNvCxnSpPr>
            <a:stCxn id="61" idx="3"/>
            <a:endCxn id="62" idx="0"/>
          </p:cNvCxnSpPr>
          <p:nvPr/>
        </p:nvCxnSpPr>
        <p:spPr>
          <a:xfrm flipH="1">
            <a:off x="6229433" y="1629317"/>
            <a:ext cx="805200" cy="4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4"/>
          <p:cNvCxnSpPr>
            <a:stCxn id="61" idx="4"/>
            <a:endCxn id="63" idx="1"/>
          </p:cNvCxnSpPr>
          <p:nvPr/>
        </p:nvCxnSpPr>
        <p:spPr>
          <a:xfrm rot="5400000">
            <a:off x="6915150" y="1849300"/>
            <a:ext cx="481500" cy="242400"/>
          </a:xfrm>
          <a:prstGeom prst="curvedConnector3">
            <a:avLst>
              <a:gd name="adj1" fmla="val 3956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4"/>
          <p:cNvCxnSpPr>
            <a:stCxn id="61" idx="5"/>
            <a:endCxn id="64" idx="0"/>
          </p:cNvCxnSpPr>
          <p:nvPr/>
        </p:nvCxnSpPr>
        <p:spPr>
          <a:xfrm>
            <a:off x="7519567" y="1629317"/>
            <a:ext cx="776700" cy="4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4"/>
          <p:cNvSpPr txBox="1"/>
          <p:nvPr/>
        </p:nvSpPr>
        <p:spPr>
          <a:xfrm>
            <a:off x="897675" y="2422175"/>
            <a:ext cx="4010100" cy="1911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class HelloWorld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public static void main(String args[])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  System.out.print("Hello ");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  System.out.print("World");</a:t>
            </a:r>
            <a:b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  System.out.println("");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958163" y="1173638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915025" y="225355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7953375" y="225355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println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029450" y="225355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</a:t>
            </a:r>
            <a:endParaRPr/>
          </a:p>
        </p:txBody>
      </p:sp>
      <p:cxnSp>
        <p:nvCxnSpPr>
          <p:cNvPr id="73" name="Google Shape;73;p14"/>
          <p:cNvCxnSpPr>
            <a:stCxn id="62" idx="1"/>
            <a:endCxn id="61" idx="2"/>
          </p:cNvCxnSpPr>
          <p:nvPr/>
        </p:nvCxnSpPr>
        <p:spPr>
          <a:xfrm rot="-5400000">
            <a:off x="6048383" y="1325283"/>
            <a:ext cx="824400" cy="9474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4"/>
          <p:cNvCxnSpPr>
            <a:stCxn id="63" idx="7"/>
            <a:endCxn id="61" idx="4"/>
          </p:cNvCxnSpPr>
          <p:nvPr/>
        </p:nvCxnSpPr>
        <p:spPr>
          <a:xfrm rot="5400000" flipH="1">
            <a:off x="7157617" y="1849233"/>
            <a:ext cx="481500" cy="242400"/>
          </a:xfrm>
          <a:prstGeom prst="curvedConnector3">
            <a:avLst>
              <a:gd name="adj1" fmla="val 60422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4"/>
          <p:cNvCxnSpPr>
            <a:stCxn id="64" idx="7"/>
            <a:endCxn id="61" idx="6"/>
          </p:cNvCxnSpPr>
          <p:nvPr/>
        </p:nvCxnSpPr>
        <p:spPr>
          <a:xfrm rot="5400000" flipH="1">
            <a:off x="7667242" y="1339683"/>
            <a:ext cx="824400" cy="9186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6657975" y="3768100"/>
            <a:ext cx="1467000" cy="6156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return:</a:t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360450" y="3956200"/>
            <a:ext cx="54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/>
          <p:nvPr/>
        </p:nvCxnSpPr>
        <p:spPr>
          <a:xfrm>
            <a:off x="7358075" y="4201475"/>
            <a:ext cx="547500" cy="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from "sub"</a:t>
            </a:r>
            <a:endParaRPr/>
          </a:p>
        </p:txBody>
      </p:sp>
      <p:sp>
        <p:nvSpPr>
          <p:cNvPr id="903" name="Google Shape;903;p38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sp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904" name="Google Shape;904;p38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905" name="Google Shape;905;p38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06" name="Google Shape;906;p38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907" name="Google Shape;907;p38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8" name="Google Shape;908;p38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909" name="Google Shape;909;p38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10" name="Google Shape;910;p38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911" name="Google Shape;911;p38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12" name="Google Shape;912;p38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913" name="Google Shape;913;p38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14" name="Google Shape;914;p38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15" name="Google Shape;915;p38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16" name="Google Shape;916;p38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917" name="Google Shape;917;p38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918" name="Google Shape;918;p38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919" name="Google Shape;919;p38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920" name="Google Shape;920;p38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921" name="Google Shape;921;p38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922" name="Google Shape;922;p38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923" name="Google Shape;923;p38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924" name="Google Shape;924;p38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925" name="Google Shape;925;p38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926" name="Google Shape;926;p38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927" name="Google Shape;927;p38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28" name="Google Shape;928;p38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929" name="Google Shape;929;p38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30" name="Google Shape;930;p38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931" name="Google Shape;931;p38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32" name="Google Shape;932;p38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33" name="Google Shape;933;p38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34" name="Google Shape;934;p38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935" name="Google Shape;935;p38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936" name="Google Shape;936;p38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37" name="Google Shape;937;p38"/>
          <p:cNvSpPr txBox="1"/>
          <p:nvPr/>
        </p:nvSpPr>
        <p:spPr>
          <a:xfrm rot="-5400000">
            <a:off x="3963375" y="2198475"/>
            <a:ext cx="102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938" name="Google Shape;938;p38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39" name="Google Shape;939;p38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40" name="Google Shape;940;p38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41" name="Google Shape;941;p38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942" name="Google Shape;942;p38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Google Shape;943;p38"/>
          <p:cNvSpPr/>
          <p:nvPr/>
        </p:nvSpPr>
        <p:spPr>
          <a:xfrm>
            <a:off x="6115050" y="15347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1571625" y="296680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8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6" name="Google Shape;946;p38"/>
          <p:cNvSpPr txBox="1"/>
          <p:nvPr/>
        </p:nvSpPr>
        <p:spPr>
          <a:xfrm>
            <a:off x="7573875" y="2984025"/>
            <a:ext cx="1622100" cy="141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lw $s0, -60($fp)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$s1, -64($fp)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$s2, -68($fp)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$s7, -88($fp)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from "sub"</a:t>
            </a:r>
            <a:endParaRPr/>
          </a:p>
        </p:txBody>
      </p:sp>
      <p:sp>
        <p:nvSpPr>
          <p:cNvPr id="952" name="Google Shape;952;p39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sp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953" name="Google Shape;953;p39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954" name="Google Shape;954;p39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55" name="Google Shape;955;p39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956" name="Google Shape;956;p39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7" name="Google Shape;957;p39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958" name="Google Shape;958;p39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59" name="Google Shape;959;p39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960" name="Google Shape;960;p39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61" name="Google Shape;961;p39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962" name="Google Shape;962;p39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63" name="Google Shape;963;p39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64" name="Google Shape;964;p39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65" name="Google Shape;965;p39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966" name="Google Shape;966;p39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967" name="Google Shape;967;p39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968" name="Google Shape;968;p39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969" name="Google Shape;969;p39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970" name="Google Shape;970;p39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971" name="Google Shape;971;p39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972" name="Google Shape;972;p39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973" name="Google Shape;973;p39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974" name="Google Shape;974;p39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975" name="Google Shape;975;p39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976" name="Google Shape;976;p39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77" name="Google Shape;977;p39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978" name="Google Shape;978;p39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79" name="Google Shape;979;p39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980" name="Google Shape;980;p39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81" name="Google Shape;981;p39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82" name="Google Shape;982;p39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83" name="Google Shape;983;p39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984" name="Google Shape;984;p39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985" name="Google Shape;985;p39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86" name="Google Shape;986;p39"/>
          <p:cNvSpPr txBox="1"/>
          <p:nvPr/>
        </p:nvSpPr>
        <p:spPr>
          <a:xfrm rot="-5400000">
            <a:off x="3850875" y="2085975"/>
            <a:ext cx="12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987" name="Google Shape;987;p39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88" name="Google Shape;988;p39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89" name="Google Shape;989;p39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90" name="Google Shape;990;p39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991" name="Google Shape;991;p39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39"/>
          <p:cNvSpPr/>
          <p:nvPr/>
        </p:nvSpPr>
        <p:spPr>
          <a:xfrm>
            <a:off x="1571625" y="311920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9"/>
          <p:cNvSpPr/>
          <p:nvPr/>
        </p:nvSpPr>
        <p:spPr>
          <a:xfrm>
            <a:off x="6115050" y="15347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9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5" name="Google Shape;995;p39"/>
          <p:cNvSpPr txBox="1"/>
          <p:nvPr/>
        </p:nvSpPr>
        <p:spPr>
          <a:xfrm>
            <a:off x="3914700" y="5962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cxnSp>
        <p:nvCxnSpPr>
          <p:cNvPr id="996" name="Google Shape;996;p39"/>
          <p:cNvCxnSpPr>
            <a:stCxn id="968" idx="0"/>
            <a:endCxn id="995" idx="2"/>
          </p:cNvCxnSpPr>
          <p:nvPr/>
        </p:nvCxnSpPr>
        <p:spPr>
          <a:xfrm rot="5400000" flipH="1">
            <a:off x="2589675" y="2542975"/>
            <a:ext cx="3364500" cy="209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from "sub"</a:t>
            </a:r>
            <a:endParaRPr/>
          </a:p>
        </p:txBody>
      </p:sp>
      <p:sp>
        <p:nvSpPr>
          <p:cNvPr id="1002" name="Google Shape;1002;p40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sp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1003" name="Google Shape;1003;p40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1004" name="Google Shape;1004;p40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05" name="Google Shape;1005;p40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006" name="Google Shape;1006;p40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7" name="Google Shape;1007;p40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008" name="Google Shape;1008;p40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09" name="Google Shape;1009;p40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010" name="Google Shape;1010;p40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11" name="Google Shape;1011;p40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012" name="Google Shape;1012;p40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13" name="Google Shape;1013;p40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14" name="Google Shape;1014;p40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15" name="Google Shape;1015;p40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016" name="Google Shape;1016;p40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017" name="Google Shape;1017;p40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018" name="Google Shape;1018;p40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1019" name="Google Shape;1019;p40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1020" name="Google Shape;1020;p40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1021" name="Google Shape;1021;p40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022" name="Google Shape;1022;p40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023" name="Google Shape;1023;p40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024" name="Google Shape;1024;p40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025" name="Google Shape;1025;p40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26" name="Google Shape;1026;p40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027" name="Google Shape;1027;p40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28" name="Google Shape;1028;p40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029" name="Google Shape;1029;p40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30" name="Google Shape;1030;p40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31" name="Google Shape;1031;p40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32" name="Google Shape;1032;p40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033" name="Google Shape;1033;p40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034" name="Google Shape;1034;p40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035" name="Google Shape;1035;p40"/>
          <p:cNvSpPr txBox="1"/>
          <p:nvPr/>
        </p:nvSpPr>
        <p:spPr>
          <a:xfrm rot="-5400000">
            <a:off x="4011225" y="2246325"/>
            <a:ext cx="93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1036" name="Google Shape;1036;p40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37" name="Google Shape;1037;p40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038" name="Google Shape;1038;p40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39" name="Google Shape;1039;p40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1040" name="Google Shape;1040;p40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1" name="Google Shape;1041;p40"/>
          <p:cNvSpPr txBox="1"/>
          <p:nvPr/>
        </p:nvSpPr>
        <p:spPr>
          <a:xfrm>
            <a:off x="3916218" y="896048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042" name="Google Shape;1042;p40"/>
          <p:cNvSpPr/>
          <p:nvPr/>
        </p:nvSpPr>
        <p:spPr>
          <a:xfrm>
            <a:off x="1571625" y="342400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40"/>
          <p:cNvSpPr/>
          <p:nvPr/>
        </p:nvSpPr>
        <p:spPr>
          <a:xfrm>
            <a:off x="6115050" y="15347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0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back</a:t>
            </a:r>
            <a:endParaRPr/>
          </a:p>
        </p:txBody>
      </p:sp>
      <p:sp>
        <p:nvSpPr>
          <p:cNvPr id="1050" name="Google Shape;1050;p41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sp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1051" name="Google Shape;1051;p41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1052" name="Google Shape;1052;p41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53" name="Google Shape;1053;p41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54" name="Google Shape;1054;p41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5" name="Google Shape;1055;p41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056" name="Google Shape;1056;p41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57" name="Google Shape;1057;p41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058" name="Google Shape;1058;p41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59" name="Google Shape;1059;p41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060" name="Google Shape;1060;p41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61" name="Google Shape;1061;p41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62" name="Google Shape;1062;p41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63" name="Google Shape;1063;p41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064" name="Google Shape;1064;p41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065" name="Google Shape;1065;p41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066" name="Google Shape;1066;p41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1067" name="Google Shape;1067;p41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1068" name="Google Shape;1068;p41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1069" name="Google Shape;1069;p41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070" name="Google Shape;1070;p41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071" name="Google Shape;1071;p41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072" name="Google Shape;1072;p41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073" name="Google Shape;1073;p41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74" name="Google Shape;1074;p41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075" name="Google Shape;1075;p41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76" name="Google Shape;1076;p41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077" name="Google Shape;1077;p41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78" name="Google Shape;1078;p41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79" name="Google Shape;1079;p41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80" name="Google Shape;1080;p41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081" name="Google Shape;1081;p41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082" name="Google Shape;1082;p41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083" name="Google Shape;1083;p41"/>
          <p:cNvSpPr txBox="1"/>
          <p:nvPr/>
        </p:nvSpPr>
        <p:spPr>
          <a:xfrm rot="-5400000">
            <a:off x="3953025" y="2188125"/>
            <a:ext cx="10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1084" name="Google Shape;1084;p41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85" name="Google Shape;1085;p41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086" name="Google Shape;1086;p41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87" name="Google Shape;1087;p41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1088" name="Google Shape;1088;p41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9" name="Google Shape;1089;p41"/>
          <p:cNvSpPr/>
          <p:nvPr/>
        </p:nvSpPr>
        <p:spPr>
          <a:xfrm>
            <a:off x="1571625" y="357640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1"/>
          <p:cNvSpPr/>
          <p:nvPr/>
        </p:nvSpPr>
        <p:spPr>
          <a:xfrm>
            <a:off x="6115050" y="15347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1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2" name="Google Shape;1092;p41"/>
          <p:cNvSpPr txBox="1"/>
          <p:nvPr/>
        </p:nvSpPr>
        <p:spPr>
          <a:xfrm>
            <a:off x="3916218" y="896048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The Postcall</a:t>
            </a:r>
            <a:endParaRPr/>
          </a:p>
        </p:txBody>
      </p:sp>
      <p:sp>
        <p:nvSpPr>
          <p:cNvPr id="1098" name="Google Shape;1098;p42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sp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1099" name="Google Shape;1099;p42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100" name="Google Shape;1100;p42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01" name="Google Shape;1101;p42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102" name="Google Shape;1102;p42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3" name="Google Shape;1103;p42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104" name="Google Shape;1104;p42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05" name="Google Shape;1105;p42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106" name="Google Shape;1106;p42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07" name="Google Shape;1107;p42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108" name="Google Shape;1108;p42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09" name="Google Shape;1109;p42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10" name="Google Shape;1110;p42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11" name="Google Shape;1111;p42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112" name="Google Shape;1112;p42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113" name="Google Shape;1113;p42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114" name="Google Shape;1114;p42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115" name="Google Shape;1115;p42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1116" name="Google Shape;1116;p42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1117" name="Google Shape;1117;p42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1118" name="Google Shape;1118;p42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119" name="Google Shape;1119;p42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120" name="Google Shape;1120;p42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121" name="Google Shape;1121;p42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122" name="Google Shape;1122;p42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23" name="Google Shape;1123;p42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124" name="Google Shape;1124;p42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25" name="Google Shape;1125;p42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126" name="Google Shape;1126;p42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27" name="Google Shape;1127;p42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28" name="Google Shape;1128;p42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29" name="Google Shape;1129;p42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130" name="Google Shape;1130;p42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131" name="Google Shape;1131;p42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132" name="Google Shape;1132;p42"/>
          <p:cNvSpPr txBox="1"/>
          <p:nvPr/>
        </p:nvSpPr>
        <p:spPr>
          <a:xfrm rot="-5400000">
            <a:off x="3916875" y="2151975"/>
            <a:ext cx="11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1133" name="Google Shape;1133;p42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34" name="Google Shape;1134;p42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135" name="Google Shape;1135;p42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36" name="Google Shape;1136;p42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1137" name="Google Shape;1137;p42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8" name="Google Shape;1138;p42"/>
          <p:cNvSpPr/>
          <p:nvPr/>
        </p:nvSpPr>
        <p:spPr>
          <a:xfrm>
            <a:off x="1419225" y="3781043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2"/>
          <p:cNvSpPr/>
          <p:nvPr/>
        </p:nvSpPr>
        <p:spPr>
          <a:xfrm rot="1680794">
            <a:off x="6391143" y="1010858"/>
            <a:ext cx="238888" cy="1458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42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1" name="Google Shape;1141;p42"/>
          <p:cNvSpPr txBox="1"/>
          <p:nvPr/>
        </p:nvSpPr>
        <p:spPr>
          <a:xfrm>
            <a:off x="3916218" y="896048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The set up</a:t>
            </a:r>
            <a:endParaRPr/>
          </a:p>
        </p:txBody>
      </p:sp>
      <p:sp>
        <p:nvSpPr>
          <p:cNvPr id="1147" name="Google Shape;1147;p43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fp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1148" name="Google Shape;1148;p43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149" name="Google Shape;1149;p43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50" name="Google Shape;1150;p43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151" name="Google Shape;1151;p43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2" name="Google Shape;1152;p43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153" name="Google Shape;1153;p43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54" name="Google Shape;1154;p43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155" name="Google Shape;1155;p43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56" name="Google Shape;1156;p43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157" name="Google Shape;1157;p43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58" name="Google Shape;1158;p43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59" name="Google Shape;1159;p43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60" name="Google Shape;1160;p43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161" name="Google Shape;1161;p43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162" name="Google Shape;1162;p43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163" name="Google Shape;1163;p43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164" name="Google Shape;1164;p43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165" name="Google Shape;1165;p43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166" name="Google Shape;1166;p43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67" name="Google Shape;1167;p43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168" name="Google Shape;1168;p43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69" name="Google Shape;1169;p43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170" name="Google Shape;1170;p43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71" name="Google Shape;1171;p43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72" name="Google Shape;1172;p43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73" name="Google Shape;1173;p43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174" name="Google Shape;1174;p43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175" name="Google Shape;1175;p43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176" name="Google Shape;1176;p43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177" name="Google Shape;1177;p43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178" name="Google Shape;1178;p43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79" name="Google Shape;1179;p43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180" name="Google Shape;1180;p43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81" name="Google Shape;1181;p43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1182" name="Google Shape;1182;p43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3" name="Google Shape;1183;p43"/>
          <p:cNvSpPr txBox="1"/>
          <p:nvPr/>
        </p:nvSpPr>
        <p:spPr>
          <a:xfrm>
            <a:off x="4114800" y="5727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184" name="Google Shape;1184;p43"/>
          <p:cNvSpPr/>
          <p:nvPr/>
        </p:nvSpPr>
        <p:spPr>
          <a:xfrm rot="1680794">
            <a:off x="6391143" y="1010858"/>
            <a:ext cx="238888" cy="1458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3"/>
          <p:cNvSpPr/>
          <p:nvPr/>
        </p:nvSpPr>
        <p:spPr>
          <a:xfrm>
            <a:off x="1571625" y="394585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6" name="Google Shape;1186;p43"/>
          <p:cNvCxnSpPr>
            <a:stCxn id="1173" idx="1"/>
            <a:endCxn id="1176" idx="0"/>
          </p:cNvCxnSpPr>
          <p:nvPr/>
        </p:nvCxnSpPr>
        <p:spPr>
          <a:xfrm flipH="1">
            <a:off x="395350" y="3989661"/>
            <a:ext cx="232800" cy="3405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7" name="Google Shape;1187;p43"/>
          <p:cNvCxnSpPr>
            <a:stCxn id="1172" idx="1"/>
            <a:endCxn id="1175" idx="2"/>
          </p:cNvCxnSpPr>
          <p:nvPr/>
        </p:nvCxnSpPr>
        <p:spPr>
          <a:xfrm rot="10800000">
            <a:off x="385750" y="1270236"/>
            <a:ext cx="242400" cy="30012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8" name="Google Shape;1188;p43"/>
          <p:cNvSpPr txBox="1"/>
          <p:nvPr/>
        </p:nvSpPr>
        <p:spPr>
          <a:xfrm>
            <a:off x="5943600" y="206698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9" name="Google Shape;1189;p43"/>
          <p:cNvSpPr txBox="1"/>
          <p:nvPr/>
        </p:nvSpPr>
        <p:spPr>
          <a:xfrm>
            <a:off x="7573875" y="2298225"/>
            <a:ext cx="1570200" cy="1723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lw $sp, 4($</a:t>
            </a:r>
            <a:r>
              <a:rPr lang="en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lw $fp, 4($sp)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-------------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$t0, -20($fp)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$t1, -24($fp)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$ra, -104($fp)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0" name="Google Shape;1190;p43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fp: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The Postcall</a:t>
            </a:r>
            <a:endParaRPr/>
          </a:p>
        </p:txBody>
      </p:sp>
      <p:sp>
        <p:nvSpPr>
          <p:cNvPr id="1196" name="Google Shape;1196;p44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fp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-4($</a:t>
            </a:r>
            <a:r>
              <a:rPr lang="en" dirty="0" err="1"/>
              <a:t>sp</a:t>
            </a:r>
            <a:r>
              <a:rPr lang="en" dirty="0"/>
              <a:t>), ($</a:t>
            </a:r>
            <a:r>
              <a:rPr lang="en" dirty="0" err="1"/>
              <a:t>fp</a:t>
            </a:r>
            <a:r>
              <a:rPr lang="en" dirty="0"/>
              <a:t>), or $v0</a:t>
            </a:r>
            <a:endParaRPr dirty="0"/>
          </a:p>
        </p:txBody>
      </p:sp>
      <p:sp>
        <p:nvSpPr>
          <p:cNvPr id="1197" name="Google Shape;1197;p44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198" name="Google Shape;1198;p44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99" name="Google Shape;1199;p44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200" name="Google Shape;1200;p44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1" name="Google Shape;1201;p44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202" name="Google Shape;1202;p44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203" name="Google Shape;1203;p44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204" name="Google Shape;1204;p44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05" name="Google Shape;1205;p44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206" name="Google Shape;1206;p44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07" name="Google Shape;1207;p44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208" name="Google Shape;1208;p44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209" name="Google Shape;1209;p44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210" name="Google Shape;1210;p44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211" name="Google Shape;1211;p44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212" name="Google Shape;1212;p44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213" name="Google Shape;1213;p44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214" name="Google Shape;1214;p44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215" name="Google Shape;1215;p44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216" name="Google Shape;1216;p44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217" name="Google Shape;1217;p44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18" name="Google Shape;1218;p44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219" name="Google Shape;1219;p44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20" name="Google Shape;1220;p44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221" name="Google Shape;1221;p44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222" name="Google Shape;1222;p44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223" name="Google Shape;1223;p44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224" name="Google Shape;1224;p44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225" name="Google Shape;1225;p44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226" name="Google Shape;1226;p44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227" name="Google Shape;1227;p44"/>
          <p:cNvSpPr txBox="1"/>
          <p:nvPr/>
        </p:nvSpPr>
        <p:spPr>
          <a:xfrm rot="-5400000">
            <a:off x="3928425" y="2163525"/>
            <a:ext cx="109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1228" name="Google Shape;1228;p44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229" name="Google Shape;1229;p44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230" name="Google Shape;1230;p44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231" name="Google Shape;1231;p44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1232" name="Google Shape;1232;p44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3" name="Google Shape;1233;p44"/>
          <p:cNvSpPr txBox="1"/>
          <p:nvPr/>
        </p:nvSpPr>
        <p:spPr>
          <a:xfrm>
            <a:off x="4114800" y="5727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234" name="Google Shape;1234;p44"/>
          <p:cNvSpPr/>
          <p:nvPr/>
        </p:nvSpPr>
        <p:spPr>
          <a:xfrm rot="1680794">
            <a:off x="6143493" y="1010858"/>
            <a:ext cx="238888" cy="1458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4"/>
          <p:cNvSpPr/>
          <p:nvPr/>
        </p:nvSpPr>
        <p:spPr>
          <a:xfrm rot="-5400000">
            <a:off x="3239925" y="2865150"/>
            <a:ext cx="3429600" cy="22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data</a:t>
            </a:r>
            <a:endParaRPr/>
          </a:p>
        </p:txBody>
      </p:sp>
      <p:sp>
        <p:nvSpPr>
          <p:cNvPr id="1236" name="Google Shape;1236;p44"/>
          <p:cNvSpPr/>
          <p:nvPr/>
        </p:nvSpPr>
        <p:spPr>
          <a:xfrm>
            <a:off x="1571625" y="410980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44"/>
          <p:cNvSpPr/>
          <p:nvPr/>
        </p:nvSpPr>
        <p:spPr>
          <a:xfrm>
            <a:off x="628150" y="4703550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238" name="Google Shape;1238;p44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Instruction:</a:t>
            </a:r>
            <a:endParaRPr/>
          </a:p>
        </p:txBody>
      </p:sp>
      <p:sp>
        <p:nvSpPr>
          <p:cNvPr id="1244" name="Google Shape;1244;p45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Precall</a:t>
            </a:r>
            <a:r>
              <a:rPr lang="en" dirty="0"/>
              <a:t> steps before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push </a:t>
            </a:r>
            <a:r>
              <a:rPr lang="en" dirty="0" err="1"/>
              <a:t>args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jal</a:t>
            </a:r>
            <a:r>
              <a:rPr lang="en" dirty="0"/>
              <a:t> sub  # jump and link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set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build the frame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fp</a:t>
            </a:r>
            <a:r>
              <a:rPr lang="en" dirty="0"/>
              <a:t> = </a:t>
            </a:r>
            <a:r>
              <a:rPr lang="en" dirty="0" err="1"/>
              <a:t>sp</a:t>
            </a:r>
            <a:r>
              <a:rPr lang="en" dirty="0"/>
              <a:t> + </a:t>
            </a:r>
            <a:r>
              <a:rPr lang="en" dirty="0" err="1"/>
              <a:t>arg_size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- </a:t>
            </a:r>
            <a:r>
              <a:rPr lang="en" dirty="0" err="1"/>
              <a:t>frame_size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save S registers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Steps to clean up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S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delete the frame (no need to!)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but </a:t>
            </a:r>
            <a:r>
              <a:rPr lang="en" dirty="0" err="1"/>
              <a:t>sp</a:t>
            </a:r>
            <a:r>
              <a:rPr lang="en" dirty="0"/>
              <a:t> = </a:t>
            </a:r>
            <a:r>
              <a:rPr lang="en" dirty="0" err="1"/>
              <a:t>fp</a:t>
            </a:r>
            <a:r>
              <a:rPr lang="en" dirty="0"/>
              <a:t> + 1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position the return value: ($</a:t>
            </a:r>
            <a:r>
              <a:rPr lang="en" dirty="0" err="1"/>
              <a:t>fp</a:t>
            </a:r>
            <a:r>
              <a:rPr lang="en" dirty="0"/>
              <a:t>), $v0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jr</a:t>
            </a:r>
            <a:r>
              <a:rPr lang="en" dirty="0"/>
              <a:t> $ra     # jump register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err="1"/>
              <a:t>Postcall</a:t>
            </a:r>
            <a:r>
              <a:rPr lang="en" dirty="0"/>
              <a:t> steps after "sub"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restore registers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move return value?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-4($</a:t>
            </a:r>
            <a:r>
              <a:rPr lang="en-US" dirty="0" err="1"/>
              <a:t>sp</a:t>
            </a:r>
            <a:r>
              <a:rPr lang="en-US" dirty="0"/>
              <a:t>), ($</a:t>
            </a:r>
            <a:r>
              <a:rPr lang="en-US" dirty="0" err="1"/>
              <a:t>fp</a:t>
            </a:r>
            <a:r>
              <a:rPr lang="en-US" dirty="0"/>
              <a:t>), or $v0</a:t>
            </a:r>
          </a:p>
        </p:txBody>
      </p:sp>
      <p:sp>
        <p:nvSpPr>
          <p:cNvPr id="1245" name="Google Shape;1245;p45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6" name="Google Shape;1246;p45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247" name="Google Shape;1247;p45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248" name="Google Shape;1248;p45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249" name="Google Shape;1249;p45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250" name="Google Shape;1250;p45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251" name="Google Shape;1251;p45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252" name="Google Shape;1252;p45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53" name="Google Shape;1253;p45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254" name="Google Shape;1254;p45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55" name="Google Shape;1255;p45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256" name="Google Shape;1256;p45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257" name="Google Shape;1257;p45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258" name="Google Shape;1258;p45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259" name="Google Shape;1259;p45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260" name="Google Shape;1260;p45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261" name="Google Shape;1261;p45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262" name="Google Shape;1262;p45"/>
          <p:cNvSpPr/>
          <p:nvPr/>
        </p:nvSpPr>
        <p:spPr>
          <a:xfrm>
            <a:off x="6115050" y="13823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5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-- Producer Convention Caveats:</a:t>
            </a:r>
            <a:endParaRPr/>
          </a:p>
        </p:txBody>
      </p:sp>
      <p:sp>
        <p:nvSpPr>
          <p:cNvPr id="1269" name="Google Shape;126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Main Memory is slow: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first 4 arguments should not be passed via the stack but via: $a0, $a1, $a2, $a3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the 2 return values should not be passed via the stack but via: $v0, $v1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Although there are 32 general purpose registers: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Can't use: $zero, $at, $k1, $k2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you use: $</a:t>
            </a:r>
            <a:r>
              <a:rPr lang="en" dirty="0" err="1"/>
              <a:t>gp</a:t>
            </a:r>
            <a:r>
              <a:rPr lang="en" dirty="0"/>
              <a:t>, $</a:t>
            </a:r>
            <a:r>
              <a:rPr lang="en" dirty="0" err="1"/>
              <a:t>sp</a:t>
            </a:r>
            <a:r>
              <a:rPr lang="en" dirty="0"/>
              <a:t>, $</a:t>
            </a:r>
            <a:r>
              <a:rPr lang="en" dirty="0" err="1"/>
              <a:t>fp</a:t>
            </a:r>
            <a:r>
              <a:rPr lang="en" dirty="0"/>
              <a:t>, $ra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you must take steps to save--restore these registers at call boundaries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you use: $a0, $a1, $a2, $a3, $v0, $v1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you must take steps to save--restore these registers at call boundaries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compiler MUST follow this convention,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but the assembly level programmer can "optimize" their code!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Graph II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38150" y="1072525"/>
            <a:ext cx="4010100" cy="3879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A(void)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x = 5;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B(void)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C(void)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D(void)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public static void main(String args[])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A();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B();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638800" y="3319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6" name="Google Shape;86;p15"/>
          <p:cNvSpPr/>
          <p:nvPr/>
        </p:nvSpPr>
        <p:spPr>
          <a:xfrm>
            <a:off x="4762500" y="181547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7" name="Google Shape;87;p15"/>
          <p:cNvSpPr/>
          <p:nvPr/>
        </p:nvSpPr>
        <p:spPr>
          <a:xfrm>
            <a:off x="5781675" y="33585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8" name="Google Shape;88;p15"/>
          <p:cNvSpPr/>
          <p:nvPr/>
        </p:nvSpPr>
        <p:spPr>
          <a:xfrm>
            <a:off x="6357975" y="173927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9" name="Google Shape;89;p15"/>
          <p:cNvSpPr txBox="1"/>
          <p:nvPr/>
        </p:nvSpPr>
        <p:spPr>
          <a:xfrm>
            <a:off x="5672175" y="3985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90" name="Google Shape;90;p15"/>
          <p:cNvCxnSpPr>
            <a:stCxn id="85" idx="3"/>
            <a:endCxn id="86" idx="0"/>
          </p:cNvCxnSpPr>
          <p:nvPr/>
        </p:nvCxnSpPr>
        <p:spPr>
          <a:xfrm flipH="1">
            <a:off x="5105333" y="917292"/>
            <a:ext cx="633900" cy="89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5"/>
          <p:cNvCxnSpPr>
            <a:stCxn id="85" idx="5"/>
            <a:endCxn id="88" idx="0"/>
          </p:cNvCxnSpPr>
          <p:nvPr/>
        </p:nvCxnSpPr>
        <p:spPr>
          <a:xfrm>
            <a:off x="6224167" y="917292"/>
            <a:ext cx="476700" cy="8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5"/>
          <p:cNvCxnSpPr>
            <a:stCxn id="86" idx="4"/>
            <a:endCxn id="87" idx="1"/>
          </p:cNvCxnSpPr>
          <p:nvPr/>
        </p:nvCxnSpPr>
        <p:spPr>
          <a:xfrm>
            <a:off x="5105400" y="2501275"/>
            <a:ext cx="776700" cy="9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5"/>
          <p:cNvCxnSpPr>
            <a:stCxn id="88" idx="4"/>
            <a:endCxn id="87" idx="7"/>
          </p:cNvCxnSpPr>
          <p:nvPr/>
        </p:nvCxnSpPr>
        <p:spPr>
          <a:xfrm flipH="1">
            <a:off x="6366975" y="2425075"/>
            <a:ext cx="333900" cy="103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5"/>
          <p:cNvCxnSpPr>
            <a:stCxn id="88" idx="5"/>
            <a:endCxn id="95" idx="1"/>
          </p:cNvCxnSpPr>
          <p:nvPr/>
        </p:nvCxnSpPr>
        <p:spPr>
          <a:xfrm>
            <a:off x="6943342" y="2324642"/>
            <a:ext cx="372300" cy="5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5"/>
          <p:cNvSpPr txBox="1"/>
          <p:nvPr/>
        </p:nvSpPr>
        <p:spPr>
          <a:xfrm>
            <a:off x="4957800" y="194157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6567525" y="18463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5967450" y="35227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99" name="Google Shape;99;p15"/>
          <p:cNvCxnSpPr>
            <a:stCxn id="100" idx="0"/>
          </p:cNvCxnSpPr>
          <p:nvPr/>
        </p:nvCxnSpPr>
        <p:spPr>
          <a:xfrm rot="10800000">
            <a:off x="6572400" y="3996625"/>
            <a:ext cx="5028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5"/>
          <p:cNvSpPr/>
          <p:nvPr/>
        </p:nvSpPr>
        <p:spPr>
          <a:xfrm>
            <a:off x="7215225" y="2796550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1" name="Google Shape;101;p15"/>
          <p:cNvSpPr txBox="1"/>
          <p:nvPr/>
        </p:nvSpPr>
        <p:spPr>
          <a:xfrm>
            <a:off x="7410975" y="293935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6486150" y="4501525"/>
            <a:ext cx="1178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leaf nodes</a:t>
            </a:r>
            <a:endParaRPr/>
          </a:p>
        </p:txBody>
      </p:sp>
      <p:cxnSp>
        <p:nvCxnSpPr>
          <p:cNvPr id="102" name="Google Shape;102;p15"/>
          <p:cNvCxnSpPr>
            <a:stCxn id="100" idx="0"/>
          </p:cNvCxnSpPr>
          <p:nvPr/>
        </p:nvCxnSpPr>
        <p:spPr>
          <a:xfrm rot="10800000" flipH="1">
            <a:off x="7075200" y="3642325"/>
            <a:ext cx="371400" cy="8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Graph with a Loop (Recursion)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638800" y="3319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9" name="Google Shape;109;p16"/>
          <p:cNvSpPr/>
          <p:nvPr/>
        </p:nvSpPr>
        <p:spPr>
          <a:xfrm>
            <a:off x="4762500" y="181547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0" name="Google Shape;110;p16"/>
          <p:cNvSpPr/>
          <p:nvPr/>
        </p:nvSpPr>
        <p:spPr>
          <a:xfrm>
            <a:off x="5781675" y="33585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1" name="Google Shape;111;p16"/>
          <p:cNvSpPr/>
          <p:nvPr/>
        </p:nvSpPr>
        <p:spPr>
          <a:xfrm>
            <a:off x="6357975" y="173927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2" name="Google Shape;112;p16"/>
          <p:cNvSpPr txBox="1"/>
          <p:nvPr/>
        </p:nvSpPr>
        <p:spPr>
          <a:xfrm>
            <a:off x="5672175" y="3985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113" name="Google Shape;113;p16"/>
          <p:cNvCxnSpPr>
            <a:stCxn id="108" idx="3"/>
            <a:endCxn id="109" idx="0"/>
          </p:cNvCxnSpPr>
          <p:nvPr/>
        </p:nvCxnSpPr>
        <p:spPr>
          <a:xfrm flipH="1">
            <a:off x="5105333" y="917292"/>
            <a:ext cx="633900" cy="89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6"/>
          <p:cNvSpPr/>
          <p:nvPr/>
        </p:nvSpPr>
        <p:spPr>
          <a:xfrm>
            <a:off x="7215225" y="2796550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15" name="Google Shape;115;p16"/>
          <p:cNvCxnSpPr>
            <a:stCxn id="108" idx="5"/>
            <a:endCxn id="111" idx="0"/>
          </p:cNvCxnSpPr>
          <p:nvPr/>
        </p:nvCxnSpPr>
        <p:spPr>
          <a:xfrm>
            <a:off x="6224167" y="917292"/>
            <a:ext cx="476700" cy="8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6"/>
          <p:cNvCxnSpPr>
            <a:stCxn id="109" idx="4"/>
            <a:endCxn id="110" idx="1"/>
          </p:cNvCxnSpPr>
          <p:nvPr/>
        </p:nvCxnSpPr>
        <p:spPr>
          <a:xfrm>
            <a:off x="5105400" y="2501275"/>
            <a:ext cx="776700" cy="9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6"/>
          <p:cNvCxnSpPr>
            <a:stCxn id="111" idx="4"/>
            <a:endCxn id="110" idx="7"/>
          </p:cNvCxnSpPr>
          <p:nvPr/>
        </p:nvCxnSpPr>
        <p:spPr>
          <a:xfrm flipH="1">
            <a:off x="6366975" y="2425075"/>
            <a:ext cx="333900" cy="103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6"/>
          <p:cNvCxnSpPr>
            <a:stCxn id="111" idx="5"/>
            <a:endCxn id="114" idx="1"/>
          </p:cNvCxnSpPr>
          <p:nvPr/>
        </p:nvCxnSpPr>
        <p:spPr>
          <a:xfrm>
            <a:off x="6943342" y="2324642"/>
            <a:ext cx="372300" cy="5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16"/>
          <p:cNvSpPr txBox="1"/>
          <p:nvPr/>
        </p:nvSpPr>
        <p:spPr>
          <a:xfrm>
            <a:off x="6486150" y="4501525"/>
            <a:ext cx="1178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leaf node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4957800" y="194157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6567525" y="18463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5967450" y="35227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7410975" y="293935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438150" y="1072525"/>
            <a:ext cx="4010100" cy="3879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A(void)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x = 5;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B(void)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C(void)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A();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D(void)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public static void main(String args[])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A();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B();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5" name="Google Shape;125;p16"/>
          <p:cNvCxnSpPr>
            <a:stCxn id="110" idx="4"/>
            <a:endCxn id="109" idx="2"/>
          </p:cNvCxnSpPr>
          <p:nvPr/>
        </p:nvCxnSpPr>
        <p:spPr>
          <a:xfrm rot="5400000" flipH="1">
            <a:off x="4500675" y="2420425"/>
            <a:ext cx="1885800" cy="1362000"/>
          </a:xfrm>
          <a:prstGeom prst="curvedConnector4">
            <a:avLst>
              <a:gd name="adj1" fmla="val -12627"/>
              <a:gd name="adj2" fmla="val 1174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6"/>
          <p:cNvCxnSpPr>
            <a:stCxn id="119" idx="0"/>
          </p:cNvCxnSpPr>
          <p:nvPr/>
        </p:nvCxnSpPr>
        <p:spPr>
          <a:xfrm rot="10800000" flipH="1">
            <a:off x="7075200" y="3642325"/>
            <a:ext cx="371400" cy="8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Call Graph (Runtime)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438150" y="1072525"/>
            <a:ext cx="4010100" cy="3879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A(void)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000" strike="sng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int x = 5;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B(void)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C(void)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A();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D(void)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public static void main(String args[])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A();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B();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6562725" y="4939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4" name="Google Shape;134;p17"/>
          <p:cNvSpPr/>
          <p:nvPr/>
        </p:nvSpPr>
        <p:spPr>
          <a:xfrm>
            <a:off x="6562725" y="14282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5" name="Google Shape;135;p17"/>
          <p:cNvSpPr txBox="1"/>
          <p:nvPr/>
        </p:nvSpPr>
        <p:spPr>
          <a:xfrm>
            <a:off x="6610350" y="6271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6562725" y="23625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7" name="Google Shape;137;p17"/>
          <p:cNvSpPr/>
          <p:nvPr/>
        </p:nvSpPr>
        <p:spPr>
          <a:xfrm>
            <a:off x="6562725" y="32968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8" name="Google Shape;138;p17"/>
          <p:cNvSpPr/>
          <p:nvPr/>
        </p:nvSpPr>
        <p:spPr>
          <a:xfrm>
            <a:off x="6562725" y="42311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9" name="Google Shape;139;p17"/>
          <p:cNvSpPr txBox="1"/>
          <p:nvPr/>
        </p:nvSpPr>
        <p:spPr>
          <a:xfrm>
            <a:off x="6738957" y="158915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6738957" y="345601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6738957" y="25226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6738957" y="437997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43" name="Google Shape;143;p17"/>
          <p:cNvCxnSpPr>
            <a:stCxn id="133" idx="4"/>
            <a:endCxn id="134" idx="0"/>
          </p:cNvCxnSpPr>
          <p:nvPr/>
        </p:nvCxnSpPr>
        <p:spPr>
          <a:xfrm>
            <a:off x="6905625" y="1179725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17"/>
          <p:cNvCxnSpPr>
            <a:stCxn id="134" idx="4"/>
            <a:endCxn id="136" idx="0"/>
          </p:cNvCxnSpPr>
          <p:nvPr/>
        </p:nvCxnSpPr>
        <p:spPr>
          <a:xfrm>
            <a:off x="6905625" y="2114025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7"/>
          <p:cNvCxnSpPr>
            <a:stCxn id="136" idx="4"/>
            <a:endCxn id="137" idx="0"/>
          </p:cNvCxnSpPr>
          <p:nvPr/>
        </p:nvCxnSpPr>
        <p:spPr>
          <a:xfrm>
            <a:off x="6905625" y="3048325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7"/>
          <p:cNvCxnSpPr>
            <a:stCxn id="137" idx="4"/>
            <a:endCxn id="138" idx="0"/>
          </p:cNvCxnSpPr>
          <p:nvPr/>
        </p:nvCxnSpPr>
        <p:spPr>
          <a:xfrm>
            <a:off x="6905625" y="3982625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7"/>
          <p:cNvSpPr txBox="1"/>
          <p:nvPr/>
        </p:nvSpPr>
        <p:spPr>
          <a:xfrm>
            <a:off x="5962650" y="152812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5; 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5962650" y="343312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5;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Organization  </a:t>
            </a:r>
            <a:r>
              <a:rPr lang="en" sz="2244" dirty="0"/>
              <a:t>(Java program)</a:t>
            </a:r>
            <a:endParaRPr sz="2244" dirty="0"/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C184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public static int x = 5;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int y = 7;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 err="1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addNumbers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a,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b) {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 = a + b;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(String[] </a:t>
            </a:r>
            <a:r>
              <a:rPr lang="en" sz="1162" dirty="0" err="1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args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num1 = </a:t>
            </a:r>
            <a:r>
              <a:rPr lang="en" sz="1162" dirty="0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num2 = </a:t>
            </a:r>
            <a:r>
              <a:rPr lang="en" sz="1162" dirty="0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62" dirty="0">
                <a:solidFill>
                  <a:srgbClr val="A0A1A7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create an object of Main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Main obj =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Main();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result = </a:t>
            </a:r>
            <a:r>
              <a:rPr lang="en" sz="1162" dirty="0" err="1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obj.addNumbers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(num1, num2);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 dirty="0" err="1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System.out.println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162" dirty="0">
                <a:solidFill>
                  <a:srgbClr val="50A14F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"Sum is: "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result);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5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5627543" y="343488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 </a:t>
            </a:r>
            <a:r>
              <a:rPr lang="en" sz="1300"/>
              <a:t>(INSTRUCTIONS)</a:t>
            </a:r>
            <a:endParaRPr sz="1300"/>
          </a:p>
        </p:txBody>
      </p:sp>
      <p:sp>
        <p:nvSpPr>
          <p:cNvPr id="226" name="Google Shape;226;p22"/>
          <p:cNvSpPr/>
          <p:nvPr/>
        </p:nvSpPr>
        <p:spPr>
          <a:xfrm>
            <a:off x="5627543" y="2769137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.data</a:t>
            </a:r>
            <a:br>
              <a:rPr lang="en"/>
            </a:b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5627543" y="134750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br>
              <a:rPr lang="en"/>
            </a:br>
            <a:r>
              <a:rPr lang="en"/>
              <a:t>int a; int b;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5627543" y="199905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br>
              <a:rPr lang="en"/>
            </a:b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917D4-4BB6-FE41-B3A7-B94CD6B1E0FE}"/>
              </a:ext>
            </a:extLst>
          </p:cNvPr>
          <p:cNvSpPr txBox="1"/>
          <p:nvPr/>
        </p:nvSpPr>
        <p:spPr>
          <a:xfrm>
            <a:off x="7361494" y="1379208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0CD3D-7C05-FA41-9C69-173063ED78C3}"/>
              </a:ext>
            </a:extLst>
          </p:cNvPr>
          <p:cNvSpPr txBox="1"/>
          <p:nvPr/>
        </p:nvSpPr>
        <p:spPr>
          <a:xfrm>
            <a:off x="7363420" y="2746944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280F8-3BAC-2243-B80C-A906ADAC9497}"/>
              </a:ext>
            </a:extLst>
          </p:cNvPr>
          <p:cNvSpPr txBox="1"/>
          <p:nvPr/>
        </p:nvSpPr>
        <p:spPr>
          <a:xfrm>
            <a:off x="7720310" y="1377384"/>
            <a:ext cx="13889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Locations defined at runtime.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88980-D476-7D48-B874-A21D05091EB9}"/>
              </a:ext>
            </a:extLst>
          </p:cNvPr>
          <p:cNvSpPr txBox="1"/>
          <p:nvPr/>
        </p:nvSpPr>
        <p:spPr>
          <a:xfrm>
            <a:off x="7664367" y="2640951"/>
            <a:ext cx="1388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Locations are defined when the program starts.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Frame: a collection of variables: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Classes variables     →   "heap"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Methods variables    →   "stack"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Static variables         →   ".data"</a:t>
            </a:r>
            <a:endParaRPr dirty="0"/>
          </a:p>
        </p:txBody>
      </p:sp>
      <p:sp>
        <p:nvSpPr>
          <p:cNvPr id="335" name="Google Shape;3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Frames</a:t>
            </a:r>
            <a:endParaRPr/>
          </a:p>
        </p:txBody>
      </p:sp>
      <p:pic>
        <p:nvPicPr>
          <p:cNvPr id="336" name="Google Shape;3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001" y="550375"/>
            <a:ext cx="4218624" cy="41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3"/>
          <p:cNvSpPr txBox="1"/>
          <p:nvPr/>
        </p:nvSpPr>
        <p:spPr>
          <a:xfrm>
            <a:off x="7606475" y="115925"/>
            <a:ext cx="1417200" cy="338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well-known addresses</a:t>
            </a:r>
            <a:endParaRPr sz="1000"/>
          </a:p>
        </p:txBody>
      </p:sp>
      <p:cxnSp>
        <p:nvCxnSpPr>
          <p:cNvPr id="338" name="Google Shape;338;p23"/>
          <p:cNvCxnSpPr>
            <a:stCxn id="337" idx="2"/>
          </p:cNvCxnSpPr>
          <p:nvPr/>
        </p:nvCxnSpPr>
        <p:spPr>
          <a:xfrm>
            <a:off x="8315075" y="454625"/>
            <a:ext cx="126600" cy="2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23"/>
          <p:cNvSpPr txBox="1"/>
          <p:nvPr/>
        </p:nvSpPr>
        <p:spPr>
          <a:xfrm>
            <a:off x="4406075" y="115925"/>
            <a:ext cx="1417200" cy="492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current address saved in a register</a:t>
            </a:r>
            <a:endParaRPr sz="1000"/>
          </a:p>
        </p:txBody>
      </p:sp>
      <p:cxnSp>
        <p:nvCxnSpPr>
          <p:cNvPr id="340" name="Google Shape;340;p23"/>
          <p:cNvCxnSpPr>
            <a:stCxn id="339" idx="2"/>
          </p:cNvCxnSpPr>
          <p:nvPr/>
        </p:nvCxnSpPr>
        <p:spPr>
          <a:xfrm>
            <a:off x="5114675" y="608525"/>
            <a:ext cx="7200" cy="33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41" name="Google Shape;341;p23"/>
          <p:cNvGrpSpPr/>
          <p:nvPr/>
        </p:nvGrpSpPr>
        <p:grpSpPr>
          <a:xfrm>
            <a:off x="1131022" y="2390310"/>
            <a:ext cx="3191791" cy="2370156"/>
            <a:chOff x="364426" y="1704519"/>
            <a:chExt cx="3802013" cy="2963806"/>
          </a:xfrm>
        </p:grpSpPr>
        <p:sp>
          <p:nvSpPr>
            <p:cNvPr id="342" name="Google Shape;342;p23"/>
            <p:cNvSpPr/>
            <p:nvPr/>
          </p:nvSpPr>
          <p:spPr>
            <a:xfrm>
              <a:off x="1590175" y="2271211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temps</a:t>
              </a:r>
              <a:endParaRPr sz="1000"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1590175" y="1991306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locals</a:t>
              </a:r>
              <a:endParaRPr sz="1100"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1590175" y="1711400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args</a:t>
              </a:r>
              <a:endParaRPr sz="1100"/>
            </a:p>
          </p:txBody>
        </p:sp>
        <p:cxnSp>
          <p:nvCxnSpPr>
            <p:cNvPr id="345" name="Google Shape;345;p23"/>
            <p:cNvCxnSpPr/>
            <p:nvPr/>
          </p:nvCxnSpPr>
          <p:spPr>
            <a:xfrm>
              <a:off x="1552737" y="1704519"/>
              <a:ext cx="735900" cy="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" name="Google Shape;346;p23"/>
            <p:cNvSpPr/>
            <p:nvPr/>
          </p:nvSpPr>
          <p:spPr>
            <a:xfrm>
              <a:off x="3286125" y="1865525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3286125" y="2799825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48" name="Google Shape;348;p23"/>
            <p:cNvSpPr txBox="1"/>
            <p:nvPr/>
          </p:nvSpPr>
          <p:spPr>
            <a:xfrm>
              <a:off x="3294850" y="1947681"/>
              <a:ext cx="733439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/>
                <a:t>main</a:t>
              </a:r>
              <a:endParaRPr sz="1300" dirty="0"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3286125" y="3734125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50" name="Google Shape;350;p23"/>
            <p:cNvSpPr txBox="1"/>
            <p:nvPr/>
          </p:nvSpPr>
          <p:spPr>
            <a:xfrm>
              <a:off x="3433000" y="2909706"/>
              <a:ext cx="73343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sp>
          <p:nvSpPr>
            <p:cNvPr id="351" name="Google Shape;351;p23"/>
            <p:cNvSpPr txBox="1"/>
            <p:nvPr/>
          </p:nvSpPr>
          <p:spPr>
            <a:xfrm>
              <a:off x="3433000" y="3843156"/>
              <a:ext cx="73343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cxnSp>
          <p:nvCxnSpPr>
            <p:cNvPr id="352" name="Google Shape;352;p23"/>
            <p:cNvCxnSpPr>
              <a:stCxn id="346" idx="4"/>
              <a:endCxn id="347" idx="0"/>
            </p:cNvCxnSpPr>
            <p:nvPr/>
          </p:nvCxnSpPr>
          <p:spPr>
            <a:xfrm>
              <a:off x="3629025" y="2551325"/>
              <a:ext cx="0" cy="2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3" name="Google Shape;353;p23"/>
            <p:cNvCxnSpPr>
              <a:stCxn id="347" idx="4"/>
              <a:endCxn id="349" idx="0"/>
            </p:cNvCxnSpPr>
            <p:nvPr/>
          </p:nvCxnSpPr>
          <p:spPr>
            <a:xfrm>
              <a:off x="3629025" y="3485625"/>
              <a:ext cx="0" cy="2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4" name="Google Shape;354;p23"/>
            <p:cNvCxnSpPr>
              <a:stCxn id="349" idx="4"/>
              <a:endCxn id="355" idx="0"/>
            </p:cNvCxnSpPr>
            <p:nvPr/>
          </p:nvCxnSpPr>
          <p:spPr>
            <a:xfrm>
              <a:off x="3629025" y="4419925"/>
              <a:ext cx="0" cy="2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6" name="Google Shape;356;p23"/>
            <p:cNvSpPr/>
            <p:nvPr/>
          </p:nvSpPr>
          <p:spPr>
            <a:xfrm>
              <a:off x="1590175" y="3233236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temps</a:t>
              </a:r>
              <a:endParaRPr sz="1000"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590175" y="2953331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locals</a:t>
              </a:r>
              <a:endParaRPr sz="1100"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1590175" y="2673425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args</a:t>
              </a:r>
              <a:endParaRPr sz="1100"/>
            </a:p>
          </p:txBody>
        </p:sp>
        <p:cxnSp>
          <p:nvCxnSpPr>
            <p:cNvPr id="359" name="Google Shape;359;p23"/>
            <p:cNvCxnSpPr/>
            <p:nvPr/>
          </p:nvCxnSpPr>
          <p:spPr>
            <a:xfrm>
              <a:off x="1552737" y="2666544"/>
              <a:ext cx="735900" cy="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0" name="Google Shape;360;p23"/>
            <p:cNvSpPr/>
            <p:nvPr/>
          </p:nvSpPr>
          <p:spPr>
            <a:xfrm>
              <a:off x="1590175" y="4185736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temps</a:t>
              </a:r>
              <a:endParaRPr sz="1000"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1590175" y="3905831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locals</a:t>
              </a:r>
              <a:endParaRPr sz="1100"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1590175" y="3625925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args</a:t>
              </a:r>
              <a:endParaRPr sz="1100"/>
            </a:p>
          </p:txBody>
        </p:sp>
        <p:cxnSp>
          <p:nvCxnSpPr>
            <p:cNvPr id="363" name="Google Shape;363;p23"/>
            <p:cNvCxnSpPr/>
            <p:nvPr/>
          </p:nvCxnSpPr>
          <p:spPr>
            <a:xfrm>
              <a:off x="1552737" y="3619044"/>
              <a:ext cx="735900" cy="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23"/>
            <p:cNvCxnSpPr>
              <a:endCxn id="357" idx="3"/>
            </p:cNvCxnSpPr>
            <p:nvPr/>
          </p:nvCxnSpPr>
          <p:spPr>
            <a:xfrm rot="10800000">
              <a:off x="2254075" y="3093431"/>
              <a:ext cx="924300" cy="3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5" name="Google Shape;365;p23"/>
            <p:cNvSpPr txBox="1"/>
            <p:nvPr/>
          </p:nvSpPr>
          <p:spPr>
            <a:xfrm>
              <a:off x="364426" y="3768533"/>
              <a:ext cx="5628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sp:</a:t>
              </a:r>
              <a:endParaRPr/>
            </a:p>
          </p:txBody>
        </p:sp>
        <p:sp>
          <p:nvSpPr>
            <p:cNvPr id="366" name="Google Shape;366;p23"/>
            <p:cNvSpPr txBox="1"/>
            <p:nvPr/>
          </p:nvSpPr>
          <p:spPr>
            <a:xfrm>
              <a:off x="364426" y="2811615"/>
              <a:ext cx="4761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fp:</a:t>
              </a:r>
              <a:endParaRPr/>
            </a:p>
          </p:txBody>
        </p:sp>
        <p:cxnSp>
          <p:nvCxnSpPr>
            <p:cNvPr id="367" name="Google Shape;367;p23"/>
            <p:cNvCxnSpPr/>
            <p:nvPr/>
          </p:nvCxnSpPr>
          <p:spPr>
            <a:xfrm>
              <a:off x="783825" y="4021225"/>
              <a:ext cx="756900" cy="40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8" name="Google Shape;368;p23"/>
            <p:cNvCxnSpPr/>
            <p:nvPr/>
          </p:nvCxnSpPr>
          <p:spPr>
            <a:xfrm>
              <a:off x="715575" y="3073850"/>
              <a:ext cx="8466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9" name="Google Shape;369;p23"/>
            <p:cNvCxnSpPr/>
            <p:nvPr/>
          </p:nvCxnSpPr>
          <p:spPr>
            <a:xfrm>
              <a:off x="1552737" y="4481057"/>
              <a:ext cx="735900" cy="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23"/>
            <p:cNvCxnSpPr/>
            <p:nvPr/>
          </p:nvCxnSpPr>
          <p:spPr>
            <a:xfrm rot="10800000">
              <a:off x="2254075" y="4040606"/>
              <a:ext cx="924300" cy="3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1" name="Google Shape;371;p23"/>
            <p:cNvCxnSpPr/>
            <p:nvPr/>
          </p:nvCxnSpPr>
          <p:spPr>
            <a:xfrm rot="10800000">
              <a:off x="2305461" y="2135606"/>
              <a:ext cx="924300" cy="3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5A49BE4-4772-C94C-BB6F-D5CD77C7EDAB}"/>
              </a:ext>
            </a:extLst>
          </p:cNvPr>
          <p:cNvSpPr/>
          <p:nvPr/>
        </p:nvSpPr>
        <p:spPr>
          <a:xfrm>
            <a:off x="4805916" y="2030819"/>
            <a:ext cx="1307805" cy="93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/>
          <p:nvPr/>
        </p:nvSpPr>
        <p:spPr>
          <a:xfrm rot="-5400000">
            <a:off x="5710372" y="1650579"/>
            <a:ext cx="2996400" cy="34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variables</a:t>
            </a:r>
            <a:endParaRPr/>
          </a:p>
        </p:txBody>
      </p:sp>
      <p:sp>
        <p:nvSpPr>
          <p:cNvPr id="386" name="Google Shape;38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the Frame</a:t>
            </a:r>
            <a:endParaRPr/>
          </a:p>
        </p:txBody>
      </p:sp>
      <p:sp>
        <p:nvSpPr>
          <p:cNvPr id="387" name="Google Shape;387;p25"/>
          <p:cNvSpPr txBox="1">
            <a:spLocks noGrp="1"/>
          </p:cNvSpPr>
          <p:nvPr>
            <p:ph type="body" idx="1"/>
          </p:nvPr>
        </p:nvSpPr>
        <p:spPr>
          <a:xfrm>
            <a:off x="3048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my(int X, int Y, int Z) {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do we store values </a:t>
            </a:r>
            <a:b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onto the frame?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theory?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practice?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133350" y="8437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389" name="Google Shape;389;p25"/>
          <p:cNvSpPr/>
          <p:nvPr/>
        </p:nvSpPr>
        <p:spPr>
          <a:xfrm>
            <a:off x="4133350" y="5638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390" name="Google Shape;390;p25"/>
          <p:cNvSpPr/>
          <p:nvPr/>
        </p:nvSpPr>
        <p:spPr>
          <a:xfrm>
            <a:off x="4133350" y="2839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391" name="Google Shape;391;p25"/>
          <p:cNvSpPr/>
          <p:nvPr/>
        </p:nvSpPr>
        <p:spPr>
          <a:xfrm>
            <a:off x="4133350" y="11580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392" name="Google Shape;392;p25"/>
          <p:cNvSpPr/>
          <p:nvPr/>
        </p:nvSpPr>
        <p:spPr>
          <a:xfrm>
            <a:off x="4133350" y="14438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393" name="Google Shape;393;p25"/>
          <p:cNvSpPr/>
          <p:nvPr/>
        </p:nvSpPr>
        <p:spPr>
          <a:xfrm>
            <a:off x="4133350" y="1740499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394" name="Google Shape;394;p25"/>
          <p:cNvSpPr/>
          <p:nvPr/>
        </p:nvSpPr>
        <p:spPr>
          <a:xfrm>
            <a:off x="4133350" y="2037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395" name="Google Shape;395;p25"/>
          <p:cNvSpPr/>
          <p:nvPr/>
        </p:nvSpPr>
        <p:spPr>
          <a:xfrm>
            <a:off x="4133350" y="2317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396" name="Google Shape;396;p25"/>
          <p:cNvSpPr/>
          <p:nvPr/>
        </p:nvSpPr>
        <p:spPr>
          <a:xfrm>
            <a:off x="4133350" y="2597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397" name="Google Shape;397;p25"/>
          <p:cNvSpPr/>
          <p:nvPr/>
        </p:nvSpPr>
        <p:spPr>
          <a:xfrm>
            <a:off x="4133350" y="37320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398" name="Google Shape;398;p25"/>
          <p:cNvSpPr/>
          <p:nvPr/>
        </p:nvSpPr>
        <p:spPr>
          <a:xfrm>
            <a:off x="4133350" y="34455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399" name="Google Shape;399;p25"/>
          <p:cNvSpPr/>
          <p:nvPr/>
        </p:nvSpPr>
        <p:spPr>
          <a:xfrm>
            <a:off x="4133350" y="31637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400" name="Google Shape;400;p25"/>
          <p:cNvSpPr/>
          <p:nvPr/>
        </p:nvSpPr>
        <p:spPr>
          <a:xfrm>
            <a:off x="4133350" y="2883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401" name="Google Shape;401;p25"/>
          <p:cNvSpPr txBox="1"/>
          <p:nvPr/>
        </p:nvSpPr>
        <p:spPr>
          <a:xfrm>
            <a:off x="3638550" y="2152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402" name="Google Shape;402;p25"/>
          <p:cNvSpPr/>
          <p:nvPr/>
        </p:nvSpPr>
        <p:spPr>
          <a:xfrm>
            <a:off x="4148250" y="289220"/>
            <a:ext cx="663900" cy="8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FormalArgs</a:t>
            </a:r>
            <a:endParaRPr sz="1200"/>
          </a:p>
        </p:txBody>
      </p:sp>
      <p:sp>
        <p:nvSpPr>
          <p:cNvPr id="403" name="Google Shape;403;p25"/>
          <p:cNvSpPr txBox="1"/>
          <p:nvPr/>
        </p:nvSpPr>
        <p:spPr>
          <a:xfrm>
            <a:off x="3648075" y="36442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404" name="Google Shape;404;p25"/>
          <p:cNvSpPr txBox="1"/>
          <p:nvPr/>
        </p:nvSpPr>
        <p:spPr>
          <a:xfrm>
            <a:off x="5334000" y="320149"/>
            <a:ext cx="1714750" cy="298540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X  ⇔   0($</a:t>
            </a:r>
            <a:r>
              <a:rPr lang="en" sz="1300" dirty="0" err="1"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⇔ -92($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⇔ -96($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⇔ -100($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5" name="Google Shape;405;p25"/>
          <p:cNvSpPr txBox="1"/>
          <p:nvPr/>
        </p:nvSpPr>
        <p:spPr>
          <a:xfrm rot="-5400000">
            <a:off x="2479350" y="1910625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Frame</a:t>
            </a:r>
            <a:endParaRPr/>
          </a:p>
        </p:txBody>
      </p:sp>
      <p:sp>
        <p:nvSpPr>
          <p:cNvPr id="406" name="Google Shape;406;p25"/>
          <p:cNvSpPr/>
          <p:nvPr/>
        </p:nvSpPr>
        <p:spPr>
          <a:xfrm>
            <a:off x="4129281" y="1146719"/>
            <a:ext cx="647100" cy="5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Locals</a:t>
            </a:r>
            <a:endParaRPr sz="1200" dirty="0"/>
          </a:p>
        </p:txBody>
      </p:sp>
      <p:sp>
        <p:nvSpPr>
          <p:cNvPr id="407" name="Google Shape;407;p25"/>
          <p:cNvSpPr/>
          <p:nvPr/>
        </p:nvSpPr>
        <p:spPr>
          <a:xfrm>
            <a:off x="4136425" y="1775436"/>
            <a:ext cx="647100" cy="225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Temps</a:t>
            </a:r>
            <a:endParaRPr sz="1100"/>
          </a:p>
        </p:txBody>
      </p:sp>
      <p:cxnSp>
        <p:nvCxnSpPr>
          <p:cNvPr id="408" name="Google Shape;408;p25"/>
          <p:cNvCxnSpPr/>
          <p:nvPr/>
        </p:nvCxnSpPr>
        <p:spPr>
          <a:xfrm rot="10800000" flipH="1">
            <a:off x="5337450" y="1009223"/>
            <a:ext cx="1597800" cy="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25"/>
          <p:cNvCxnSpPr/>
          <p:nvPr/>
        </p:nvCxnSpPr>
        <p:spPr>
          <a:xfrm>
            <a:off x="5340353" y="1405799"/>
            <a:ext cx="159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25"/>
          <p:cNvSpPr/>
          <p:nvPr/>
        </p:nvSpPr>
        <p:spPr>
          <a:xfrm>
            <a:off x="5340352" y="334433"/>
            <a:ext cx="2038319" cy="299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1175725" y="1198325"/>
            <a:ext cx="2106000" cy="25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5"/>
          <p:cNvSpPr/>
          <p:nvPr/>
        </p:nvSpPr>
        <p:spPr>
          <a:xfrm>
            <a:off x="752850" y="1489725"/>
            <a:ext cx="689100" cy="40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4133350" y="4024684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414" name="Google Shape;414;p25"/>
          <p:cNvSpPr/>
          <p:nvPr/>
        </p:nvSpPr>
        <p:spPr>
          <a:xfrm>
            <a:off x="4133350" y="4329484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415" name="Google Shape;415;p25"/>
          <p:cNvSpPr/>
          <p:nvPr/>
        </p:nvSpPr>
        <p:spPr>
          <a:xfrm>
            <a:off x="4133350" y="4634284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416" name="Google Shape;416;p25"/>
          <p:cNvSpPr txBox="1"/>
          <p:nvPr/>
        </p:nvSpPr>
        <p:spPr>
          <a:xfrm>
            <a:off x="3660278" y="45586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cxnSp>
        <p:nvCxnSpPr>
          <p:cNvPr id="417" name="Google Shape;417;p25"/>
          <p:cNvCxnSpPr>
            <a:cxnSpLocks/>
            <a:stCxn id="403" idx="2"/>
          </p:cNvCxnSpPr>
          <p:nvPr/>
        </p:nvCxnSpPr>
        <p:spPr>
          <a:xfrm rot="16200000" flipH="1">
            <a:off x="3573473" y="4340626"/>
            <a:ext cx="665804" cy="1170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18" name="Google Shape;418;p25"/>
          <p:cNvGrpSpPr/>
          <p:nvPr/>
        </p:nvGrpSpPr>
        <p:grpSpPr>
          <a:xfrm>
            <a:off x="3458380" y="3935151"/>
            <a:ext cx="1326801" cy="986499"/>
            <a:chOff x="6279150" y="3925650"/>
            <a:chExt cx="1326801" cy="986499"/>
          </a:xfrm>
        </p:grpSpPr>
        <p:sp>
          <p:nvSpPr>
            <p:cNvPr id="419" name="Google Shape;419;p25"/>
            <p:cNvSpPr/>
            <p:nvPr/>
          </p:nvSpPr>
          <p:spPr>
            <a:xfrm>
              <a:off x="6958851" y="4026249"/>
              <a:ext cx="647100" cy="88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Args</a:t>
              </a:r>
              <a:br>
                <a:rPr lang="en" sz="1100"/>
              </a:br>
              <a:r>
                <a:rPr lang="en" sz="1100"/>
                <a:t>to</a:t>
              </a:r>
              <a:br>
                <a:rPr lang="en" sz="1100"/>
              </a:br>
              <a:r>
                <a:rPr lang="en" sz="1100"/>
                <a:t>"sub"</a:t>
              </a:r>
              <a:endParaRPr sz="1100"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279150" y="3925650"/>
              <a:ext cx="647100" cy="98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421" name="Google Shape;421;p25"/>
          <p:cNvSpPr/>
          <p:nvPr/>
        </p:nvSpPr>
        <p:spPr>
          <a:xfrm>
            <a:off x="1667250" y="2070225"/>
            <a:ext cx="805200" cy="28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5002050" y="4060382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sub(1,k,3)</a:t>
            </a:r>
            <a:endParaRPr sz="800"/>
          </a:p>
        </p:txBody>
      </p:sp>
      <p:sp>
        <p:nvSpPr>
          <p:cNvPr id="425" name="Google Shape;425;p25"/>
          <p:cNvSpPr/>
          <p:nvPr/>
        </p:nvSpPr>
        <p:spPr>
          <a:xfrm>
            <a:off x="1622700" y="4039886"/>
            <a:ext cx="7422600" cy="98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5"/>
          <p:cNvSpPr/>
          <p:nvPr/>
        </p:nvSpPr>
        <p:spPr>
          <a:xfrm>
            <a:off x="1216150" y="2001275"/>
            <a:ext cx="1380600" cy="43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7238</Words>
  <Application>Microsoft Macintosh PowerPoint</Application>
  <PresentationFormat>On-screen Show (16:9)</PresentationFormat>
  <Paragraphs>1748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Source Code Pro</vt:lpstr>
      <vt:lpstr>Source Code Pro ExtraLight</vt:lpstr>
      <vt:lpstr>Arial</vt:lpstr>
      <vt:lpstr>Simple Light</vt:lpstr>
      <vt:lpstr>Control Flow, Call Graphs  and  Subroutine Construction</vt:lpstr>
      <vt:lpstr>Control Flow Graph</vt:lpstr>
      <vt:lpstr>Call Graph</vt:lpstr>
      <vt:lpstr>Call Graph II</vt:lpstr>
      <vt:lpstr>Call Graph with a Loop (Recursion)</vt:lpstr>
      <vt:lpstr>Dynamic Call Graph (Runtime)</vt:lpstr>
      <vt:lpstr>Memory Organization  (Java program)</vt:lpstr>
      <vt:lpstr>Frames</vt:lpstr>
      <vt:lpstr>Layout of the Frame</vt:lpstr>
      <vt:lpstr>Subroutine Transition: Calling a Subroutine</vt:lpstr>
      <vt:lpstr>Subroutine Transition: Return from a Subroutine</vt:lpstr>
      <vt:lpstr>MIPS: Subroutine Process</vt:lpstr>
      <vt:lpstr>Subroutines</vt:lpstr>
      <vt:lpstr>Shared Resource: Registers</vt:lpstr>
      <vt:lpstr>Shared Resource: Registers</vt:lpstr>
      <vt:lpstr>Shared Resource: Registers</vt:lpstr>
      <vt:lpstr>Stack Operations</vt:lpstr>
      <vt:lpstr>But the MIPS Way</vt:lpstr>
      <vt:lpstr>Multiple Pushes / Pops</vt:lpstr>
      <vt:lpstr>Frames in Detail</vt:lpstr>
      <vt:lpstr>Calling "sub"</vt:lpstr>
      <vt:lpstr>Calling "sub"</vt:lpstr>
      <vt:lpstr>Calling "sub"</vt:lpstr>
      <vt:lpstr>Transition to "sub"</vt:lpstr>
      <vt:lpstr>Producer: The set up </vt:lpstr>
      <vt:lpstr>Producer: The set up</vt:lpstr>
      <vt:lpstr>Producer: The set up</vt:lpstr>
      <vt:lpstr>Executing "sub"</vt:lpstr>
      <vt:lpstr>Returning from "sub"</vt:lpstr>
      <vt:lpstr>Returning from "sub"</vt:lpstr>
      <vt:lpstr>Returning from "sub"</vt:lpstr>
      <vt:lpstr>Returning from "sub"</vt:lpstr>
      <vt:lpstr>Transition back</vt:lpstr>
      <vt:lpstr>Client: The Postcall</vt:lpstr>
      <vt:lpstr>Client: The set up</vt:lpstr>
      <vt:lpstr>Client: The Postcall</vt:lpstr>
      <vt:lpstr>The Next Instruction:</vt:lpstr>
      <vt:lpstr>Client -- Producer Convention Caveats: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Flow, Call Graphs  and  Subroutine Construction</dc:title>
  <cp:lastModifiedBy>Fitzgerald, Steven M</cp:lastModifiedBy>
  <cp:revision>4</cp:revision>
  <dcterms:modified xsi:type="dcterms:W3CDTF">2023-11-16T18:14:27Z</dcterms:modified>
</cp:coreProperties>
</file>