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943E931-EACF-4A29-9FB1-4BE262F756F1}">
  <a:tblStyle styleId="{2943E931-EACF-4A29-9FB1-4BE262F756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97e4ff2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97e4ff2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caa42c8b5c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caa42c8b5c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caa42c8b5c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caa42c8b5c_0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caa42c8b5c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caa42c8b5c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caa42c8b5c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caa42c8b5c_0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caa42c8b5c_0_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caa42c8b5c_0_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caa42c8b5c_0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caa42c8b5c_0_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0c248351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0c248351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caa42c8b5c_0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caa42c8b5c_0_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ca8556b3fe_0_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ca8556b3fe_0_6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a8556b3f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a8556b3f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9e1bb63b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9e1bb63b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ca8556b3fe_0_7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ca8556b3fe_0_7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ca8556b3fe_0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ca8556b3fe_0_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a8556b3fe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a8556b3fe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a8556b3fe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a8556b3fe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a8556b3fe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a8556b3fe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a8556b3f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a8556b3fe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aa42c8b5c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caa42c8b5c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caa42c8b5c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caa42c8b5c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caa42c8b5c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caa42c8b5c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bitwise-operator-in-jav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Last time: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Boolean Algebra ⇔ Digital Circuits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Point: We can do a lot with just Combinational logic -- all true functions can be evaluated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Point: Digital Circuits can be built to evaluate all of these functions.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All we need is And (*), Or (+) and Not (')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Truth Table → Boolean Algebra → Truth Tables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Boolean Algebra → Circuits → Boolean Algebra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Minimization of Circuits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Algebraic Transformations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Karnaugh Maps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Today: More Combinational Circuits</a:t>
            </a:r>
            <a:endParaRPr dirty="0"/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35F6239C-5066-A846-9F74-99EC841C1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089" y="0"/>
            <a:ext cx="2383211" cy="17848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2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>
                <a:highlight>
                  <a:schemeClr val="lt1"/>
                </a:highlight>
              </a:rPr>
              <a:t>C</a:t>
            </a:r>
            <a:r>
              <a:rPr lang="en" baseline="-25000" dirty="0" err="1">
                <a:highlight>
                  <a:schemeClr val="lt1"/>
                </a:highlight>
              </a:rPr>
              <a:t>out</a:t>
            </a:r>
            <a:r>
              <a:rPr lang="en" baseline="-25000" dirty="0">
                <a:highlight>
                  <a:schemeClr val="lt1"/>
                </a:highlight>
              </a:rPr>
              <a:t> 	</a:t>
            </a:r>
            <a:r>
              <a:rPr lang="en" dirty="0">
                <a:highlight>
                  <a:schemeClr val="lt1"/>
                </a:highlight>
              </a:rPr>
              <a:t>= C'AB + CAB + CA'B + CAB' </a:t>
            </a:r>
            <a:endParaRPr dirty="0">
              <a:highlight>
                <a:schemeClr val="lt1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dirty="0" err="1">
                <a:highlight>
                  <a:schemeClr val="lt1"/>
                </a:highlight>
              </a:rPr>
              <a:t>C</a:t>
            </a:r>
            <a:r>
              <a:rPr lang="en" baseline="-25000" dirty="0" err="1">
                <a:highlight>
                  <a:schemeClr val="lt1"/>
                </a:highlight>
              </a:rPr>
              <a:t>out</a:t>
            </a:r>
            <a:r>
              <a:rPr lang="en" baseline="-25000" dirty="0">
                <a:highlight>
                  <a:schemeClr val="lt1"/>
                </a:highlight>
              </a:rPr>
              <a:t> 	</a:t>
            </a:r>
            <a:r>
              <a:rPr lang="en" dirty="0">
                <a:highlight>
                  <a:schemeClr val="lt1"/>
                </a:highlight>
              </a:rPr>
              <a:t>= (C' + C)AB + CA'B + CAB'  </a:t>
            </a:r>
            <a:endParaRPr dirty="0"/>
          </a:p>
        </p:txBody>
      </p:sp>
      <p:sp>
        <p:nvSpPr>
          <p:cNvPr id="247" name="Google Shape;24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Adder</a:t>
            </a:r>
            <a:endParaRPr/>
          </a:p>
        </p:txBody>
      </p:sp>
      <p:graphicFrame>
        <p:nvGraphicFramePr>
          <p:cNvPr id="248" name="Google Shape;248;p22"/>
          <p:cNvGraphicFramePr/>
          <p:nvPr>
            <p:extLst>
              <p:ext uri="{D42A27DB-BD31-4B8C-83A1-F6EECF244321}">
                <p14:modId xmlns:p14="http://schemas.microsoft.com/office/powerpoint/2010/main" val="3812585721"/>
              </p:ext>
            </p:extLst>
          </p:nvPr>
        </p:nvGraphicFramePr>
        <p:xfrm>
          <a:off x="8425625" y="1028856"/>
          <a:ext cx="484725" cy="276280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48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C'AB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CA'B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CAB'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CAB</a:t>
                      </a:r>
                      <a:endParaRPr sz="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50" name="Google Shape;250;p22"/>
          <p:cNvSpPr txBox="1"/>
          <p:nvPr/>
        </p:nvSpPr>
        <p:spPr>
          <a:xfrm>
            <a:off x="6384300" y="3986100"/>
            <a:ext cx="2404800" cy="4002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Distributive Property</a:t>
            </a:r>
            <a:endParaRPr/>
          </a:p>
        </p:txBody>
      </p:sp>
      <p:sp>
        <p:nvSpPr>
          <p:cNvPr id="251" name="Google Shape;251;p22"/>
          <p:cNvSpPr/>
          <p:nvPr/>
        </p:nvSpPr>
        <p:spPr>
          <a:xfrm>
            <a:off x="1701100" y="1842937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2" name="Google Shape;252;p22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1580400" y="1905800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2"/>
          <p:cNvSpPr/>
          <p:nvPr/>
        </p:nvSpPr>
        <p:spPr>
          <a:xfrm>
            <a:off x="3033675" y="1777862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4" name="Google Shape;254;p22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2912975" y="1840725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2"/>
          <p:cNvSpPr txBox="1"/>
          <p:nvPr/>
        </p:nvSpPr>
        <p:spPr>
          <a:xfrm>
            <a:off x="945000" y="1379425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in</a:t>
            </a:r>
            <a:endParaRPr sz="1000"/>
          </a:p>
        </p:txBody>
      </p:sp>
      <p:sp>
        <p:nvSpPr>
          <p:cNvPr id="256" name="Google Shape;256;p22"/>
          <p:cNvSpPr txBox="1"/>
          <p:nvPr/>
        </p:nvSpPr>
        <p:spPr>
          <a:xfrm>
            <a:off x="945000" y="18066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A</a:t>
            </a:r>
            <a:endParaRPr sz="1000"/>
          </a:p>
        </p:txBody>
      </p:sp>
      <p:sp>
        <p:nvSpPr>
          <p:cNvPr id="257" name="Google Shape;257;p22"/>
          <p:cNvSpPr txBox="1"/>
          <p:nvPr/>
        </p:nvSpPr>
        <p:spPr>
          <a:xfrm>
            <a:off x="945000" y="21114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B</a:t>
            </a:r>
            <a:endParaRPr sz="1000"/>
          </a:p>
        </p:txBody>
      </p:sp>
      <p:sp>
        <p:nvSpPr>
          <p:cNvPr id="258" name="Google Shape;258;p22"/>
          <p:cNvSpPr txBox="1"/>
          <p:nvPr/>
        </p:nvSpPr>
        <p:spPr>
          <a:xfrm>
            <a:off x="5295400" y="1838188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</a:t>
            </a:r>
            <a:endParaRPr sz="1000"/>
          </a:p>
        </p:txBody>
      </p:sp>
      <p:cxnSp>
        <p:nvCxnSpPr>
          <p:cNvPr id="259" name="Google Shape;259;p22"/>
          <p:cNvCxnSpPr>
            <a:endCxn id="258" idx="1"/>
          </p:cNvCxnSpPr>
          <p:nvPr/>
        </p:nvCxnSpPr>
        <p:spPr>
          <a:xfrm rot="10800000" flipH="1">
            <a:off x="4738000" y="2007538"/>
            <a:ext cx="557400" cy="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0" name="Google Shape;260;p22"/>
          <p:cNvSpPr txBox="1"/>
          <p:nvPr/>
        </p:nvSpPr>
        <p:spPr>
          <a:xfrm>
            <a:off x="5250150" y="25379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out</a:t>
            </a:r>
            <a:endParaRPr sz="1000"/>
          </a:p>
        </p:txBody>
      </p:sp>
      <p:cxnSp>
        <p:nvCxnSpPr>
          <p:cNvPr id="261" name="Google Shape;261;p22"/>
          <p:cNvCxnSpPr>
            <a:endCxn id="260" idx="1"/>
          </p:cNvCxnSpPr>
          <p:nvPr/>
        </p:nvCxnSpPr>
        <p:spPr>
          <a:xfrm rot="10800000" flipH="1">
            <a:off x="4895850" y="2707263"/>
            <a:ext cx="3543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2" name="Google Shape;262;p22"/>
          <p:cNvSpPr txBox="1"/>
          <p:nvPr/>
        </p:nvSpPr>
        <p:spPr>
          <a:xfrm>
            <a:off x="1504375" y="3860525"/>
            <a:ext cx="591600" cy="4002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2"/>
          <p:cNvSpPr txBox="1"/>
          <p:nvPr/>
        </p:nvSpPr>
        <p:spPr>
          <a:xfrm>
            <a:off x="2233410" y="3860525"/>
            <a:ext cx="613500" cy="4002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Google Shape;151;p18">
            <a:extLst>
              <a:ext uri="{FF2B5EF4-FFF2-40B4-BE49-F238E27FC236}">
                <a16:creationId xmlns:a16="http://schemas.microsoft.com/office/drawing/2014/main" id="{B053083D-CD7B-51C3-0188-3E1C5E015C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379616"/>
              </p:ext>
            </p:extLst>
          </p:nvPr>
        </p:nvGraphicFramePr>
        <p:xfrm>
          <a:off x="6384300" y="660900"/>
          <a:ext cx="1984093" cy="3119675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73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6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in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out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2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chemeClr val="lt1"/>
                </a:highlight>
              </a:rPr>
              <a:t>C</a:t>
            </a:r>
            <a:r>
              <a:rPr lang="en" baseline="-25000">
                <a:highlight>
                  <a:schemeClr val="lt1"/>
                </a:highlight>
              </a:rPr>
              <a:t>out 	</a:t>
            </a:r>
            <a:r>
              <a:rPr lang="en">
                <a:highlight>
                  <a:schemeClr val="lt1"/>
                </a:highlight>
              </a:rPr>
              <a:t>= (C' + C)AB + CA'B + CAB'  </a:t>
            </a:r>
            <a:endParaRPr>
              <a:highlight>
                <a:schemeClr val="lt1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>
                <a:highlight>
                  <a:schemeClr val="lt1"/>
                </a:highlight>
              </a:rPr>
              <a:t>C</a:t>
            </a:r>
            <a:r>
              <a:rPr lang="en" baseline="-25000">
                <a:highlight>
                  <a:schemeClr val="lt1"/>
                </a:highlight>
              </a:rPr>
              <a:t>out 	</a:t>
            </a:r>
            <a:r>
              <a:rPr lang="en">
                <a:highlight>
                  <a:schemeClr val="lt1"/>
                </a:highlight>
              </a:rPr>
              <a:t>= (true)AB + CA'B + CAB'</a:t>
            </a:r>
            <a:endParaRPr/>
          </a:p>
        </p:txBody>
      </p:sp>
      <p:sp>
        <p:nvSpPr>
          <p:cNvPr id="269" name="Google Shape;26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Adder</a:t>
            </a:r>
            <a:endParaRPr/>
          </a:p>
        </p:txBody>
      </p:sp>
      <p:graphicFrame>
        <p:nvGraphicFramePr>
          <p:cNvPr id="270" name="Google Shape;270;p23"/>
          <p:cNvGraphicFramePr/>
          <p:nvPr>
            <p:extLst>
              <p:ext uri="{D42A27DB-BD31-4B8C-83A1-F6EECF244321}">
                <p14:modId xmlns:p14="http://schemas.microsoft.com/office/powerpoint/2010/main" val="3875210612"/>
              </p:ext>
            </p:extLst>
          </p:nvPr>
        </p:nvGraphicFramePr>
        <p:xfrm>
          <a:off x="8425625" y="1037020"/>
          <a:ext cx="484725" cy="276280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48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C'AB</a:t>
                      </a: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CA'B</a:t>
                      </a:r>
                      <a:endParaRPr sz="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CAB'</a:t>
                      </a:r>
                      <a:endParaRPr sz="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CAB</a:t>
                      </a:r>
                      <a:endParaRPr sz="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72" name="Google Shape;272;p23"/>
          <p:cNvSpPr txBox="1"/>
          <p:nvPr/>
        </p:nvSpPr>
        <p:spPr>
          <a:xfrm>
            <a:off x="6384300" y="3986100"/>
            <a:ext cx="2404800" cy="4002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Complement Property</a:t>
            </a:r>
            <a:endParaRPr/>
          </a:p>
        </p:txBody>
      </p:sp>
      <p:sp>
        <p:nvSpPr>
          <p:cNvPr id="273" name="Google Shape;273;p23"/>
          <p:cNvSpPr/>
          <p:nvPr/>
        </p:nvSpPr>
        <p:spPr>
          <a:xfrm>
            <a:off x="1701100" y="1842937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4" name="Google Shape;274;p23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1580400" y="1905800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3"/>
          <p:cNvSpPr/>
          <p:nvPr/>
        </p:nvSpPr>
        <p:spPr>
          <a:xfrm>
            <a:off x="3033675" y="1777862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6" name="Google Shape;276;p23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2912975" y="1840725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3"/>
          <p:cNvSpPr txBox="1"/>
          <p:nvPr/>
        </p:nvSpPr>
        <p:spPr>
          <a:xfrm>
            <a:off x="945000" y="1379425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in</a:t>
            </a:r>
            <a:endParaRPr sz="1000"/>
          </a:p>
        </p:txBody>
      </p:sp>
      <p:sp>
        <p:nvSpPr>
          <p:cNvPr id="278" name="Google Shape;278;p23"/>
          <p:cNvSpPr txBox="1"/>
          <p:nvPr/>
        </p:nvSpPr>
        <p:spPr>
          <a:xfrm>
            <a:off x="945000" y="18066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A</a:t>
            </a:r>
            <a:endParaRPr sz="1000"/>
          </a:p>
        </p:txBody>
      </p:sp>
      <p:sp>
        <p:nvSpPr>
          <p:cNvPr id="279" name="Google Shape;279;p23"/>
          <p:cNvSpPr txBox="1"/>
          <p:nvPr/>
        </p:nvSpPr>
        <p:spPr>
          <a:xfrm>
            <a:off x="945000" y="21114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B</a:t>
            </a:r>
            <a:endParaRPr sz="1000"/>
          </a:p>
        </p:txBody>
      </p:sp>
      <p:sp>
        <p:nvSpPr>
          <p:cNvPr id="280" name="Google Shape;280;p23"/>
          <p:cNvSpPr txBox="1"/>
          <p:nvPr/>
        </p:nvSpPr>
        <p:spPr>
          <a:xfrm>
            <a:off x="5295400" y="1838188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</a:t>
            </a:r>
            <a:endParaRPr sz="1000"/>
          </a:p>
        </p:txBody>
      </p:sp>
      <p:cxnSp>
        <p:nvCxnSpPr>
          <p:cNvPr id="281" name="Google Shape;281;p23"/>
          <p:cNvCxnSpPr>
            <a:endCxn id="280" idx="1"/>
          </p:cNvCxnSpPr>
          <p:nvPr/>
        </p:nvCxnSpPr>
        <p:spPr>
          <a:xfrm rot="10800000" flipH="1">
            <a:off x="4738000" y="2007538"/>
            <a:ext cx="557400" cy="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2" name="Google Shape;282;p23"/>
          <p:cNvSpPr txBox="1"/>
          <p:nvPr/>
        </p:nvSpPr>
        <p:spPr>
          <a:xfrm>
            <a:off x="5250150" y="25379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out</a:t>
            </a:r>
            <a:endParaRPr sz="1000"/>
          </a:p>
        </p:txBody>
      </p:sp>
      <p:cxnSp>
        <p:nvCxnSpPr>
          <p:cNvPr id="283" name="Google Shape;283;p23"/>
          <p:cNvCxnSpPr>
            <a:endCxn id="282" idx="1"/>
          </p:cNvCxnSpPr>
          <p:nvPr/>
        </p:nvCxnSpPr>
        <p:spPr>
          <a:xfrm rot="10800000" flipH="1">
            <a:off x="4895850" y="2707263"/>
            <a:ext cx="3543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4" name="Google Shape;284;p23"/>
          <p:cNvSpPr txBox="1"/>
          <p:nvPr/>
        </p:nvSpPr>
        <p:spPr>
          <a:xfrm>
            <a:off x="1580575" y="3860525"/>
            <a:ext cx="643500" cy="4002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Google Shape;151;p18">
            <a:extLst>
              <a:ext uri="{FF2B5EF4-FFF2-40B4-BE49-F238E27FC236}">
                <a16:creationId xmlns:a16="http://schemas.microsoft.com/office/drawing/2014/main" id="{F605D8D1-39CB-46C9-D4F0-297063F545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379616"/>
              </p:ext>
            </p:extLst>
          </p:nvPr>
        </p:nvGraphicFramePr>
        <p:xfrm>
          <a:off x="6384300" y="660900"/>
          <a:ext cx="1984093" cy="3119675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73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6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in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out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2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chemeClr val="lt1"/>
                </a:highlight>
              </a:rPr>
              <a:t>C</a:t>
            </a:r>
            <a:r>
              <a:rPr lang="en" baseline="-25000">
                <a:highlight>
                  <a:schemeClr val="lt1"/>
                </a:highlight>
              </a:rPr>
              <a:t>out 	</a:t>
            </a:r>
            <a:r>
              <a:rPr lang="en">
                <a:highlight>
                  <a:schemeClr val="lt1"/>
                </a:highlight>
              </a:rPr>
              <a:t>= (true)AB + CA'B + CAB'</a:t>
            </a:r>
            <a:endParaRPr>
              <a:highlight>
                <a:schemeClr val="lt1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>
                <a:highlight>
                  <a:schemeClr val="lt1"/>
                </a:highlight>
              </a:rPr>
              <a:t>C</a:t>
            </a:r>
            <a:r>
              <a:rPr lang="en" baseline="-25000">
                <a:highlight>
                  <a:schemeClr val="lt1"/>
                </a:highlight>
              </a:rPr>
              <a:t>out 	</a:t>
            </a:r>
            <a:r>
              <a:rPr lang="en">
                <a:highlight>
                  <a:schemeClr val="lt1"/>
                </a:highlight>
              </a:rPr>
              <a:t>= AB + CA'B + CAB'</a:t>
            </a:r>
            <a:endParaRPr/>
          </a:p>
        </p:txBody>
      </p:sp>
      <p:sp>
        <p:nvSpPr>
          <p:cNvPr id="290" name="Google Shape;29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Adder</a:t>
            </a:r>
            <a:endParaRPr/>
          </a:p>
        </p:txBody>
      </p:sp>
      <p:graphicFrame>
        <p:nvGraphicFramePr>
          <p:cNvPr id="291" name="Google Shape;291;p24"/>
          <p:cNvGraphicFramePr/>
          <p:nvPr>
            <p:extLst>
              <p:ext uri="{D42A27DB-BD31-4B8C-83A1-F6EECF244321}">
                <p14:modId xmlns:p14="http://schemas.microsoft.com/office/powerpoint/2010/main" val="2176990566"/>
              </p:ext>
            </p:extLst>
          </p:nvPr>
        </p:nvGraphicFramePr>
        <p:xfrm>
          <a:off x="8425625" y="1037020"/>
          <a:ext cx="484725" cy="276280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48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C'AB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CA'B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CAB'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CAB</a:t>
                      </a:r>
                      <a:endParaRPr sz="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93" name="Google Shape;293;p24"/>
          <p:cNvSpPr txBox="1"/>
          <p:nvPr/>
        </p:nvSpPr>
        <p:spPr>
          <a:xfrm>
            <a:off x="6384300" y="3986100"/>
            <a:ext cx="2404800" cy="4002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Use Identity Property</a:t>
            </a:r>
            <a:endParaRPr/>
          </a:p>
        </p:txBody>
      </p:sp>
      <p:sp>
        <p:nvSpPr>
          <p:cNvPr id="294" name="Google Shape;294;p24"/>
          <p:cNvSpPr/>
          <p:nvPr/>
        </p:nvSpPr>
        <p:spPr>
          <a:xfrm>
            <a:off x="1701100" y="1842937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5" name="Google Shape;295;p24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1580400" y="1905800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24"/>
          <p:cNvSpPr/>
          <p:nvPr/>
        </p:nvSpPr>
        <p:spPr>
          <a:xfrm>
            <a:off x="3033675" y="1777862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7" name="Google Shape;297;p24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2912975" y="1840725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4"/>
          <p:cNvSpPr txBox="1"/>
          <p:nvPr/>
        </p:nvSpPr>
        <p:spPr>
          <a:xfrm>
            <a:off x="945000" y="1379425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in</a:t>
            </a:r>
            <a:endParaRPr sz="1000"/>
          </a:p>
        </p:txBody>
      </p:sp>
      <p:sp>
        <p:nvSpPr>
          <p:cNvPr id="299" name="Google Shape;299;p24"/>
          <p:cNvSpPr txBox="1"/>
          <p:nvPr/>
        </p:nvSpPr>
        <p:spPr>
          <a:xfrm>
            <a:off x="945000" y="18066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A</a:t>
            </a:r>
            <a:endParaRPr sz="1000"/>
          </a:p>
        </p:txBody>
      </p:sp>
      <p:sp>
        <p:nvSpPr>
          <p:cNvPr id="300" name="Google Shape;300;p24"/>
          <p:cNvSpPr txBox="1"/>
          <p:nvPr/>
        </p:nvSpPr>
        <p:spPr>
          <a:xfrm>
            <a:off x="945000" y="21114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B</a:t>
            </a:r>
            <a:endParaRPr sz="1000"/>
          </a:p>
        </p:txBody>
      </p:sp>
      <p:sp>
        <p:nvSpPr>
          <p:cNvPr id="301" name="Google Shape;301;p24"/>
          <p:cNvSpPr txBox="1"/>
          <p:nvPr/>
        </p:nvSpPr>
        <p:spPr>
          <a:xfrm>
            <a:off x="5295400" y="1838188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</a:t>
            </a:r>
            <a:endParaRPr sz="1000"/>
          </a:p>
        </p:txBody>
      </p:sp>
      <p:cxnSp>
        <p:nvCxnSpPr>
          <p:cNvPr id="302" name="Google Shape;302;p24"/>
          <p:cNvCxnSpPr>
            <a:endCxn id="301" idx="1"/>
          </p:cNvCxnSpPr>
          <p:nvPr/>
        </p:nvCxnSpPr>
        <p:spPr>
          <a:xfrm rot="10800000" flipH="1">
            <a:off x="4738000" y="2007538"/>
            <a:ext cx="557400" cy="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3" name="Google Shape;303;p24"/>
          <p:cNvSpPr txBox="1"/>
          <p:nvPr/>
        </p:nvSpPr>
        <p:spPr>
          <a:xfrm>
            <a:off x="5250150" y="25379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out</a:t>
            </a:r>
            <a:endParaRPr sz="1000"/>
          </a:p>
        </p:txBody>
      </p:sp>
      <p:cxnSp>
        <p:nvCxnSpPr>
          <p:cNvPr id="304" name="Google Shape;304;p24"/>
          <p:cNvCxnSpPr>
            <a:endCxn id="303" idx="1"/>
          </p:cNvCxnSpPr>
          <p:nvPr/>
        </p:nvCxnSpPr>
        <p:spPr>
          <a:xfrm rot="10800000" flipH="1">
            <a:off x="4895850" y="2707263"/>
            <a:ext cx="3543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5" name="Google Shape;305;p24"/>
          <p:cNvSpPr txBox="1"/>
          <p:nvPr/>
        </p:nvSpPr>
        <p:spPr>
          <a:xfrm>
            <a:off x="1527475" y="3860525"/>
            <a:ext cx="865200" cy="4002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Google Shape;151;p18">
            <a:extLst>
              <a:ext uri="{FF2B5EF4-FFF2-40B4-BE49-F238E27FC236}">
                <a16:creationId xmlns:a16="http://schemas.microsoft.com/office/drawing/2014/main" id="{C849EE69-031A-FD10-6CA3-789AC42C96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379616"/>
              </p:ext>
            </p:extLst>
          </p:nvPr>
        </p:nvGraphicFramePr>
        <p:xfrm>
          <a:off x="6384300" y="660900"/>
          <a:ext cx="1984093" cy="3119675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73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6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in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out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2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chemeClr val="lt1"/>
                </a:highlight>
              </a:rPr>
              <a:t>C</a:t>
            </a:r>
            <a:r>
              <a:rPr lang="en" baseline="-25000">
                <a:highlight>
                  <a:schemeClr val="lt1"/>
                </a:highlight>
              </a:rPr>
              <a:t>out 	</a:t>
            </a:r>
            <a:r>
              <a:rPr lang="en">
                <a:highlight>
                  <a:schemeClr val="lt1"/>
                </a:highlight>
              </a:rPr>
              <a:t>= AB + CA'B + CAB'</a:t>
            </a:r>
            <a:endParaRPr>
              <a:highlight>
                <a:schemeClr val="lt1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>
                <a:highlight>
                  <a:schemeClr val="lt1"/>
                </a:highlight>
              </a:rPr>
              <a:t>C</a:t>
            </a:r>
            <a:r>
              <a:rPr lang="en" baseline="-25000">
                <a:highlight>
                  <a:schemeClr val="lt1"/>
                </a:highlight>
              </a:rPr>
              <a:t>out 	</a:t>
            </a:r>
            <a:r>
              <a:rPr lang="en">
                <a:highlight>
                  <a:schemeClr val="lt1"/>
                </a:highlight>
              </a:rPr>
              <a:t>= AB + C(A'B + AB')</a:t>
            </a:r>
            <a:endParaRPr/>
          </a:p>
        </p:txBody>
      </p:sp>
      <p:sp>
        <p:nvSpPr>
          <p:cNvPr id="311" name="Google Shape;31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Adder</a:t>
            </a:r>
            <a:endParaRPr/>
          </a:p>
        </p:txBody>
      </p:sp>
      <p:graphicFrame>
        <p:nvGraphicFramePr>
          <p:cNvPr id="312" name="Google Shape;312;p25"/>
          <p:cNvGraphicFramePr/>
          <p:nvPr>
            <p:extLst>
              <p:ext uri="{D42A27DB-BD31-4B8C-83A1-F6EECF244321}">
                <p14:modId xmlns:p14="http://schemas.microsoft.com/office/powerpoint/2010/main" val="3098478061"/>
              </p:ext>
            </p:extLst>
          </p:nvPr>
        </p:nvGraphicFramePr>
        <p:xfrm>
          <a:off x="8425625" y="1028856"/>
          <a:ext cx="484725" cy="276280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48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C'AB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CA'B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CAB'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CAB</a:t>
                      </a:r>
                      <a:endParaRPr sz="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14" name="Google Shape;314;p25"/>
          <p:cNvSpPr txBox="1"/>
          <p:nvPr/>
        </p:nvSpPr>
        <p:spPr>
          <a:xfrm>
            <a:off x="6384300" y="3986100"/>
            <a:ext cx="2404800" cy="4002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 Distributive Property</a:t>
            </a:r>
            <a:endParaRPr/>
          </a:p>
        </p:txBody>
      </p:sp>
      <p:sp>
        <p:nvSpPr>
          <p:cNvPr id="315" name="Google Shape;315;p25"/>
          <p:cNvSpPr/>
          <p:nvPr/>
        </p:nvSpPr>
        <p:spPr>
          <a:xfrm>
            <a:off x="1701100" y="1842937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6" name="Google Shape;316;p25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1580400" y="1905800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25"/>
          <p:cNvSpPr/>
          <p:nvPr/>
        </p:nvSpPr>
        <p:spPr>
          <a:xfrm>
            <a:off x="3033675" y="1777862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8" name="Google Shape;318;p25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2912975" y="1840725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25"/>
          <p:cNvSpPr txBox="1"/>
          <p:nvPr/>
        </p:nvSpPr>
        <p:spPr>
          <a:xfrm>
            <a:off x="945000" y="1379425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in</a:t>
            </a:r>
            <a:endParaRPr sz="1000"/>
          </a:p>
        </p:txBody>
      </p:sp>
      <p:sp>
        <p:nvSpPr>
          <p:cNvPr id="320" name="Google Shape;320;p25"/>
          <p:cNvSpPr txBox="1"/>
          <p:nvPr/>
        </p:nvSpPr>
        <p:spPr>
          <a:xfrm>
            <a:off x="945000" y="18066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A</a:t>
            </a:r>
            <a:endParaRPr sz="1000"/>
          </a:p>
        </p:txBody>
      </p:sp>
      <p:sp>
        <p:nvSpPr>
          <p:cNvPr id="321" name="Google Shape;321;p25"/>
          <p:cNvSpPr txBox="1"/>
          <p:nvPr/>
        </p:nvSpPr>
        <p:spPr>
          <a:xfrm>
            <a:off x="945000" y="21114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B</a:t>
            </a:r>
            <a:endParaRPr sz="1000"/>
          </a:p>
        </p:txBody>
      </p:sp>
      <p:sp>
        <p:nvSpPr>
          <p:cNvPr id="322" name="Google Shape;322;p25"/>
          <p:cNvSpPr txBox="1"/>
          <p:nvPr/>
        </p:nvSpPr>
        <p:spPr>
          <a:xfrm>
            <a:off x="5295400" y="1838188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</a:t>
            </a:r>
            <a:endParaRPr sz="1000"/>
          </a:p>
        </p:txBody>
      </p:sp>
      <p:cxnSp>
        <p:nvCxnSpPr>
          <p:cNvPr id="323" name="Google Shape;323;p25"/>
          <p:cNvCxnSpPr>
            <a:endCxn id="322" idx="1"/>
          </p:cNvCxnSpPr>
          <p:nvPr/>
        </p:nvCxnSpPr>
        <p:spPr>
          <a:xfrm rot="10800000" flipH="1">
            <a:off x="4738000" y="2007538"/>
            <a:ext cx="557400" cy="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4" name="Google Shape;324;p25"/>
          <p:cNvSpPr txBox="1"/>
          <p:nvPr/>
        </p:nvSpPr>
        <p:spPr>
          <a:xfrm>
            <a:off x="5250150" y="25379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out</a:t>
            </a:r>
            <a:endParaRPr sz="1000"/>
          </a:p>
        </p:txBody>
      </p:sp>
      <p:cxnSp>
        <p:nvCxnSpPr>
          <p:cNvPr id="325" name="Google Shape;325;p25"/>
          <p:cNvCxnSpPr>
            <a:endCxn id="324" idx="1"/>
          </p:cNvCxnSpPr>
          <p:nvPr/>
        </p:nvCxnSpPr>
        <p:spPr>
          <a:xfrm rot="10800000" flipH="1">
            <a:off x="4895850" y="2707263"/>
            <a:ext cx="3543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6" name="Google Shape;326;p25"/>
          <p:cNvSpPr txBox="1"/>
          <p:nvPr/>
        </p:nvSpPr>
        <p:spPr>
          <a:xfrm>
            <a:off x="2069475" y="3848875"/>
            <a:ext cx="1312800" cy="4002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Google Shape;151;p18">
            <a:extLst>
              <a:ext uri="{FF2B5EF4-FFF2-40B4-BE49-F238E27FC236}">
                <a16:creationId xmlns:a16="http://schemas.microsoft.com/office/drawing/2014/main" id="{2011AA38-1148-E238-AD53-B83FA6FD7A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379616"/>
              </p:ext>
            </p:extLst>
          </p:nvPr>
        </p:nvGraphicFramePr>
        <p:xfrm>
          <a:off x="6384300" y="660900"/>
          <a:ext cx="1984093" cy="3119675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73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6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in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out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2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chemeClr val="lt1"/>
                </a:highlight>
              </a:rPr>
              <a:t>C</a:t>
            </a:r>
            <a:r>
              <a:rPr lang="en" baseline="-25000">
                <a:highlight>
                  <a:schemeClr val="lt1"/>
                </a:highlight>
              </a:rPr>
              <a:t>out 	</a:t>
            </a:r>
            <a:r>
              <a:rPr lang="en">
                <a:highlight>
                  <a:schemeClr val="lt1"/>
                </a:highlight>
              </a:rPr>
              <a:t>= AB + C(A'B + AB')</a:t>
            </a:r>
            <a:endParaRPr>
              <a:highlight>
                <a:schemeClr val="lt1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✓"/>
            </a:pPr>
            <a:r>
              <a:rPr lang="en">
                <a:highlight>
                  <a:schemeClr val="lt1"/>
                </a:highlight>
              </a:rPr>
              <a:t>C</a:t>
            </a:r>
            <a:r>
              <a:rPr lang="en" baseline="-25000">
                <a:highlight>
                  <a:schemeClr val="lt1"/>
                </a:highlight>
              </a:rPr>
              <a:t>out 	</a:t>
            </a:r>
            <a:r>
              <a:rPr lang="en">
                <a:highlight>
                  <a:schemeClr val="lt1"/>
                </a:highlight>
              </a:rPr>
              <a:t>= AB + C(A⊕B)</a:t>
            </a:r>
            <a:endParaRPr/>
          </a:p>
        </p:txBody>
      </p:sp>
      <p:sp>
        <p:nvSpPr>
          <p:cNvPr id="332" name="Google Shape;33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Adder</a:t>
            </a:r>
            <a:endParaRPr/>
          </a:p>
        </p:txBody>
      </p:sp>
      <p:graphicFrame>
        <p:nvGraphicFramePr>
          <p:cNvPr id="333" name="Google Shape;333;p26"/>
          <p:cNvGraphicFramePr/>
          <p:nvPr>
            <p:extLst>
              <p:ext uri="{D42A27DB-BD31-4B8C-83A1-F6EECF244321}">
                <p14:modId xmlns:p14="http://schemas.microsoft.com/office/powerpoint/2010/main" val="1094602620"/>
              </p:ext>
            </p:extLst>
          </p:nvPr>
        </p:nvGraphicFramePr>
        <p:xfrm>
          <a:off x="8425625" y="1012528"/>
          <a:ext cx="484725" cy="276280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48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C'AB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CA'B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CAB'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CAB</a:t>
                      </a:r>
                      <a:endParaRPr sz="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35" name="Google Shape;335;p26"/>
          <p:cNvSpPr txBox="1"/>
          <p:nvPr/>
        </p:nvSpPr>
        <p:spPr>
          <a:xfrm>
            <a:off x="6384300" y="3986100"/>
            <a:ext cx="2404800" cy="4002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A ⊕ B ⇔ A'B + AB'</a:t>
            </a: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1701100" y="1842937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7" name="Google Shape;337;p26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1580400" y="1905800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26"/>
          <p:cNvSpPr/>
          <p:nvPr/>
        </p:nvSpPr>
        <p:spPr>
          <a:xfrm>
            <a:off x="3033675" y="1777862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9" name="Google Shape;339;p26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2912975" y="1840725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26"/>
          <p:cNvSpPr txBox="1"/>
          <p:nvPr/>
        </p:nvSpPr>
        <p:spPr>
          <a:xfrm>
            <a:off x="945000" y="1379425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in</a:t>
            </a:r>
            <a:endParaRPr sz="1000"/>
          </a:p>
        </p:txBody>
      </p:sp>
      <p:sp>
        <p:nvSpPr>
          <p:cNvPr id="341" name="Google Shape;341;p26"/>
          <p:cNvSpPr txBox="1"/>
          <p:nvPr/>
        </p:nvSpPr>
        <p:spPr>
          <a:xfrm>
            <a:off x="945000" y="18066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A</a:t>
            </a:r>
            <a:endParaRPr sz="1000"/>
          </a:p>
        </p:txBody>
      </p:sp>
      <p:sp>
        <p:nvSpPr>
          <p:cNvPr id="342" name="Google Shape;342;p26"/>
          <p:cNvSpPr txBox="1"/>
          <p:nvPr/>
        </p:nvSpPr>
        <p:spPr>
          <a:xfrm>
            <a:off x="945000" y="21114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B</a:t>
            </a:r>
            <a:endParaRPr sz="1000"/>
          </a:p>
        </p:txBody>
      </p:sp>
      <p:sp>
        <p:nvSpPr>
          <p:cNvPr id="343" name="Google Shape;343;p26"/>
          <p:cNvSpPr txBox="1"/>
          <p:nvPr/>
        </p:nvSpPr>
        <p:spPr>
          <a:xfrm>
            <a:off x="5295400" y="1838188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</a:t>
            </a:r>
            <a:endParaRPr sz="1000"/>
          </a:p>
        </p:txBody>
      </p:sp>
      <p:cxnSp>
        <p:nvCxnSpPr>
          <p:cNvPr id="344" name="Google Shape;344;p26"/>
          <p:cNvCxnSpPr>
            <a:endCxn id="343" idx="1"/>
          </p:cNvCxnSpPr>
          <p:nvPr/>
        </p:nvCxnSpPr>
        <p:spPr>
          <a:xfrm rot="10800000" flipH="1">
            <a:off x="4738000" y="2007538"/>
            <a:ext cx="557400" cy="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5" name="Google Shape;345;p26"/>
          <p:cNvSpPr txBox="1"/>
          <p:nvPr/>
        </p:nvSpPr>
        <p:spPr>
          <a:xfrm>
            <a:off x="5250150" y="25379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out</a:t>
            </a:r>
            <a:endParaRPr sz="1000"/>
          </a:p>
        </p:txBody>
      </p:sp>
      <p:cxnSp>
        <p:nvCxnSpPr>
          <p:cNvPr id="346" name="Google Shape;346;p26"/>
          <p:cNvCxnSpPr>
            <a:endCxn id="345" idx="1"/>
          </p:cNvCxnSpPr>
          <p:nvPr/>
        </p:nvCxnSpPr>
        <p:spPr>
          <a:xfrm rot="10800000" flipH="1">
            <a:off x="4895850" y="2707263"/>
            <a:ext cx="3543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7" name="Google Shape;347;p26"/>
          <p:cNvSpPr txBox="1"/>
          <p:nvPr/>
        </p:nvSpPr>
        <p:spPr>
          <a:xfrm>
            <a:off x="2078075" y="3835600"/>
            <a:ext cx="1312800" cy="4002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Google Shape;151;p18">
            <a:extLst>
              <a:ext uri="{FF2B5EF4-FFF2-40B4-BE49-F238E27FC236}">
                <a16:creationId xmlns:a16="http://schemas.microsoft.com/office/drawing/2014/main" id="{291DED41-6A3B-A7D2-A11B-92E6361394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379616"/>
              </p:ext>
            </p:extLst>
          </p:nvPr>
        </p:nvGraphicFramePr>
        <p:xfrm>
          <a:off x="6384300" y="660900"/>
          <a:ext cx="1984093" cy="3119675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73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6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in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out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2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✓"/>
            </a:pPr>
            <a:r>
              <a:rPr lang="en">
                <a:highlight>
                  <a:schemeClr val="lt1"/>
                </a:highlight>
              </a:rPr>
              <a:t>C</a:t>
            </a:r>
            <a:r>
              <a:rPr lang="en" baseline="-25000">
                <a:highlight>
                  <a:schemeClr val="lt1"/>
                </a:highlight>
              </a:rPr>
              <a:t>out 	</a:t>
            </a:r>
            <a:r>
              <a:rPr lang="en">
                <a:highlight>
                  <a:schemeClr val="lt1"/>
                </a:highlight>
              </a:rPr>
              <a:t>= AB + C(A⊕B)</a:t>
            </a:r>
            <a:endParaRPr>
              <a:highlight>
                <a:schemeClr val="lt1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    	= </a:t>
            </a:r>
            <a:r>
              <a:rPr lang="en">
                <a:highlight>
                  <a:schemeClr val="lt1"/>
                </a:highlight>
              </a:rPr>
              <a:t>C'A'B + C'AB' + CA'B' + CAB</a:t>
            </a:r>
            <a:endParaRPr sz="24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53" name="Google Shape;35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Adder</a:t>
            </a:r>
            <a:endParaRPr/>
          </a:p>
        </p:txBody>
      </p:sp>
      <p:graphicFrame>
        <p:nvGraphicFramePr>
          <p:cNvPr id="354" name="Google Shape;354;p27"/>
          <p:cNvGraphicFramePr/>
          <p:nvPr>
            <p:extLst>
              <p:ext uri="{D42A27DB-BD31-4B8C-83A1-F6EECF244321}">
                <p14:modId xmlns:p14="http://schemas.microsoft.com/office/powerpoint/2010/main" val="444614284"/>
              </p:ext>
            </p:extLst>
          </p:nvPr>
        </p:nvGraphicFramePr>
        <p:xfrm>
          <a:off x="8425625" y="996200"/>
          <a:ext cx="484725" cy="276280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48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C'A'B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C'AB'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CA'B'</a:t>
                      </a:r>
                      <a:endParaRPr sz="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CAB</a:t>
                      </a:r>
                      <a:endParaRPr sz="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55" name="Google Shape;355;p27"/>
          <p:cNvGraphicFramePr/>
          <p:nvPr>
            <p:extLst>
              <p:ext uri="{D42A27DB-BD31-4B8C-83A1-F6EECF244321}">
                <p14:modId xmlns:p14="http://schemas.microsoft.com/office/powerpoint/2010/main" val="1883766259"/>
              </p:ext>
            </p:extLst>
          </p:nvPr>
        </p:nvGraphicFramePr>
        <p:xfrm>
          <a:off x="6384300" y="636408"/>
          <a:ext cx="1984093" cy="3119675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4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6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out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56" name="Google Shape;356;p27"/>
          <p:cNvSpPr/>
          <p:nvPr/>
        </p:nvSpPr>
        <p:spPr>
          <a:xfrm>
            <a:off x="1701100" y="1842937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7" name="Google Shape;357;p27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1580400" y="1905800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7"/>
          <p:cNvSpPr/>
          <p:nvPr/>
        </p:nvSpPr>
        <p:spPr>
          <a:xfrm>
            <a:off x="3033675" y="1777862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9" name="Google Shape;359;p27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2912975" y="1840725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7"/>
          <p:cNvSpPr txBox="1"/>
          <p:nvPr/>
        </p:nvSpPr>
        <p:spPr>
          <a:xfrm>
            <a:off x="945000" y="1379425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in</a:t>
            </a:r>
            <a:endParaRPr sz="1000"/>
          </a:p>
        </p:txBody>
      </p:sp>
      <p:sp>
        <p:nvSpPr>
          <p:cNvPr id="361" name="Google Shape;361;p27"/>
          <p:cNvSpPr txBox="1"/>
          <p:nvPr/>
        </p:nvSpPr>
        <p:spPr>
          <a:xfrm>
            <a:off x="945000" y="18066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A</a:t>
            </a:r>
            <a:endParaRPr sz="1000"/>
          </a:p>
        </p:txBody>
      </p:sp>
      <p:sp>
        <p:nvSpPr>
          <p:cNvPr id="362" name="Google Shape;362;p27"/>
          <p:cNvSpPr txBox="1"/>
          <p:nvPr/>
        </p:nvSpPr>
        <p:spPr>
          <a:xfrm>
            <a:off x="945000" y="21114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B</a:t>
            </a:r>
            <a:endParaRPr sz="1000"/>
          </a:p>
        </p:txBody>
      </p:sp>
      <p:sp>
        <p:nvSpPr>
          <p:cNvPr id="363" name="Google Shape;363;p27"/>
          <p:cNvSpPr txBox="1"/>
          <p:nvPr/>
        </p:nvSpPr>
        <p:spPr>
          <a:xfrm>
            <a:off x="5295400" y="1838188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</a:t>
            </a:r>
            <a:endParaRPr sz="1000"/>
          </a:p>
        </p:txBody>
      </p:sp>
      <p:cxnSp>
        <p:nvCxnSpPr>
          <p:cNvPr id="364" name="Google Shape;364;p27"/>
          <p:cNvCxnSpPr>
            <a:endCxn id="363" idx="1"/>
          </p:cNvCxnSpPr>
          <p:nvPr/>
        </p:nvCxnSpPr>
        <p:spPr>
          <a:xfrm rot="10800000" flipH="1">
            <a:off x="4738000" y="2007538"/>
            <a:ext cx="557400" cy="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5" name="Google Shape;365;p27"/>
          <p:cNvSpPr txBox="1"/>
          <p:nvPr/>
        </p:nvSpPr>
        <p:spPr>
          <a:xfrm>
            <a:off x="5250150" y="25379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out</a:t>
            </a:r>
            <a:endParaRPr sz="1000"/>
          </a:p>
        </p:txBody>
      </p:sp>
      <p:cxnSp>
        <p:nvCxnSpPr>
          <p:cNvPr id="366" name="Google Shape;366;p27"/>
          <p:cNvCxnSpPr>
            <a:endCxn id="365" idx="1"/>
          </p:cNvCxnSpPr>
          <p:nvPr/>
        </p:nvCxnSpPr>
        <p:spPr>
          <a:xfrm rot="10800000" flipH="1">
            <a:off x="4895850" y="2707263"/>
            <a:ext cx="3543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7" name="Google Shape;367;p27"/>
          <p:cNvSpPr txBox="1"/>
          <p:nvPr/>
        </p:nvSpPr>
        <p:spPr>
          <a:xfrm>
            <a:off x="6384300" y="3795750"/>
            <a:ext cx="2268300" cy="5817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 dirty="0">
                <a:solidFill>
                  <a:schemeClr val="dk2"/>
                </a:solidFill>
                <a:highlight>
                  <a:schemeClr val="lt1"/>
                </a:highlight>
              </a:rPr>
              <a:t>   C'A'B + C'AB' + CA'B' + CAB</a:t>
            </a:r>
            <a:br>
              <a:rPr lang="en" sz="1200" dirty="0">
                <a:solidFill>
                  <a:schemeClr val="dk2"/>
                </a:solidFill>
                <a:highlight>
                  <a:schemeClr val="lt1"/>
                </a:highlight>
              </a:rPr>
            </a:br>
            <a:endParaRPr sz="1200" dirty="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sp>
        <p:nvSpPr>
          <p:cNvPr id="368" name="Google Shape;368;p27"/>
          <p:cNvSpPr txBox="1"/>
          <p:nvPr/>
        </p:nvSpPr>
        <p:spPr>
          <a:xfrm>
            <a:off x="4938250" y="3795750"/>
            <a:ext cx="1449000" cy="3693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highlight>
                  <a:schemeClr val="lt1"/>
                </a:highlight>
              </a:rPr>
              <a:t>Sum of Products:</a:t>
            </a:r>
            <a:endParaRPr sz="120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sp>
        <p:nvSpPr>
          <p:cNvPr id="369" name="Google Shape;369;p27"/>
          <p:cNvSpPr txBox="1"/>
          <p:nvPr/>
        </p:nvSpPr>
        <p:spPr>
          <a:xfrm>
            <a:off x="3843975" y="4683675"/>
            <a:ext cx="2404800" cy="4002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A ⊕ B ⇔ A'B + AB'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2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✓"/>
            </a:pPr>
            <a:r>
              <a:rPr lang="en">
                <a:highlight>
                  <a:schemeClr val="lt1"/>
                </a:highlight>
              </a:rPr>
              <a:t>C</a:t>
            </a:r>
            <a:r>
              <a:rPr lang="en" baseline="-25000">
                <a:highlight>
                  <a:schemeClr val="lt1"/>
                </a:highlight>
              </a:rPr>
              <a:t>out 	</a:t>
            </a:r>
            <a:r>
              <a:rPr lang="en">
                <a:highlight>
                  <a:schemeClr val="lt1"/>
                </a:highlight>
              </a:rPr>
              <a:t>= AB + C(A⊕B)</a:t>
            </a:r>
            <a:endParaRPr>
              <a:highlight>
                <a:schemeClr val="lt1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    	= </a:t>
            </a:r>
            <a:r>
              <a:rPr lang="en">
                <a:highlight>
                  <a:schemeClr val="lt1"/>
                </a:highlight>
              </a:rPr>
              <a:t>C'A'B + C'AB' + CA'B' + CAB</a:t>
            </a:r>
            <a:endParaRPr sz="24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✓"/>
            </a:pPr>
            <a:r>
              <a:rPr lang="en">
                <a:highlight>
                  <a:schemeClr val="lt1"/>
                </a:highlight>
              </a:rPr>
              <a:t>S     = C⊕A⊕B</a:t>
            </a:r>
            <a:endParaRPr/>
          </a:p>
        </p:txBody>
      </p:sp>
      <p:sp>
        <p:nvSpPr>
          <p:cNvPr id="375" name="Google Shape;37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Adder</a:t>
            </a:r>
            <a:endParaRPr/>
          </a:p>
        </p:txBody>
      </p:sp>
      <p:graphicFrame>
        <p:nvGraphicFramePr>
          <p:cNvPr id="376" name="Google Shape;376;p28"/>
          <p:cNvGraphicFramePr/>
          <p:nvPr/>
        </p:nvGraphicFramePr>
        <p:xfrm>
          <a:off x="8425625" y="996200"/>
          <a:ext cx="484725" cy="276280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48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C'A'B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C'AB'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CA'B'</a:t>
                      </a:r>
                      <a:endParaRPr sz="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CAB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78" name="Google Shape;378;p28"/>
          <p:cNvSpPr/>
          <p:nvPr/>
        </p:nvSpPr>
        <p:spPr>
          <a:xfrm>
            <a:off x="1701100" y="1842937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9" name="Google Shape;379;p28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1580400" y="1905800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28"/>
          <p:cNvSpPr/>
          <p:nvPr/>
        </p:nvSpPr>
        <p:spPr>
          <a:xfrm>
            <a:off x="3033675" y="1777862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1" name="Google Shape;381;p28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2912975" y="1840725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28"/>
          <p:cNvSpPr txBox="1"/>
          <p:nvPr/>
        </p:nvSpPr>
        <p:spPr>
          <a:xfrm>
            <a:off x="945000" y="1379425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in</a:t>
            </a:r>
            <a:endParaRPr sz="1000"/>
          </a:p>
        </p:txBody>
      </p:sp>
      <p:sp>
        <p:nvSpPr>
          <p:cNvPr id="383" name="Google Shape;383;p28"/>
          <p:cNvSpPr txBox="1"/>
          <p:nvPr/>
        </p:nvSpPr>
        <p:spPr>
          <a:xfrm>
            <a:off x="945000" y="18066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A</a:t>
            </a:r>
            <a:endParaRPr sz="1000"/>
          </a:p>
        </p:txBody>
      </p:sp>
      <p:sp>
        <p:nvSpPr>
          <p:cNvPr id="384" name="Google Shape;384;p28"/>
          <p:cNvSpPr txBox="1"/>
          <p:nvPr/>
        </p:nvSpPr>
        <p:spPr>
          <a:xfrm>
            <a:off x="945000" y="21114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B</a:t>
            </a:r>
            <a:endParaRPr sz="1000"/>
          </a:p>
        </p:txBody>
      </p:sp>
      <p:sp>
        <p:nvSpPr>
          <p:cNvPr id="385" name="Google Shape;385;p28"/>
          <p:cNvSpPr txBox="1"/>
          <p:nvPr/>
        </p:nvSpPr>
        <p:spPr>
          <a:xfrm>
            <a:off x="5295400" y="1838188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</a:t>
            </a:r>
            <a:endParaRPr sz="1000"/>
          </a:p>
        </p:txBody>
      </p:sp>
      <p:cxnSp>
        <p:nvCxnSpPr>
          <p:cNvPr id="386" name="Google Shape;386;p28"/>
          <p:cNvCxnSpPr>
            <a:endCxn id="385" idx="1"/>
          </p:cNvCxnSpPr>
          <p:nvPr/>
        </p:nvCxnSpPr>
        <p:spPr>
          <a:xfrm rot="10800000" flipH="1">
            <a:off x="4738000" y="2007538"/>
            <a:ext cx="557400" cy="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7" name="Google Shape;387;p28"/>
          <p:cNvSpPr txBox="1"/>
          <p:nvPr/>
        </p:nvSpPr>
        <p:spPr>
          <a:xfrm>
            <a:off x="5250150" y="25379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out</a:t>
            </a:r>
            <a:endParaRPr sz="1000"/>
          </a:p>
        </p:txBody>
      </p:sp>
      <p:cxnSp>
        <p:nvCxnSpPr>
          <p:cNvPr id="388" name="Google Shape;388;p28"/>
          <p:cNvCxnSpPr>
            <a:endCxn id="387" idx="1"/>
          </p:cNvCxnSpPr>
          <p:nvPr/>
        </p:nvCxnSpPr>
        <p:spPr>
          <a:xfrm rot="10800000" flipH="1">
            <a:off x="4895850" y="2707263"/>
            <a:ext cx="3543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9" name="Google Shape;389;p28"/>
          <p:cNvSpPr txBox="1"/>
          <p:nvPr/>
        </p:nvSpPr>
        <p:spPr>
          <a:xfrm>
            <a:off x="6384300" y="3795750"/>
            <a:ext cx="2268300" cy="12189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 dirty="0">
                <a:solidFill>
                  <a:schemeClr val="dk2"/>
                </a:solidFill>
                <a:highlight>
                  <a:schemeClr val="lt1"/>
                </a:highlight>
              </a:rPr>
              <a:t>   C'A'B + C'AB' + CA'B' + CAB</a:t>
            </a:r>
            <a:br>
              <a:rPr lang="en" sz="1200" dirty="0">
                <a:solidFill>
                  <a:schemeClr val="dk2"/>
                </a:solidFill>
                <a:highlight>
                  <a:schemeClr val="lt1"/>
                </a:highlight>
              </a:rPr>
            </a:br>
            <a:r>
              <a:rPr lang="en" sz="1200" dirty="0">
                <a:solidFill>
                  <a:schemeClr val="dk2"/>
                </a:solidFill>
                <a:highlight>
                  <a:schemeClr val="lt1"/>
                </a:highlight>
              </a:rPr>
              <a:t>= C'(A'B + AB')  + C(A'B' + AB)</a:t>
            </a:r>
            <a:br>
              <a:rPr lang="en" sz="1200" dirty="0">
                <a:solidFill>
                  <a:schemeClr val="dk2"/>
                </a:solidFill>
                <a:highlight>
                  <a:schemeClr val="lt1"/>
                </a:highlight>
              </a:rPr>
            </a:br>
            <a:r>
              <a:rPr lang="en" sz="1200" dirty="0">
                <a:solidFill>
                  <a:schemeClr val="dk2"/>
                </a:solidFill>
                <a:highlight>
                  <a:schemeClr val="lt1"/>
                </a:highlight>
              </a:rPr>
              <a:t>= C'(A⊕B) + C(A⊕B)'</a:t>
            </a:r>
            <a:br>
              <a:rPr lang="en" sz="1200" dirty="0">
                <a:solidFill>
                  <a:schemeClr val="dk2"/>
                </a:solidFill>
                <a:highlight>
                  <a:schemeClr val="lt1"/>
                </a:highlight>
              </a:rPr>
            </a:br>
            <a:r>
              <a:rPr lang="en" sz="1200" dirty="0">
                <a:solidFill>
                  <a:schemeClr val="dk2"/>
                </a:solidFill>
                <a:highlight>
                  <a:schemeClr val="lt1"/>
                </a:highlight>
              </a:rPr>
              <a:t>= C⊕(A⊕B)</a:t>
            </a:r>
            <a:br>
              <a:rPr lang="en" sz="1200" dirty="0">
                <a:solidFill>
                  <a:schemeClr val="dk2"/>
                </a:solidFill>
                <a:highlight>
                  <a:schemeClr val="lt1"/>
                </a:highlight>
              </a:rPr>
            </a:br>
            <a:r>
              <a:rPr lang="en" sz="1200" dirty="0">
                <a:solidFill>
                  <a:schemeClr val="dk2"/>
                </a:solidFill>
                <a:highlight>
                  <a:schemeClr val="lt1"/>
                </a:highlight>
              </a:rPr>
              <a:t>= C⊕A⊕B</a:t>
            </a:r>
            <a:endParaRPr sz="1200" dirty="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sp>
        <p:nvSpPr>
          <p:cNvPr id="390" name="Google Shape;390;p28"/>
          <p:cNvSpPr txBox="1"/>
          <p:nvPr/>
        </p:nvSpPr>
        <p:spPr>
          <a:xfrm>
            <a:off x="4938250" y="3795750"/>
            <a:ext cx="1449000" cy="3693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highlight>
                  <a:schemeClr val="lt1"/>
                </a:highlight>
              </a:rPr>
              <a:t>Sum of Products:</a:t>
            </a:r>
            <a:endParaRPr sz="120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sp>
        <p:nvSpPr>
          <p:cNvPr id="391" name="Google Shape;391;p28"/>
          <p:cNvSpPr txBox="1"/>
          <p:nvPr/>
        </p:nvSpPr>
        <p:spPr>
          <a:xfrm>
            <a:off x="3843975" y="4683675"/>
            <a:ext cx="2404800" cy="4002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A ⊕ B ⇔ A'B + AB'</a:t>
            </a:r>
            <a:endParaRPr/>
          </a:p>
        </p:txBody>
      </p:sp>
      <p:graphicFrame>
        <p:nvGraphicFramePr>
          <p:cNvPr id="2" name="Google Shape;355;p27">
            <a:extLst>
              <a:ext uri="{FF2B5EF4-FFF2-40B4-BE49-F238E27FC236}">
                <a16:creationId xmlns:a16="http://schemas.microsoft.com/office/drawing/2014/main" id="{3B28B63B-CC76-D4CB-332A-4E16744AF5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3040717"/>
              </p:ext>
            </p:extLst>
          </p:nvPr>
        </p:nvGraphicFramePr>
        <p:xfrm>
          <a:off x="6384300" y="636408"/>
          <a:ext cx="1984093" cy="3119675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4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6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out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2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✓"/>
            </a:pPr>
            <a:r>
              <a:rPr lang="en">
                <a:highlight>
                  <a:schemeClr val="lt1"/>
                </a:highlight>
              </a:rPr>
              <a:t>C</a:t>
            </a:r>
            <a:r>
              <a:rPr lang="en" baseline="-25000">
                <a:highlight>
                  <a:schemeClr val="lt1"/>
                </a:highlight>
              </a:rPr>
              <a:t>out 	</a:t>
            </a:r>
            <a:r>
              <a:rPr lang="en">
                <a:highlight>
                  <a:schemeClr val="lt1"/>
                </a:highlight>
              </a:rPr>
              <a:t>= AB + C</a:t>
            </a:r>
            <a:r>
              <a:rPr lang="en" baseline="-25000">
                <a:highlight>
                  <a:schemeClr val="lt1"/>
                </a:highlight>
              </a:rPr>
              <a:t>in</a:t>
            </a:r>
            <a:r>
              <a:rPr lang="en">
                <a:highlight>
                  <a:schemeClr val="lt1"/>
                </a:highlight>
              </a:rPr>
              <a:t>(A⊕B)</a:t>
            </a:r>
            <a:endParaRPr>
              <a:highlight>
                <a:schemeClr val="lt1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✓"/>
            </a:pPr>
            <a:r>
              <a:rPr lang="en"/>
              <a:t>S    	= </a:t>
            </a:r>
            <a:r>
              <a:rPr lang="en">
                <a:highlight>
                  <a:schemeClr val="lt1"/>
                </a:highlight>
              </a:rPr>
              <a:t>C</a:t>
            </a:r>
            <a:r>
              <a:rPr lang="en" baseline="-25000">
                <a:highlight>
                  <a:schemeClr val="lt1"/>
                </a:highlight>
              </a:rPr>
              <a:t>in</a:t>
            </a:r>
            <a:r>
              <a:rPr lang="en">
                <a:highlight>
                  <a:schemeClr val="lt1"/>
                </a:highlight>
              </a:rPr>
              <a:t>⊕A⊕B</a:t>
            </a:r>
            <a:endParaRPr/>
          </a:p>
        </p:txBody>
      </p:sp>
      <p:sp>
        <p:nvSpPr>
          <p:cNvPr id="397" name="Google Shape;39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Adder</a:t>
            </a:r>
            <a:endParaRPr/>
          </a:p>
        </p:txBody>
      </p:sp>
      <p:graphicFrame>
        <p:nvGraphicFramePr>
          <p:cNvPr id="398" name="Google Shape;398;p29"/>
          <p:cNvGraphicFramePr/>
          <p:nvPr>
            <p:extLst>
              <p:ext uri="{D42A27DB-BD31-4B8C-83A1-F6EECF244321}">
                <p14:modId xmlns:p14="http://schemas.microsoft.com/office/powerpoint/2010/main" val="4278088940"/>
              </p:ext>
            </p:extLst>
          </p:nvPr>
        </p:nvGraphicFramePr>
        <p:xfrm>
          <a:off x="8425625" y="996200"/>
          <a:ext cx="484725" cy="276280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48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00" name="Google Shape;400;p29"/>
          <p:cNvSpPr/>
          <p:nvPr/>
        </p:nvSpPr>
        <p:spPr>
          <a:xfrm>
            <a:off x="1701100" y="1842937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1" name="Google Shape;401;p29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1580400" y="1905800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29"/>
          <p:cNvSpPr/>
          <p:nvPr/>
        </p:nvSpPr>
        <p:spPr>
          <a:xfrm>
            <a:off x="3033675" y="1777862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3" name="Google Shape;403;p29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2912975" y="1840725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29"/>
          <p:cNvSpPr txBox="1"/>
          <p:nvPr/>
        </p:nvSpPr>
        <p:spPr>
          <a:xfrm>
            <a:off x="945000" y="1379425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in</a:t>
            </a:r>
            <a:endParaRPr sz="1000"/>
          </a:p>
        </p:txBody>
      </p:sp>
      <p:sp>
        <p:nvSpPr>
          <p:cNvPr id="405" name="Google Shape;405;p29"/>
          <p:cNvSpPr txBox="1"/>
          <p:nvPr/>
        </p:nvSpPr>
        <p:spPr>
          <a:xfrm>
            <a:off x="945000" y="18066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A</a:t>
            </a:r>
            <a:endParaRPr sz="1000"/>
          </a:p>
        </p:txBody>
      </p:sp>
      <p:sp>
        <p:nvSpPr>
          <p:cNvPr id="406" name="Google Shape;406;p29"/>
          <p:cNvSpPr txBox="1"/>
          <p:nvPr/>
        </p:nvSpPr>
        <p:spPr>
          <a:xfrm>
            <a:off x="945000" y="21114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B</a:t>
            </a:r>
            <a:endParaRPr sz="1000"/>
          </a:p>
        </p:txBody>
      </p:sp>
      <p:sp>
        <p:nvSpPr>
          <p:cNvPr id="407" name="Google Shape;407;p29"/>
          <p:cNvSpPr txBox="1"/>
          <p:nvPr/>
        </p:nvSpPr>
        <p:spPr>
          <a:xfrm>
            <a:off x="5295400" y="1838188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</a:t>
            </a:r>
            <a:endParaRPr sz="1000"/>
          </a:p>
        </p:txBody>
      </p:sp>
      <p:cxnSp>
        <p:nvCxnSpPr>
          <p:cNvPr id="408" name="Google Shape;408;p29"/>
          <p:cNvCxnSpPr>
            <a:endCxn id="407" idx="1"/>
          </p:cNvCxnSpPr>
          <p:nvPr/>
        </p:nvCxnSpPr>
        <p:spPr>
          <a:xfrm rot="10800000" flipH="1">
            <a:off x="4738000" y="2007538"/>
            <a:ext cx="557400" cy="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9" name="Google Shape;409;p29"/>
          <p:cNvSpPr txBox="1"/>
          <p:nvPr/>
        </p:nvSpPr>
        <p:spPr>
          <a:xfrm>
            <a:off x="5250150" y="25379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out</a:t>
            </a:r>
            <a:endParaRPr sz="1000"/>
          </a:p>
        </p:txBody>
      </p:sp>
      <p:cxnSp>
        <p:nvCxnSpPr>
          <p:cNvPr id="410" name="Google Shape;410;p29"/>
          <p:cNvCxnSpPr>
            <a:endCxn id="409" idx="1"/>
          </p:cNvCxnSpPr>
          <p:nvPr/>
        </p:nvCxnSpPr>
        <p:spPr>
          <a:xfrm rot="10800000" flipH="1">
            <a:off x="4895850" y="2707263"/>
            <a:ext cx="3543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1" name="Google Shape;411;p29"/>
          <p:cNvSpPr txBox="1"/>
          <p:nvPr/>
        </p:nvSpPr>
        <p:spPr>
          <a:xfrm>
            <a:off x="6384300" y="3780575"/>
            <a:ext cx="2532000" cy="3231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Note: Renamed C to be </a:t>
            </a:r>
            <a:r>
              <a:rPr lang="en" sz="900">
                <a:solidFill>
                  <a:schemeClr val="dk1"/>
                </a:solidFill>
              </a:rPr>
              <a:t>C</a:t>
            </a:r>
            <a:r>
              <a:rPr lang="en" sz="900" baseline="-25000">
                <a:solidFill>
                  <a:schemeClr val="dk1"/>
                </a:solidFill>
              </a:rPr>
              <a:t>in</a:t>
            </a:r>
            <a:r>
              <a:rPr lang="en" sz="900"/>
              <a:t> </a:t>
            </a:r>
            <a:endParaRPr sz="900"/>
          </a:p>
        </p:txBody>
      </p:sp>
      <p:sp>
        <p:nvSpPr>
          <p:cNvPr id="412" name="Google Shape;412;p29"/>
          <p:cNvSpPr/>
          <p:nvPr/>
        </p:nvSpPr>
        <p:spPr>
          <a:xfrm>
            <a:off x="1314500" y="1443900"/>
            <a:ext cx="3753600" cy="149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9"/>
          <p:cNvSpPr/>
          <p:nvPr/>
        </p:nvSpPr>
        <p:spPr>
          <a:xfrm>
            <a:off x="1701100" y="1842937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4" name="Google Shape;414;p29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1580400" y="1905800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29"/>
          <p:cNvSpPr/>
          <p:nvPr/>
        </p:nvSpPr>
        <p:spPr>
          <a:xfrm>
            <a:off x="3033675" y="1777862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6" name="Google Shape;416;p29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2912975" y="1840725"/>
            <a:ext cx="1106600" cy="741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7" name="Google Shape;417;p29"/>
          <p:cNvCxnSpPr/>
          <p:nvPr/>
        </p:nvCxnSpPr>
        <p:spPr>
          <a:xfrm>
            <a:off x="2662175" y="2056263"/>
            <a:ext cx="2994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8" name="Google Shape;418;p29"/>
          <p:cNvSpPr txBox="1"/>
          <p:nvPr/>
        </p:nvSpPr>
        <p:spPr>
          <a:xfrm>
            <a:off x="5295400" y="1838188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</a:t>
            </a:r>
            <a:endParaRPr sz="1000"/>
          </a:p>
        </p:txBody>
      </p:sp>
      <p:cxnSp>
        <p:nvCxnSpPr>
          <p:cNvPr id="419" name="Google Shape;419;p29"/>
          <p:cNvCxnSpPr>
            <a:stCxn id="420" idx="3"/>
          </p:cNvCxnSpPr>
          <p:nvPr/>
        </p:nvCxnSpPr>
        <p:spPr>
          <a:xfrm>
            <a:off x="1225200" y="1975969"/>
            <a:ext cx="338700" cy="1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1" name="Google Shape;421;p29"/>
          <p:cNvCxnSpPr>
            <a:stCxn id="422" idx="3"/>
          </p:cNvCxnSpPr>
          <p:nvPr/>
        </p:nvCxnSpPr>
        <p:spPr>
          <a:xfrm rot="10800000" flipH="1">
            <a:off x="1225200" y="2122974"/>
            <a:ext cx="280200" cy="15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3" name="Google Shape;423;p29"/>
          <p:cNvCxnSpPr>
            <a:stCxn id="424" idx="3"/>
          </p:cNvCxnSpPr>
          <p:nvPr/>
        </p:nvCxnSpPr>
        <p:spPr>
          <a:xfrm>
            <a:off x="1225200" y="1548775"/>
            <a:ext cx="1736400" cy="374400"/>
          </a:xfrm>
          <a:prstGeom prst="bentConnector3">
            <a:avLst>
              <a:gd name="adj1" fmla="val 833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5" name="Google Shape;425;p29"/>
          <p:cNvCxnSpPr>
            <a:endCxn id="418" idx="1"/>
          </p:cNvCxnSpPr>
          <p:nvPr/>
        </p:nvCxnSpPr>
        <p:spPr>
          <a:xfrm>
            <a:off x="4011400" y="2006638"/>
            <a:ext cx="1284000" cy="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26" name="Google Shape;426;p29"/>
          <p:cNvPicPr preferRelativeResize="0"/>
          <p:nvPr/>
        </p:nvPicPr>
        <p:blipFill rotWithShape="1">
          <a:blip r:embed="rId4">
            <a:alphaModFix/>
          </a:blip>
          <a:srcRect l="17483" r="21811"/>
          <a:stretch/>
        </p:blipFill>
        <p:spPr>
          <a:xfrm>
            <a:off x="4385275" y="2517325"/>
            <a:ext cx="553500" cy="379911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29"/>
          <p:cNvSpPr txBox="1"/>
          <p:nvPr/>
        </p:nvSpPr>
        <p:spPr>
          <a:xfrm>
            <a:off x="5250150" y="25379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out</a:t>
            </a:r>
            <a:endParaRPr sz="1000"/>
          </a:p>
        </p:txBody>
      </p:sp>
      <p:cxnSp>
        <p:nvCxnSpPr>
          <p:cNvPr id="428" name="Google Shape;428;p29"/>
          <p:cNvCxnSpPr>
            <a:endCxn id="427" idx="1"/>
          </p:cNvCxnSpPr>
          <p:nvPr/>
        </p:nvCxnSpPr>
        <p:spPr>
          <a:xfrm rot="10800000" flipH="1">
            <a:off x="4895850" y="2707263"/>
            <a:ext cx="3543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9" name="Google Shape;429;p29"/>
          <p:cNvCxnSpPr/>
          <p:nvPr/>
        </p:nvCxnSpPr>
        <p:spPr>
          <a:xfrm>
            <a:off x="2626950" y="2485350"/>
            <a:ext cx="1761300" cy="299400"/>
          </a:xfrm>
          <a:prstGeom prst="bentConnector3">
            <a:avLst>
              <a:gd name="adj1" fmla="val 1401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0" name="Google Shape;430;p29"/>
          <p:cNvCxnSpPr/>
          <p:nvPr/>
        </p:nvCxnSpPr>
        <p:spPr>
          <a:xfrm>
            <a:off x="3974325" y="2421450"/>
            <a:ext cx="408300" cy="208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1" name="Google Shape;431;p29"/>
          <p:cNvSpPr txBox="1"/>
          <p:nvPr/>
        </p:nvSpPr>
        <p:spPr>
          <a:xfrm>
            <a:off x="4078000" y="2692438"/>
            <a:ext cx="384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0000"/>
                </a:solidFill>
              </a:rPr>
              <a:t>AB</a:t>
            </a:r>
            <a:endParaRPr sz="900">
              <a:solidFill>
                <a:srgbClr val="FF0000"/>
              </a:solidFill>
            </a:endParaRPr>
          </a:p>
        </p:txBody>
      </p:sp>
      <p:sp>
        <p:nvSpPr>
          <p:cNvPr id="432" name="Google Shape;432;p29"/>
          <p:cNvSpPr txBox="1"/>
          <p:nvPr/>
        </p:nvSpPr>
        <p:spPr>
          <a:xfrm>
            <a:off x="3998025" y="2145325"/>
            <a:ext cx="697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0000"/>
                </a:solidFill>
              </a:rPr>
              <a:t>C</a:t>
            </a:r>
            <a:r>
              <a:rPr lang="en" sz="900" baseline="-25000">
                <a:solidFill>
                  <a:srgbClr val="FF0000"/>
                </a:solidFill>
              </a:rPr>
              <a:t>in</a:t>
            </a:r>
            <a:r>
              <a:rPr lang="en" sz="900">
                <a:solidFill>
                  <a:srgbClr val="FF0000"/>
                </a:solidFill>
              </a:rPr>
              <a:t>(A⊕B)</a:t>
            </a:r>
            <a:endParaRPr sz="900">
              <a:solidFill>
                <a:srgbClr val="FF0000"/>
              </a:solidFill>
            </a:endParaRPr>
          </a:p>
        </p:txBody>
      </p:sp>
      <p:sp>
        <p:nvSpPr>
          <p:cNvPr id="433" name="Google Shape;433;p29"/>
          <p:cNvSpPr txBox="1"/>
          <p:nvPr/>
        </p:nvSpPr>
        <p:spPr>
          <a:xfrm>
            <a:off x="3082588" y="2410188"/>
            <a:ext cx="479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0000"/>
                </a:solidFill>
              </a:rPr>
              <a:t>A⊕B</a:t>
            </a:r>
            <a:endParaRPr sz="900">
              <a:solidFill>
                <a:srgbClr val="FF0000"/>
              </a:solidFill>
            </a:endParaRPr>
          </a:p>
        </p:txBody>
      </p:sp>
      <p:sp>
        <p:nvSpPr>
          <p:cNvPr id="434" name="Google Shape;434;p29"/>
          <p:cNvSpPr txBox="1"/>
          <p:nvPr/>
        </p:nvSpPr>
        <p:spPr>
          <a:xfrm>
            <a:off x="3201363" y="2049813"/>
            <a:ext cx="697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0000"/>
                </a:solidFill>
              </a:rPr>
              <a:t>C</a:t>
            </a:r>
            <a:r>
              <a:rPr lang="en" sz="900" baseline="-25000">
                <a:solidFill>
                  <a:srgbClr val="FF0000"/>
                </a:solidFill>
              </a:rPr>
              <a:t>in</a:t>
            </a:r>
            <a:endParaRPr sz="900">
              <a:solidFill>
                <a:srgbClr val="FF0000"/>
              </a:solidFill>
            </a:endParaRPr>
          </a:p>
        </p:txBody>
      </p:sp>
      <p:graphicFrame>
        <p:nvGraphicFramePr>
          <p:cNvPr id="3" name="Google Shape;355;p27">
            <a:extLst>
              <a:ext uri="{FF2B5EF4-FFF2-40B4-BE49-F238E27FC236}">
                <a16:creationId xmlns:a16="http://schemas.microsoft.com/office/drawing/2014/main" id="{BF05839E-3E37-3835-35C9-4C7FF20DF0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0562886"/>
              </p:ext>
            </p:extLst>
          </p:nvPr>
        </p:nvGraphicFramePr>
        <p:xfrm>
          <a:off x="6384300" y="636408"/>
          <a:ext cx="1984093" cy="3119675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4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6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out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4-bit Binary Addition 	(aka: 4-bit Full Adder)</a:t>
            </a:r>
            <a:endParaRPr/>
          </a:p>
        </p:txBody>
      </p:sp>
      <p:graphicFrame>
        <p:nvGraphicFramePr>
          <p:cNvPr id="440" name="Google Shape;440;p30"/>
          <p:cNvGraphicFramePr/>
          <p:nvPr/>
        </p:nvGraphicFramePr>
        <p:xfrm>
          <a:off x="614300" y="1134700"/>
          <a:ext cx="2180700" cy="158484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6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41" name="Google Shape;441;p30"/>
          <p:cNvGraphicFramePr/>
          <p:nvPr/>
        </p:nvGraphicFramePr>
        <p:xfrm>
          <a:off x="6094200" y="1186150"/>
          <a:ext cx="2180700" cy="39621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6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2" name="Google Shape;442;p30"/>
          <p:cNvGraphicFramePr/>
          <p:nvPr/>
        </p:nvGraphicFramePr>
        <p:xfrm>
          <a:off x="2941500" y="1186150"/>
          <a:ext cx="2180700" cy="39621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6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3" name="Google Shape;443;p30"/>
          <p:cNvSpPr/>
          <p:nvPr/>
        </p:nvSpPr>
        <p:spPr>
          <a:xfrm>
            <a:off x="2941488" y="3329125"/>
            <a:ext cx="5333400" cy="99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0"/>
          <p:cNvSpPr/>
          <p:nvPr/>
        </p:nvSpPr>
        <p:spPr>
          <a:xfrm>
            <a:off x="5985688" y="3628100"/>
            <a:ext cx="7323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</a:t>
            </a:r>
            <a:br>
              <a:rPr lang="en"/>
            </a:br>
            <a:r>
              <a:rPr lang="en"/>
              <a:t>Adder</a:t>
            </a:r>
            <a:endParaRPr/>
          </a:p>
        </p:txBody>
      </p:sp>
      <p:sp>
        <p:nvSpPr>
          <p:cNvPr id="445" name="Google Shape;445;p30"/>
          <p:cNvSpPr/>
          <p:nvPr/>
        </p:nvSpPr>
        <p:spPr>
          <a:xfrm>
            <a:off x="4610475" y="3628100"/>
            <a:ext cx="7323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</a:t>
            </a:r>
            <a:br>
              <a:rPr lang="en"/>
            </a:br>
            <a:r>
              <a:rPr lang="en"/>
              <a:t>Adder</a:t>
            </a:r>
            <a:endParaRPr/>
          </a:p>
        </p:txBody>
      </p:sp>
      <p:sp>
        <p:nvSpPr>
          <p:cNvPr id="446" name="Google Shape;446;p30"/>
          <p:cNvSpPr/>
          <p:nvPr/>
        </p:nvSpPr>
        <p:spPr>
          <a:xfrm>
            <a:off x="3233375" y="3628100"/>
            <a:ext cx="7323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</a:t>
            </a:r>
            <a:br>
              <a:rPr lang="en"/>
            </a:br>
            <a:r>
              <a:rPr lang="en"/>
              <a:t>Adder</a:t>
            </a:r>
            <a:endParaRPr/>
          </a:p>
        </p:txBody>
      </p:sp>
      <p:sp>
        <p:nvSpPr>
          <p:cNvPr id="447" name="Google Shape;447;p30"/>
          <p:cNvSpPr/>
          <p:nvPr/>
        </p:nvSpPr>
        <p:spPr>
          <a:xfrm>
            <a:off x="7360900" y="3628100"/>
            <a:ext cx="7323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</a:t>
            </a:r>
            <a:br>
              <a:rPr lang="en"/>
            </a:br>
            <a:r>
              <a:rPr lang="en"/>
              <a:t>Adder</a:t>
            </a:r>
            <a:endParaRPr/>
          </a:p>
        </p:txBody>
      </p:sp>
      <p:cxnSp>
        <p:nvCxnSpPr>
          <p:cNvPr id="448" name="Google Shape;448;p30"/>
          <p:cNvCxnSpPr>
            <a:stCxn id="449" idx="1"/>
            <a:endCxn id="447" idx="3"/>
          </p:cNvCxnSpPr>
          <p:nvPr/>
        </p:nvCxnSpPr>
        <p:spPr>
          <a:xfrm flipH="1">
            <a:off x="8093100" y="3909525"/>
            <a:ext cx="3978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0" name="Google Shape;450;p30"/>
          <p:cNvCxnSpPr>
            <a:stCxn id="447" idx="1"/>
            <a:endCxn id="444" idx="3"/>
          </p:cNvCxnSpPr>
          <p:nvPr/>
        </p:nvCxnSpPr>
        <p:spPr>
          <a:xfrm rot="10800000">
            <a:off x="6718000" y="3914450"/>
            <a:ext cx="64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1" name="Google Shape;451;p30"/>
          <p:cNvCxnSpPr>
            <a:stCxn id="444" idx="1"/>
            <a:endCxn id="445" idx="3"/>
          </p:cNvCxnSpPr>
          <p:nvPr/>
        </p:nvCxnSpPr>
        <p:spPr>
          <a:xfrm rot="10800000">
            <a:off x="5342788" y="3914450"/>
            <a:ext cx="64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2" name="Google Shape;452;p30"/>
          <p:cNvCxnSpPr>
            <a:stCxn id="445" idx="1"/>
            <a:endCxn id="446" idx="3"/>
          </p:cNvCxnSpPr>
          <p:nvPr/>
        </p:nvCxnSpPr>
        <p:spPr>
          <a:xfrm rot="10800000">
            <a:off x="3965775" y="3914450"/>
            <a:ext cx="64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3" name="Google Shape;453;p30"/>
          <p:cNvCxnSpPr>
            <a:stCxn id="446" idx="1"/>
          </p:cNvCxnSpPr>
          <p:nvPr/>
        </p:nvCxnSpPr>
        <p:spPr>
          <a:xfrm rot="10800000">
            <a:off x="2725475" y="3912950"/>
            <a:ext cx="507900" cy="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4" name="Google Shape;454;p30"/>
          <p:cNvCxnSpPr/>
          <p:nvPr/>
        </p:nvCxnSpPr>
        <p:spPr>
          <a:xfrm>
            <a:off x="7727050" y="4200800"/>
            <a:ext cx="0" cy="29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5" name="Google Shape;455;p30"/>
          <p:cNvCxnSpPr/>
          <p:nvPr/>
        </p:nvCxnSpPr>
        <p:spPr>
          <a:xfrm>
            <a:off x="6353725" y="4200800"/>
            <a:ext cx="0" cy="29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6" name="Google Shape;456;p30"/>
          <p:cNvCxnSpPr/>
          <p:nvPr/>
        </p:nvCxnSpPr>
        <p:spPr>
          <a:xfrm>
            <a:off x="4980400" y="4200800"/>
            <a:ext cx="0" cy="29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7" name="Google Shape;457;p30"/>
          <p:cNvCxnSpPr/>
          <p:nvPr/>
        </p:nvCxnSpPr>
        <p:spPr>
          <a:xfrm>
            <a:off x="3607025" y="4200800"/>
            <a:ext cx="0" cy="29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8" name="Google Shape;458;p30"/>
          <p:cNvSpPr txBox="1"/>
          <p:nvPr/>
        </p:nvSpPr>
        <p:spPr>
          <a:xfrm>
            <a:off x="7136350" y="4501100"/>
            <a:ext cx="118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</a:t>
            </a:r>
            <a:r>
              <a:rPr lang="en" sz="1100" baseline="-25000"/>
              <a:t>0</a:t>
            </a:r>
            <a:endParaRPr sz="1100" baseline="-25000"/>
          </a:p>
        </p:txBody>
      </p:sp>
      <p:sp>
        <p:nvSpPr>
          <p:cNvPr id="459" name="Google Shape;459;p30"/>
          <p:cNvSpPr txBox="1"/>
          <p:nvPr/>
        </p:nvSpPr>
        <p:spPr>
          <a:xfrm>
            <a:off x="5763025" y="4501100"/>
            <a:ext cx="118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</a:t>
            </a:r>
            <a:r>
              <a:rPr lang="en" sz="1100" baseline="-25000"/>
              <a:t>1</a:t>
            </a:r>
            <a:endParaRPr sz="1100" baseline="-25000"/>
          </a:p>
        </p:txBody>
      </p:sp>
      <p:sp>
        <p:nvSpPr>
          <p:cNvPr id="460" name="Google Shape;460;p30"/>
          <p:cNvSpPr txBox="1"/>
          <p:nvPr/>
        </p:nvSpPr>
        <p:spPr>
          <a:xfrm>
            <a:off x="4389675" y="4501100"/>
            <a:ext cx="118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</a:t>
            </a:r>
            <a:r>
              <a:rPr lang="en" sz="1100" baseline="-25000"/>
              <a:t>2</a:t>
            </a:r>
            <a:endParaRPr sz="1100" baseline="-25000"/>
          </a:p>
        </p:txBody>
      </p:sp>
      <p:sp>
        <p:nvSpPr>
          <p:cNvPr id="461" name="Google Shape;461;p30"/>
          <p:cNvSpPr txBox="1"/>
          <p:nvPr/>
        </p:nvSpPr>
        <p:spPr>
          <a:xfrm>
            <a:off x="3016325" y="4501100"/>
            <a:ext cx="118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</a:t>
            </a:r>
            <a:r>
              <a:rPr lang="en" sz="1100" baseline="-25000"/>
              <a:t>3</a:t>
            </a:r>
            <a:endParaRPr sz="1100" baseline="-25000"/>
          </a:p>
        </p:txBody>
      </p:sp>
      <p:sp>
        <p:nvSpPr>
          <p:cNvPr id="462" name="Google Shape;462;p30"/>
          <p:cNvSpPr txBox="1"/>
          <p:nvPr/>
        </p:nvSpPr>
        <p:spPr>
          <a:xfrm>
            <a:off x="7136375" y="2893825"/>
            <a:ext cx="118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</a:t>
            </a:r>
            <a:r>
              <a:rPr lang="en" sz="1100" baseline="-25000"/>
              <a:t>0</a:t>
            </a:r>
            <a:r>
              <a:rPr lang="en" sz="1100"/>
              <a:t>     </a:t>
            </a:r>
            <a:r>
              <a:rPr lang="en" sz="1100">
                <a:solidFill>
                  <a:schemeClr val="dk1"/>
                </a:solidFill>
              </a:rPr>
              <a:t>B</a:t>
            </a:r>
            <a:r>
              <a:rPr lang="en" sz="1100" baseline="-25000">
                <a:solidFill>
                  <a:schemeClr val="dk1"/>
                </a:solidFill>
              </a:rPr>
              <a:t>0</a:t>
            </a:r>
            <a:endParaRPr sz="1100" baseline="-25000"/>
          </a:p>
        </p:txBody>
      </p:sp>
      <p:sp>
        <p:nvSpPr>
          <p:cNvPr id="463" name="Google Shape;463;p30"/>
          <p:cNvSpPr txBox="1"/>
          <p:nvPr/>
        </p:nvSpPr>
        <p:spPr>
          <a:xfrm>
            <a:off x="5761138" y="2893825"/>
            <a:ext cx="118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</a:t>
            </a:r>
            <a:r>
              <a:rPr lang="en" sz="1100" baseline="-25000"/>
              <a:t>1</a:t>
            </a:r>
            <a:r>
              <a:rPr lang="en" sz="1100"/>
              <a:t>     </a:t>
            </a:r>
            <a:r>
              <a:rPr lang="en" sz="1100">
                <a:solidFill>
                  <a:schemeClr val="dk1"/>
                </a:solidFill>
              </a:rPr>
              <a:t>B</a:t>
            </a:r>
            <a:r>
              <a:rPr lang="en" sz="1100" baseline="-25000">
                <a:solidFill>
                  <a:schemeClr val="dk1"/>
                </a:solidFill>
              </a:rPr>
              <a:t>1</a:t>
            </a:r>
            <a:endParaRPr sz="1100" baseline="-25000"/>
          </a:p>
        </p:txBody>
      </p:sp>
      <p:sp>
        <p:nvSpPr>
          <p:cNvPr id="464" name="Google Shape;464;p30"/>
          <p:cNvSpPr txBox="1"/>
          <p:nvPr/>
        </p:nvSpPr>
        <p:spPr>
          <a:xfrm>
            <a:off x="4385925" y="2893825"/>
            <a:ext cx="118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</a:t>
            </a:r>
            <a:r>
              <a:rPr lang="en" sz="1100" baseline="-25000"/>
              <a:t>2</a:t>
            </a:r>
            <a:r>
              <a:rPr lang="en" sz="1100"/>
              <a:t>     </a:t>
            </a:r>
            <a:r>
              <a:rPr lang="en" sz="1100">
                <a:solidFill>
                  <a:schemeClr val="dk1"/>
                </a:solidFill>
              </a:rPr>
              <a:t>B</a:t>
            </a:r>
            <a:r>
              <a:rPr lang="en" sz="1100" baseline="-25000">
                <a:solidFill>
                  <a:schemeClr val="dk1"/>
                </a:solidFill>
              </a:rPr>
              <a:t>2</a:t>
            </a:r>
            <a:endParaRPr sz="1100" baseline="-25000"/>
          </a:p>
        </p:txBody>
      </p:sp>
      <p:sp>
        <p:nvSpPr>
          <p:cNvPr id="465" name="Google Shape;465;p30"/>
          <p:cNvSpPr txBox="1"/>
          <p:nvPr/>
        </p:nvSpPr>
        <p:spPr>
          <a:xfrm>
            <a:off x="3008825" y="2893825"/>
            <a:ext cx="118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</a:t>
            </a:r>
            <a:r>
              <a:rPr lang="en" sz="1100" baseline="-25000"/>
              <a:t>3</a:t>
            </a:r>
            <a:r>
              <a:rPr lang="en" sz="1100"/>
              <a:t>     </a:t>
            </a:r>
            <a:r>
              <a:rPr lang="en" sz="1100">
                <a:solidFill>
                  <a:schemeClr val="dk1"/>
                </a:solidFill>
              </a:rPr>
              <a:t>B</a:t>
            </a:r>
            <a:r>
              <a:rPr lang="en" sz="1100" baseline="-25000">
                <a:solidFill>
                  <a:schemeClr val="dk1"/>
                </a:solidFill>
              </a:rPr>
              <a:t>3</a:t>
            </a:r>
            <a:endParaRPr sz="1100" baseline="-25000"/>
          </a:p>
        </p:txBody>
      </p:sp>
      <p:cxnSp>
        <p:nvCxnSpPr>
          <p:cNvPr id="466" name="Google Shape;466;p30"/>
          <p:cNvCxnSpPr/>
          <p:nvPr/>
        </p:nvCxnSpPr>
        <p:spPr>
          <a:xfrm>
            <a:off x="3407025" y="3219650"/>
            <a:ext cx="0" cy="39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7" name="Google Shape;467;p30"/>
          <p:cNvCxnSpPr/>
          <p:nvPr/>
        </p:nvCxnSpPr>
        <p:spPr>
          <a:xfrm>
            <a:off x="4804825" y="3265890"/>
            <a:ext cx="0" cy="37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8" name="Google Shape;468;p30"/>
          <p:cNvCxnSpPr/>
          <p:nvPr/>
        </p:nvCxnSpPr>
        <p:spPr>
          <a:xfrm>
            <a:off x="6163675" y="3229006"/>
            <a:ext cx="0" cy="37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9" name="Google Shape;469;p30"/>
          <p:cNvCxnSpPr/>
          <p:nvPr/>
        </p:nvCxnSpPr>
        <p:spPr>
          <a:xfrm>
            <a:off x="7514200" y="3265873"/>
            <a:ext cx="0" cy="37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0" name="Google Shape;470;p30"/>
          <p:cNvCxnSpPr/>
          <p:nvPr/>
        </p:nvCxnSpPr>
        <p:spPr>
          <a:xfrm>
            <a:off x="7851225" y="3229038"/>
            <a:ext cx="0" cy="36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1" name="Google Shape;471;p30"/>
          <p:cNvCxnSpPr/>
          <p:nvPr/>
        </p:nvCxnSpPr>
        <p:spPr>
          <a:xfrm>
            <a:off x="6487775" y="3229038"/>
            <a:ext cx="0" cy="36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2" name="Google Shape;472;p30"/>
          <p:cNvCxnSpPr/>
          <p:nvPr/>
        </p:nvCxnSpPr>
        <p:spPr>
          <a:xfrm>
            <a:off x="5124326" y="3265940"/>
            <a:ext cx="0" cy="36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3" name="Google Shape;473;p30"/>
          <p:cNvCxnSpPr/>
          <p:nvPr/>
        </p:nvCxnSpPr>
        <p:spPr>
          <a:xfrm>
            <a:off x="3760876" y="3229055"/>
            <a:ext cx="0" cy="36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9" name="Google Shape;449;p30"/>
          <p:cNvSpPr txBox="1"/>
          <p:nvPr/>
        </p:nvSpPr>
        <p:spPr>
          <a:xfrm>
            <a:off x="8490900" y="3732525"/>
            <a:ext cx="399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</a:t>
            </a:r>
            <a:endParaRPr sz="1100" baseline="-25000"/>
          </a:p>
        </p:txBody>
      </p:sp>
      <p:sp>
        <p:nvSpPr>
          <p:cNvPr id="474" name="Google Shape;474;p30"/>
          <p:cNvSpPr txBox="1"/>
          <p:nvPr/>
        </p:nvSpPr>
        <p:spPr>
          <a:xfrm>
            <a:off x="2189275" y="3732525"/>
            <a:ext cx="50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</a:t>
            </a:r>
            <a:r>
              <a:rPr lang="en" baseline="-25000">
                <a:solidFill>
                  <a:schemeClr val="dk1"/>
                </a:solidFill>
              </a:rPr>
              <a:t>out</a:t>
            </a:r>
            <a:endParaRPr sz="1100" baseline="-25000"/>
          </a:p>
        </p:txBody>
      </p:sp>
      <p:cxnSp>
        <p:nvCxnSpPr>
          <p:cNvPr id="475" name="Google Shape;475;p30"/>
          <p:cNvCxnSpPr/>
          <p:nvPr/>
        </p:nvCxnSpPr>
        <p:spPr>
          <a:xfrm>
            <a:off x="7745875" y="1579325"/>
            <a:ext cx="108600" cy="134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6" name="Google Shape;476;p30"/>
          <p:cNvCxnSpPr/>
          <p:nvPr/>
        </p:nvCxnSpPr>
        <p:spPr>
          <a:xfrm>
            <a:off x="4552925" y="1585025"/>
            <a:ext cx="2941200" cy="140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7" name="Google Shape;477;p30"/>
          <p:cNvCxnSpPr/>
          <p:nvPr/>
        </p:nvCxnSpPr>
        <p:spPr>
          <a:xfrm flipH="1">
            <a:off x="6521400" y="1590750"/>
            <a:ext cx="864000" cy="135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8" name="Google Shape;478;p30"/>
          <p:cNvCxnSpPr/>
          <p:nvPr/>
        </p:nvCxnSpPr>
        <p:spPr>
          <a:xfrm flipH="1">
            <a:off x="5182475" y="1590750"/>
            <a:ext cx="1808100" cy="139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9" name="Google Shape;479;p30"/>
          <p:cNvCxnSpPr/>
          <p:nvPr/>
        </p:nvCxnSpPr>
        <p:spPr>
          <a:xfrm flipH="1">
            <a:off x="3837750" y="1579325"/>
            <a:ext cx="2815200" cy="136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0" name="Google Shape;480;p30"/>
          <p:cNvCxnSpPr/>
          <p:nvPr/>
        </p:nvCxnSpPr>
        <p:spPr>
          <a:xfrm>
            <a:off x="4215325" y="1602200"/>
            <a:ext cx="1893900" cy="138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1" name="Google Shape;481;p30"/>
          <p:cNvCxnSpPr/>
          <p:nvPr/>
        </p:nvCxnSpPr>
        <p:spPr>
          <a:xfrm>
            <a:off x="3843375" y="1590750"/>
            <a:ext cx="898500" cy="137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2" name="Google Shape;482;p30"/>
          <p:cNvCxnSpPr/>
          <p:nvPr/>
        </p:nvCxnSpPr>
        <p:spPr>
          <a:xfrm flipH="1">
            <a:off x="3408450" y="1590750"/>
            <a:ext cx="68700" cy="132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3" name="Google Shape;483;p30"/>
          <p:cNvSpPr txBox="1"/>
          <p:nvPr/>
        </p:nvSpPr>
        <p:spPr>
          <a:xfrm>
            <a:off x="8416525" y="3420100"/>
            <a:ext cx="47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 baseline="-25000"/>
              <a:t>in</a:t>
            </a:r>
            <a:endParaRPr baseline="-25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Recall:  A - B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="/>
            </a:pPr>
            <a:r>
              <a:rPr lang="en"/>
              <a:t>A + (2's complement of B)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="/>
            </a:pPr>
            <a:r>
              <a:rPr lang="en"/>
              <a:t>A + (1's complement of B) + 1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4-bit Binary Subtractor</a:t>
            </a:r>
            <a:endParaRPr/>
          </a:p>
        </p:txBody>
      </p:sp>
      <p:sp>
        <p:nvSpPr>
          <p:cNvPr id="489" name="Google Shape;489;p31"/>
          <p:cNvSpPr/>
          <p:nvPr/>
        </p:nvSpPr>
        <p:spPr>
          <a:xfrm>
            <a:off x="1181888" y="3157475"/>
            <a:ext cx="5333400" cy="99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Subtractor</a:t>
            </a:r>
            <a:endParaRPr/>
          </a:p>
        </p:txBody>
      </p:sp>
      <p:sp>
        <p:nvSpPr>
          <p:cNvPr id="491" name="Google Shape;491;p31"/>
          <p:cNvSpPr/>
          <p:nvPr/>
        </p:nvSpPr>
        <p:spPr>
          <a:xfrm>
            <a:off x="4226088" y="3456450"/>
            <a:ext cx="7323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</a:t>
            </a:r>
            <a:br>
              <a:rPr lang="en"/>
            </a:br>
            <a:r>
              <a:rPr lang="en"/>
              <a:t>Adder</a:t>
            </a:r>
            <a:endParaRPr/>
          </a:p>
        </p:txBody>
      </p:sp>
      <p:sp>
        <p:nvSpPr>
          <p:cNvPr id="492" name="Google Shape;492;p31"/>
          <p:cNvSpPr/>
          <p:nvPr/>
        </p:nvSpPr>
        <p:spPr>
          <a:xfrm>
            <a:off x="2850875" y="3456450"/>
            <a:ext cx="7323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</a:t>
            </a:r>
            <a:br>
              <a:rPr lang="en"/>
            </a:br>
            <a:r>
              <a:rPr lang="en"/>
              <a:t>Adder</a:t>
            </a:r>
            <a:endParaRPr/>
          </a:p>
        </p:txBody>
      </p:sp>
      <p:sp>
        <p:nvSpPr>
          <p:cNvPr id="493" name="Google Shape;493;p31"/>
          <p:cNvSpPr/>
          <p:nvPr/>
        </p:nvSpPr>
        <p:spPr>
          <a:xfrm>
            <a:off x="1473775" y="3456450"/>
            <a:ext cx="7323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</a:t>
            </a:r>
            <a:br>
              <a:rPr lang="en"/>
            </a:br>
            <a:r>
              <a:rPr lang="en"/>
              <a:t>Adder</a:t>
            </a:r>
            <a:endParaRPr/>
          </a:p>
        </p:txBody>
      </p:sp>
      <p:sp>
        <p:nvSpPr>
          <p:cNvPr id="494" name="Google Shape;494;p31"/>
          <p:cNvSpPr/>
          <p:nvPr/>
        </p:nvSpPr>
        <p:spPr>
          <a:xfrm>
            <a:off x="5601300" y="3456450"/>
            <a:ext cx="7323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</a:t>
            </a:r>
            <a:br>
              <a:rPr lang="en"/>
            </a:br>
            <a:r>
              <a:rPr lang="en"/>
              <a:t>Adder</a:t>
            </a:r>
            <a:endParaRPr/>
          </a:p>
        </p:txBody>
      </p:sp>
      <p:sp>
        <p:nvSpPr>
          <p:cNvPr id="495" name="Google Shape;495;p31"/>
          <p:cNvSpPr/>
          <p:nvPr/>
        </p:nvSpPr>
        <p:spPr>
          <a:xfrm>
            <a:off x="6161375" y="1421025"/>
            <a:ext cx="7323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</a:t>
            </a:r>
            <a:br>
              <a:rPr lang="en"/>
            </a:br>
            <a:r>
              <a:rPr lang="en"/>
              <a:t>Adder</a:t>
            </a:r>
            <a:endParaRPr/>
          </a:p>
        </p:txBody>
      </p:sp>
      <p:cxnSp>
        <p:nvCxnSpPr>
          <p:cNvPr id="496" name="Google Shape;496;p31"/>
          <p:cNvCxnSpPr>
            <a:stCxn id="497" idx="2"/>
          </p:cNvCxnSpPr>
          <p:nvPr/>
        </p:nvCxnSpPr>
        <p:spPr>
          <a:xfrm flipH="1">
            <a:off x="6736675" y="908375"/>
            <a:ext cx="2700" cy="51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8" name="Google Shape;498;p31"/>
          <p:cNvCxnSpPr>
            <a:stCxn id="499" idx="2"/>
          </p:cNvCxnSpPr>
          <p:nvPr/>
        </p:nvCxnSpPr>
        <p:spPr>
          <a:xfrm>
            <a:off x="6327875" y="908375"/>
            <a:ext cx="17700" cy="50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9" name="Google Shape;499;p31"/>
          <p:cNvSpPr txBox="1"/>
          <p:nvPr/>
        </p:nvSpPr>
        <p:spPr>
          <a:xfrm>
            <a:off x="6128225" y="554375"/>
            <a:ext cx="399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</a:t>
            </a:r>
            <a:endParaRPr sz="1100"/>
          </a:p>
        </p:txBody>
      </p:sp>
      <p:sp>
        <p:nvSpPr>
          <p:cNvPr id="497" name="Google Shape;497;p31"/>
          <p:cNvSpPr txBox="1"/>
          <p:nvPr/>
        </p:nvSpPr>
        <p:spPr>
          <a:xfrm>
            <a:off x="6539725" y="554375"/>
            <a:ext cx="399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B</a:t>
            </a:r>
            <a:endParaRPr sz="1100"/>
          </a:p>
        </p:txBody>
      </p:sp>
      <p:sp>
        <p:nvSpPr>
          <p:cNvPr id="500" name="Google Shape;500;p31"/>
          <p:cNvSpPr/>
          <p:nvPr/>
        </p:nvSpPr>
        <p:spPr>
          <a:xfrm rot="10800000">
            <a:off x="6647876" y="1039907"/>
            <a:ext cx="183000" cy="2496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1" name="Google Shape;501;p31"/>
          <p:cNvCxnSpPr>
            <a:stCxn id="502" idx="1"/>
            <a:endCxn id="495" idx="3"/>
          </p:cNvCxnSpPr>
          <p:nvPr/>
        </p:nvCxnSpPr>
        <p:spPr>
          <a:xfrm rot="10800000">
            <a:off x="6893675" y="1707375"/>
            <a:ext cx="442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2" name="Google Shape;502;p31"/>
          <p:cNvSpPr txBox="1"/>
          <p:nvPr/>
        </p:nvSpPr>
        <p:spPr>
          <a:xfrm>
            <a:off x="7335875" y="1530375"/>
            <a:ext cx="399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</a:t>
            </a:r>
            <a:endParaRPr sz="1100" baseline="-25000"/>
          </a:p>
        </p:txBody>
      </p:sp>
      <p:sp>
        <p:nvSpPr>
          <p:cNvPr id="503" name="Google Shape;503;p31"/>
          <p:cNvSpPr txBox="1"/>
          <p:nvPr/>
        </p:nvSpPr>
        <p:spPr>
          <a:xfrm>
            <a:off x="5936825" y="2217825"/>
            <a:ext cx="118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</a:t>
            </a:r>
            <a:endParaRPr sz="1100" baseline="-25000"/>
          </a:p>
        </p:txBody>
      </p:sp>
      <p:cxnSp>
        <p:nvCxnSpPr>
          <p:cNvPr id="504" name="Google Shape;504;p31"/>
          <p:cNvCxnSpPr>
            <a:stCxn id="495" idx="2"/>
            <a:endCxn id="503" idx="0"/>
          </p:cNvCxnSpPr>
          <p:nvPr/>
        </p:nvCxnSpPr>
        <p:spPr>
          <a:xfrm>
            <a:off x="6527525" y="1993725"/>
            <a:ext cx="0" cy="22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5" name="Google Shape;505;p31"/>
          <p:cNvSpPr txBox="1"/>
          <p:nvPr/>
        </p:nvSpPr>
        <p:spPr>
          <a:xfrm>
            <a:off x="5466450" y="1530375"/>
            <a:ext cx="442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</a:t>
            </a:r>
            <a:endParaRPr sz="1100" baseline="-25000"/>
          </a:p>
        </p:txBody>
      </p:sp>
      <p:cxnSp>
        <p:nvCxnSpPr>
          <p:cNvPr id="506" name="Google Shape;506;p31"/>
          <p:cNvCxnSpPr>
            <a:stCxn id="495" idx="1"/>
            <a:endCxn id="505" idx="3"/>
          </p:cNvCxnSpPr>
          <p:nvPr/>
        </p:nvCxnSpPr>
        <p:spPr>
          <a:xfrm rot="10800000">
            <a:off x="5908775" y="1707375"/>
            <a:ext cx="252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7" name="Google Shape;507;p31"/>
          <p:cNvCxnSpPr>
            <a:stCxn id="508" idx="1"/>
            <a:endCxn id="494" idx="3"/>
          </p:cNvCxnSpPr>
          <p:nvPr/>
        </p:nvCxnSpPr>
        <p:spPr>
          <a:xfrm flipH="1">
            <a:off x="6333500" y="3737875"/>
            <a:ext cx="3978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9" name="Google Shape;509;p31"/>
          <p:cNvCxnSpPr>
            <a:stCxn id="494" idx="1"/>
            <a:endCxn id="491" idx="3"/>
          </p:cNvCxnSpPr>
          <p:nvPr/>
        </p:nvCxnSpPr>
        <p:spPr>
          <a:xfrm rot="10800000">
            <a:off x="4958400" y="3742800"/>
            <a:ext cx="64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0" name="Google Shape;510;p31"/>
          <p:cNvCxnSpPr>
            <a:stCxn id="491" idx="1"/>
            <a:endCxn id="492" idx="3"/>
          </p:cNvCxnSpPr>
          <p:nvPr/>
        </p:nvCxnSpPr>
        <p:spPr>
          <a:xfrm rot="10800000">
            <a:off x="3583188" y="3742800"/>
            <a:ext cx="64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1" name="Google Shape;511;p31"/>
          <p:cNvCxnSpPr>
            <a:stCxn id="492" idx="1"/>
            <a:endCxn id="493" idx="3"/>
          </p:cNvCxnSpPr>
          <p:nvPr/>
        </p:nvCxnSpPr>
        <p:spPr>
          <a:xfrm rot="10800000">
            <a:off x="2206175" y="3742800"/>
            <a:ext cx="64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2" name="Google Shape;512;p31"/>
          <p:cNvCxnSpPr>
            <a:stCxn id="493" idx="1"/>
          </p:cNvCxnSpPr>
          <p:nvPr/>
        </p:nvCxnSpPr>
        <p:spPr>
          <a:xfrm rot="10800000">
            <a:off x="965875" y="3741300"/>
            <a:ext cx="507900" cy="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3" name="Google Shape;513;p31"/>
          <p:cNvCxnSpPr/>
          <p:nvPr/>
        </p:nvCxnSpPr>
        <p:spPr>
          <a:xfrm>
            <a:off x="5967450" y="4029150"/>
            <a:ext cx="0" cy="29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4" name="Google Shape;514;p31"/>
          <p:cNvCxnSpPr/>
          <p:nvPr/>
        </p:nvCxnSpPr>
        <p:spPr>
          <a:xfrm>
            <a:off x="4594125" y="4029150"/>
            <a:ext cx="0" cy="29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5" name="Google Shape;515;p31"/>
          <p:cNvCxnSpPr/>
          <p:nvPr/>
        </p:nvCxnSpPr>
        <p:spPr>
          <a:xfrm>
            <a:off x="3220800" y="4029150"/>
            <a:ext cx="0" cy="29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6" name="Google Shape;516;p31"/>
          <p:cNvCxnSpPr/>
          <p:nvPr/>
        </p:nvCxnSpPr>
        <p:spPr>
          <a:xfrm>
            <a:off x="1847425" y="4029150"/>
            <a:ext cx="0" cy="29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17" name="Google Shape;517;p31"/>
          <p:cNvSpPr txBox="1"/>
          <p:nvPr/>
        </p:nvSpPr>
        <p:spPr>
          <a:xfrm>
            <a:off x="5376750" y="4329450"/>
            <a:ext cx="118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</a:t>
            </a:r>
            <a:r>
              <a:rPr lang="en" sz="1100" baseline="-25000"/>
              <a:t>0</a:t>
            </a:r>
            <a:endParaRPr sz="1100" baseline="-25000"/>
          </a:p>
        </p:txBody>
      </p:sp>
      <p:sp>
        <p:nvSpPr>
          <p:cNvPr id="518" name="Google Shape;518;p31"/>
          <p:cNvSpPr txBox="1"/>
          <p:nvPr/>
        </p:nvSpPr>
        <p:spPr>
          <a:xfrm>
            <a:off x="4003425" y="4329450"/>
            <a:ext cx="118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</a:t>
            </a:r>
            <a:r>
              <a:rPr lang="en" sz="1100" baseline="-25000"/>
              <a:t>1</a:t>
            </a:r>
            <a:endParaRPr sz="1100" baseline="-25000"/>
          </a:p>
        </p:txBody>
      </p:sp>
      <p:sp>
        <p:nvSpPr>
          <p:cNvPr id="519" name="Google Shape;519;p31"/>
          <p:cNvSpPr txBox="1"/>
          <p:nvPr/>
        </p:nvSpPr>
        <p:spPr>
          <a:xfrm>
            <a:off x="2630075" y="4329450"/>
            <a:ext cx="118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</a:t>
            </a:r>
            <a:r>
              <a:rPr lang="en" sz="1100" baseline="-25000"/>
              <a:t>2</a:t>
            </a:r>
            <a:endParaRPr sz="1100" baseline="-25000"/>
          </a:p>
        </p:txBody>
      </p:sp>
      <p:sp>
        <p:nvSpPr>
          <p:cNvPr id="520" name="Google Shape;520;p31"/>
          <p:cNvSpPr txBox="1"/>
          <p:nvPr/>
        </p:nvSpPr>
        <p:spPr>
          <a:xfrm>
            <a:off x="1256725" y="4329450"/>
            <a:ext cx="118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</a:t>
            </a:r>
            <a:r>
              <a:rPr lang="en" sz="1100" baseline="-25000"/>
              <a:t>3</a:t>
            </a:r>
            <a:endParaRPr sz="1100" baseline="-25000"/>
          </a:p>
        </p:txBody>
      </p:sp>
      <p:sp>
        <p:nvSpPr>
          <p:cNvPr id="521" name="Google Shape;521;p31"/>
          <p:cNvSpPr txBox="1"/>
          <p:nvPr/>
        </p:nvSpPr>
        <p:spPr>
          <a:xfrm>
            <a:off x="5376775" y="2722175"/>
            <a:ext cx="118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</a:t>
            </a:r>
            <a:r>
              <a:rPr lang="en" sz="1100" baseline="-25000"/>
              <a:t>0</a:t>
            </a:r>
            <a:r>
              <a:rPr lang="en" sz="1100"/>
              <a:t>     </a:t>
            </a:r>
            <a:r>
              <a:rPr lang="en" sz="1100">
                <a:solidFill>
                  <a:schemeClr val="dk1"/>
                </a:solidFill>
              </a:rPr>
              <a:t>B</a:t>
            </a:r>
            <a:r>
              <a:rPr lang="en" sz="1100" baseline="-25000">
                <a:solidFill>
                  <a:schemeClr val="dk1"/>
                </a:solidFill>
              </a:rPr>
              <a:t>0</a:t>
            </a:r>
            <a:endParaRPr sz="1100" baseline="-25000"/>
          </a:p>
        </p:txBody>
      </p:sp>
      <p:sp>
        <p:nvSpPr>
          <p:cNvPr id="522" name="Google Shape;522;p31"/>
          <p:cNvSpPr txBox="1"/>
          <p:nvPr/>
        </p:nvSpPr>
        <p:spPr>
          <a:xfrm>
            <a:off x="4001538" y="2722175"/>
            <a:ext cx="118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</a:t>
            </a:r>
            <a:r>
              <a:rPr lang="en" sz="1100" baseline="-25000"/>
              <a:t>1</a:t>
            </a:r>
            <a:r>
              <a:rPr lang="en" sz="1100"/>
              <a:t>     </a:t>
            </a:r>
            <a:r>
              <a:rPr lang="en" sz="1100">
                <a:solidFill>
                  <a:schemeClr val="dk1"/>
                </a:solidFill>
              </a:rPr>
              <a:t>B</a:t>
            </a:r>
            <a:r>
              <a:rPr lang="en" sz="1100" baseline="-25000">
                <a:solidFill>
                  <a:schemeClr val="dk1"/>
                </a:solidFill>
              </a:rPr>
              <a:t>1</a:t>
            </a:r>
            <a:endParaRPr sz="1100" baseline="-25000"/>
          </a:p>
        </p:txBody>
      </p:sp>
      <p:sp>
        <p:nvSpPr>
          <p:cNvPr id="523" name="Google Shape;523;p31"/>
          <p:cNvSpPr txBox="1"/>
          <p:nvPr/>
        </p:nvSpPr>
        <p:spPr>
          <a:xfrm>
            <a:off x="2626325" y="2722175"/>
            <a:ext cx="118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</a:t>
            </a:r>
            <a:r>
              <a:rPr lang="en" sz="1100" baseline="-25000"/>
              <a:t>2</a:t>
            </a:r>
            <a:r>
              <a:rPr lang="en" sz="1100"/>
              <a:t>     </a:t>
            </a:r>
            <a:r>
              <a:rPr lang="en" sz="1100">
                <a:solidFill>
                  <a:schemeClr val="dk1"/>
                </a:solidFill>
              </a:rPr>
              <a:t>B</a:t>
            </a:r>
            <a:r>
              <a:rPr lang="en" sz="1100" baseline="-25000">
                <a:solidFill>
                  <a:schemeClr val="dk1"/>
                </a:solidFill>
              </a:rPr>
              <a:t>2</a:t>
            </a:r>
            <a:endParaRPr sz="1100" baseline="-25000"/>
          </a:p>
        </p:txBody>
      </p:sp>
      <p:sp>
        <p:nvSpPr>
          <p:cNvPr id="524" name="Google Shape;524;p31"/>
          <p:cNvSpPr txBox="1"/>
          <p:nvPr/>
        </p:nvSpPr>
        <p:spPr>
          <a:xfrm>
            <a:off x="1249225" y="2722175"/>
            <a:ext cx="118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</a:t>
            </a:r>
            <a:r>
              <a:rPr lang="en" sz="1100" baseline="-25000"/>
              <a:t>3</a:t>
            </a:r>
            <a:r>
              <a:rPr lang="en" sz="1100"/>
              <a:t>     </a:t>
            </a:r>
            <a:r>
              <a:rPr lang="en" sz="1100">
                <a:solidFill>
                  <a:schemeClr val="dk1"/>
                </a:solidFill>
              </a:rPr>
              <a:t>B</a:t>
            </a:r>
            <a:r>
              <a:rPr lang="en" sz="1100" baseline="-25000">
                <a:solidFill>
                  <a:schemeClr val="dk1"/>
                </a:solidFill>
              </a:rPr>
              <a:t>3</a:t>
            </a:r>
            <a:endParaRPr sz="1100" baseline="-25000"/>
          </a:p>
        </p:txBody>
      </p:sp>
      <p:cxnSp>
        <p:nvCxnSpPr>
          <p:cNvPr id="525" name="Google Shape;525;p31"/>
          <p:cNvCxnSpPr/>
          <p:nvPr/>
        </p:nvCxnSpPr>
        <p:spPr>
          <a:xfrm>
            <a:off x="1647425" y="3048000"/>
            <a:ext cx="0" cy="39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6" name="Google Shape;526;p31"/>
          <p:cNvCxnSpPr/>
          <p:nvPr/>
        </p:nvCxnSpPr>
        <p:spPr>
          <a:xfrm>
            <a:off x="3045225" y="3094240"/>
            <a:ext cx="0" cy="37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7" name="Google Shape;527;p31"/>
          <p:cNvCxnSpPr/>
          <p:nvPr/>
        </p:nvCxnSpPr>
        <p:spPr>
          <a:xfrm>
            <a:off x="4404075" y="3057356"/>
            <a:ext cx="0" cy="37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8" name="Google Shape;528;p31"/>
          <p:cNvCxnSpPr/>
          <p:nvPr/>
        </p:nvCxnSpPr>
        <p:spPr>
          <a:xfrm>
            <a:off x="5754600" y="3094223"/>
            <a:ext cx="0" cy="37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9" name="Google Shape;529;p31"/>
          <p:cNvCxnSpPr/>
          <p:nvPr/>
        </p:nvCxnSpPr>
        <p:spPr>
          <a:xfrm>
            <a:off x="6091625" y="3057388"/>
            <a:ext cx="0" cy="36992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0" name="Google Shape;530;p31"/>
          <p:cNvSpPr/>
          <p:nvPr/>
        </p:nvSpPr>
        <p:spPr>
          <a:xfrm rot="10800000">
            <a:off x="6055025" y="3193012"/>
            <a:ext cx="73200" cy="1386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31" name="Google Shape;531;p31"/>
          <p:cNvCxnSpPr/>
          <p:nvPr/>
        </p:nvCxnSpPr>
        <p:spPr>
          <a:xfrm>
            <a:off x="4728175" y="3057388"/>
            <a:ext cx="0" cy="36992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2" name="Google Shape;532;p31"/>
          <p:cNvSpPr/>
          <p:nvPr/>
        </p:nvSpPr>
        <p:spPr>
          <a:xfrm rot="10800000">
            <a:off x="4692175" y="3193012"/>
            <a:ext cx="72000" cy="1386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33" name="Google Shape;533;p31"/>
          <p:cNvCxnSpPr/>
          <p:nvPr/>
        </p:nvCxnSpPr>
        <p:spPr>
          <a:xfrm>
            <a:off x="3364726" y="3094290"/>
            <a:ext cx="0" cy="36992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4" name="Google Shape;534;p31"/>
          <p:cNvSpPr/>
          <p:nvPr/>
        </p:nvSpPr>
        <p:spPr>
          <a:xfrm rot="10800000">
            <a:off x="3328126" y="3193012"/>
            <a:ext cx="73200" cy="1386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35" name="Google Shape;535;p31"/>
          <p:cNvCxnSpPr/>
          <p:nvPr/>
        </p:nvCxnSpPr>
        <p:spPr>
          <a:xfrm>
            <a:off x="2001276" y="3057405"/>
            <a:ext cx="0" cy="36992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6" name="Google Shape;536;p31"/>
          <p:cNvSpPr/>
          <p:nvPr/>
        </p:nvSpPr>
        <p:spPr>
          <a:xfrm rot="10800000">
            <a:off x="1964076" y="3193012"/>
            <a:ext cx="73200" cy="1386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31"/>
          <p:cNvSpPr txBox="1"/>
          <p:nvPr/>
        </p:nvSpPr>
        <p:spPr>
          <a:xfrm>
            <a:off x="6731300" y="3560875"/>
            <a:ext cx="399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</a:t>
            </a:r>
            <a:endParaRPr sz="1100" baseline="-25000"/>
          </a:p>
        </p:txBody>
      </p:sp>
      <p:sp>
        <p:nvSpPr>
          <p:cNvPr id="537" name="Google Shape;537;p31"/>
          <p:cNvSpPr txBox="1"/>
          <p:nvPr/>
        </p:nvSpPr>
        <p:spPr>
          <a:xfrm>
            <a:off x="566575" y="3560875"/>
            <a:ext cx="399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</a:t>
            </a:r>
            <a:endParaRPr sz="1100" baseline="-25000"/>
          </a:p>
        </p:txBody>
      </p:sp>
      <p:sp>
        <p:nvSpPr>
          <p:cNvPr id="538" name="Google Shape;538;p31"/>
          <p:cNvSpPr txBox="1"/>
          <p:nvPr/>
        </p:nvSpPr>
        <p:spPr>
          <a:xfrm>
            <a:off x="3563475" y="1625225"/>
            <a:ext cx="209400" cy="482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31"/>
          <p:cNvSpPr txBox="1"/>
          <p:nvPr/>
        </p:nvSpPr>
        <p:spPr>
          <a:xfrm>
            <a:off x="6773550" y="3542700"/>
            <a:ext cx="209400" cy="40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0" name="Google Shape;540;p31"/>
          <p:cNvCxnSpPr>
            <a:endCxn id="539" idx="0"/>
          </p:cNvCxnSpPr>
          <p:nvPr/>
        </p:nvCxnSpPr>
        <p:spPr>
          <a:xfrm>
            <a:off x="3772950" y="1866300"/>
            <a:ext cx="3105300" cy="16764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Combinational Logic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Using just is tedious:  AND (*), OR (+), NOT (')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Solution:  Build components and reuse!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33333"/>
              <a:buChar char="○"/>
            </a:pPr>
            <a:r>
              <a:rPr lang="en"/>
              <a:t>XOR: 		</a:t>
            </a:r>
            <a:r>
              <a:rPr lang="en" sz="1050">
                <a:highlight>
                  <a:schemeClr val="lt1"/>
                </a:highlight>
              </a:rPr>
              <a:t>A ⊕ B  is equivalent to   (A + B) * (A' + B')</a:t>
            </a:r>
            <a:br>
              <a:rPr lang="en" sz="1050">
                <a:highlight>
                  <a:schemeClr val="lt1"/>
                </a:highlight>
              </a:rPr>
            </a:br>
            <a:r>
              <a:rPr lang="en" sz="1050">
                <a:highlight>
                  <a:schemeClr val="lt1"/>
                </a:highlight>
              </a:rPr>
              <a:t> </a:t>
            </a:r>
            <a:br>
              <a:rPr lang="en" sz="1050">
                <a:highlight>
                  <a:schemeClr val="lt1"/>
                </a:highlight>
              </a:rPr>
            </a:br>
            <a:br>
              <a:rPr lang="en" sz="1050">
                <a:highlight>
                  <a:schemeClr val="lt1"/>
                </a:highlight>
              </a:rPr>
            </a:br>
            <a:endParaRPr sz="1050">
              <a:highlight>
                <a:schemeClr val="lt1"/>
              </a:highlight>
            </a:endParaRP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99790"/>
              <a:buChar char="○"/>
            </a:pPr>
            <a:r>
              <a:rPr lang="en" sz="1402">
                <a:highlight>
                  <a:schemeClr val="lt1"/>
                </a:highlight>
              </a:rPr>
              <a:t>Half-Adder:	</a:t>
            </a:r>
            <a:r>
              <a:rPr lang="en" sz="1050">
                <a:highlight>
                  <a:schemeClr val="lt1"/>
                </a:highlight>
              </a:rPr>
              <a:t>S = A ⊕  B, C = A * B</a:t>
            </a:r>
            <a:br>
              <a:rPr lang="en" sz="1050">
                <a:highlight>
                  <a:schemeClr val="lt1"/>
                </a:highlight>
              </a:rPr>
            </a:br>
            <a:br>
              <a:rPr lang="en" sz="1050">
                <a:highlight>
                  <a:schemeClr val="lt1"/>
                </a:highlight>
              </a:rPr>
            </a:br>
            <a:br>
              <a:rPr lang="en" sz="1050">
                <a:highlight>
                  <a:schemeClr val="lt1"/>
                </a:highlight>
              </a:rPr>
            </a:br>
            <a:br>
              <a:rPr lang="en" sz="1050">
                <a:highlight>
                  <a:schemeClr val="lt1"/>
                </a:highlight>
              </a:rPr>
            </a:br>
            <a:br>
              <a:rPr lang="en" sz="1050">
                <a:highlight>
                  <a:schemeClr val="lt1"/>
                </a:highlight>
              </a:rPr>
            </a:br>
            <a:br>
              <a:rPr lang="en" sz="1050">
                <a:highlight>
                  <a:schemeClr val="lt1"/>
                </a:highlight>
              </a:rPr>
            </a:br>
            <a:br>
              <a:rPr lang="en" sz="1050">
                <a:highlight>
                  <a:schemeClr val="lt1"/>
                </a:highlight>
              </a:rPr>
            </a:br>
            <a:br>
              <a:rPr lang="en" sz="1050">
                <a:highlight>
                  <a:schemeClr val="lt1"/>
                </a:highlight>
              </a:rPr>
            </a:br>
            <a:endParaRPr sz="1050">
              <a:highlight>
                <a:schemeClr val="lt1"/>
              </a:highlight>
            </a:endParaRP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Bigger components and with more bits! 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Binary Addition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Binary Subtraction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BCD Addition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Decoder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Multiplexer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2150" y="1254600"/>
            <a:ext cx="53965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0700" y="1254600"/>
            <a:ext cx="64758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51159" y="1765407"/>
            <a:ext cx="677400" cy="3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49530" y="1254600"/>
            <a:ext cx="647580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/>
          <p:nvPr/>
        </p:nvSpPr>
        <p:spPr>
          <a:xfrm>
            <a:off x="6020210" y="1913704"/>
            <a:ext cx="2452603" cy="1037242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6">
            <a:alphaModFix/>
          </a:blip>
          <a:srcRect l="17792" r="13003"/>
          <a:stretch/>
        </p:blipFill>
        <p:spPr>
          <a:xfrm>
            <a:off x="7273412" y="2018499"/>
            <a:ext cx="320172" cy="227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 rotWithShape="1">
          <a:blip r:embed="rId6">
            <a:alphaModFix/>
          </a:blip>
          <a:srcRect l="17792" r="13003"/>
          <a:stretch/>
        </p:blipFill>
        <p:spPr>
          <a:xfrm>
            <a:off x="7279889" y="2624438"/>
            <a:ext cx="320172" cy="227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8020" y="2245558"/>
            <a:ext cx="454118" cy="22705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6053798" y="1909173"/>
            <a:ext cx="1635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</a:t>
            </a:r>
            <a:endParaRPr sz="1000"/>
          </a:p>
        </p:txBody>
      </p:sp>
      <p:sp>
        <p:nvSpPr>
          <p:cNvPr id="72" name="Google Shape;72;p14"/>
          <p:cNvSpPr txBox="1"/>
          <p:nvPr/>
        </p:nvSpPr>
        <p:spPr>
          <a:xfrm>
            <a:off x="6053798" y="2442827"/>
            <a:ext cx="1635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</a:t>
            </a:r>
            <a:endParaRPr sz="1000"/>
          </a:p>
        </p:txBody>
      </p:sp>
      <p:pic>
        <p:nvPicPr>
          <p:cNvPr id="73" name="Google Shape;73;p14"/>
          <p:cNvPicPr preferRelativeResize="0"/>
          <p:nvPr/>
        </p:nvPicPr>
        <p:blipFill rotWithShape="1">
          <a:blip r:embed="rId4">
            <a:alphaModFix/>
          </a:blip>
          <a:srcRect l="20001" r="9496"/>
          <a:stretch/>
        </p:blipFill>
        <p:spPr>
          <a:xfrm>
            <a:off x="6807003" y="2795702"/>
            <a:ext cx="201576" cy="142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 rotWithShape="1">
          <a:blip r:embed="rId4">
            <a:alphaModFix/>
          </a:blip>
          <a:srcRect l="20001" r="9496"/>
          <a:stretch/>
        </p:blipFill>
        <p:spPr>
          <a:xfrm>
            <a:off x="6807003" y="2414822"/>
            <a:ext cx="201576" cy="1429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4"/>
          <p:cNvCxnSpPr/>
          <p:nvPr/>
        </p:nvCxnSpPr>
        <p:spPr>
          <a:xfrm>
            <a:off x="6293547" y="2075095"/>
            <a:ext cx="986400" cy="2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" name="Google Shape;76;p14"/>
          <p:cNvCxnSpPr/>
          <p:nvPr/>
        </p:nvCxnSpPr>
        <p:spPr>
          <a:xfrm rot="10800000" flipH="1">
            <a:off x="6293547" y="2184549"/>
            <a:ext cx="979800" cy="424200"/>
          </a:xfrm>
          <a:prstGeom prst="bentConnector3">
            <a:avLst>
              <a:gd name="adj1" fmla="val 2272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" name="Google Shape;77;p14"/>
          <p:cNvCxnSpPr>
            <a:stCxn id="71" idx="3"/>
            <a:endCxn id="74" idx="1"/>
          </p:cNvCxnSpPr>
          <p:nvPr/>
        </p:nvCxnSpPr>
        <p:spPr>
          <a:xfrm>
            <a:off x="6217298" y="2078373"/>
            <a:ext cx="589800" cy="408000"/>
          </a:xfrm>
          <a:prstGeom prst="bentConnector3">
            <a:avLst>
              <a:gd name="adj1" fmla="val 64781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" name="Google Shape;78;p14"/>
          <p:cNvCxnSpPr>
            <a:stCxn id="72" idx="3"/>
            <a:endCxn id="73" idx="1"/>
          </p:cNvCxnSpPr>
          <p:nvPr/>
        </p:nvCxnSpPr>
        <p:spPr>
          <a:xfrm>
            <a:off x="6217298" y="2612027"/>
            <a:ext cx="589800" cy="255300"/>
          </a:xfrm>
          <a:prstGeom prst="bentConnector3">
            <a:avLst>
              <a:gd name="adj1" fmla="val 49992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" name="Google Shape;79;p14"/>
          <p:cNvCxnSpPr>
            <a:stCxn id="74" idx="3"/>
          </p:cNvCxnSpPr>
          <p:nvPr/>
        </p:nvCxnSpPr>
        <p:spPr>
          <a:xfrm>
            <a:off x="7008579" y="2486299"/>
            <a:ext cx="280800" cy="198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" name="Google Shape;80;p14"/>
          <p:cNvCxnSpPr>
            <a:stCxn id="73" idx="3"/>
          </p:cNvCxnSpPr>
          <p:nvPr/>
        </p:nvCxnSpPr>
        <p:spPr>
          <a:xfrm rot="10800000" flipH="1">
            <a:off x="7008579" y="2768779"/>
            <a:ext cx="276000" cy="98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" name="Google Shape;81;p14"/>
          <p:cNvCxnSpPr>
            <a:stCxn id="68" idx="3"/>
          </p:cNvCxnSpPr>
          <p:nvPr/>
        </p:nvCxnSpPr>
        <p:spPr>
          <a:xfrm>
            <a:off x="7593584" y="2132028"/>
            <a:ext cx="401100" cy="192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" name="Google Shape;82;p14"/>
          <p:cNvCxnSpPr>
            <a:stCxn id="69" idx="3"/>
          </p:cNvCxnSpPr>
          <p:nvPr/>
        </p:nvCxnSpPr>
        <p:spPr>
          <a:xfrm rot="10800000" flipH="1">
            <a:off x="7600061" y="2418167"/>
            <a:ext cx="394500" cy="319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3" name="Google Shape;83;p14"/>
          <p:cNvSpPr txBox="1"/>
          <p:nvPr/>
        </p:nvSpPr>
        <p:spPr>
          <a:xfrm>
            <a:off x="5965650" y="1650200"/>
            <a:ext cx="2418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XOR:</a:t>
            </a:r>
            <a:endParaRPr sz="1000"/>
          </a:p>
        </p:txBody>
      </p:sp>
      <p:cxnSp>
        <p:nvCxnSpPr>
          <p:cNvPr id="84" name="Google Shape;84;p14"/>
          <p:cNvCxnSpPr/>
          <p:nvPr/>
        </p:nvCxnSpPr>
        <p:spPr>
          <a:xfrm rot="10800000">
            <a:off x="5582850" y="2440625"/>
            <a:ext cx="25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graphicFrame>
        <p:nvGraphicFramePr>
          <p:cNvPr id="85" name="Google Shape;85;p14"/>
          <p:cNvGraphicFramePr/>
          <p:nvPr/>
        </p:nvGraphicFramePr>
        <p:xfrm>
          <a:off x="6020200" y="3176575"/>
          <a:ext cx="1947825" cy="170320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43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2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Carry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Sum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6" name="Google Shape;86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09958" y="2583429"/>
            <a:ext cx="1336750" cy="7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4-bit BCD Addition</a:t>
            </a:r>
            <a:endParaRPr/>
          </a:p>
        </p:txBody>
      </p:sp>
      <p:sp>
        <p:nvSpPr>
          <p:cNvPr id="546" name="Google Shape;546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BCD:  35 + 28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 Regular Binary Addition, but account for the invalid patterns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six upon whenever you are in the deadzone or there is overflow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Invalid 	= S</a:t>
            </a:r>
            <a:r>
              <a:rPr lang="en" baseline="-25000"/>
              <a:t>3</a:t>
            </a:r>
            <a:r>
              <a:rPr lang="en"/>
              <a:t> * ( S</a:t>
            </a:r>
            <a:r>
              <a:rPr lang="en" baseline="-25000"/>
              <a:t>2</a:t>
            </a:r>
            <a:r>
              <a:rPr lang="en"/>
              <a:t> + S</a:t>
            </a:r>
            <a:r>
              <a:rPr lang="en" baseline="-25000"/>
              <a:t>1</a:t>
            </a:r>
            <a:r>
              <a:rPr lang="en"/>
              <a:t> )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Overflow 	=  C</a:t>
            </a:r>
            <a:r>
              <a:rPr lang="en" baseline="-25000"/>
              <a:t>out</a:t>
            </a:r>
            <a:r>
              <a:rPr lang="en"/>
              <a:t> </a:t>
            </a:r>
            <a:endParaRPr/>
          </a:p>
        </p:txBody>
      </p:sp>
      <p:graphicFrame>
        <p:nvGraphicFramePr>
          <p:cNvPr id="547" name="Google Shape;547;p32"/>
          <p:cNvGraphicFramePr/>
          <p:nvPr/>
        </p:nvGraphicFramePr>
        <p:xfrm>
          <a:off x="6009425" y="206800"/>
          <a:ext cx="2741375" cy="332213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46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5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7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#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Encoding</a:t>
                      </a:r>
                      <a:endParaRPr sz="11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</a:t>
                      </a:r>
                      <a:r>
                        <a:rPr lang="en" sz="1100" baseline="-25000"/>
                        <a:t>3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" sz="1100" baseline="-250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" sz="1100" baseline="-250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" sz="1100" baseline="-25000">
                          <a:solidFill>
                            <a:schemeClr val="dk1"/>
                          </a:solidFill>
                        </a:rPr>
                        <a:t>0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Encoding</a:t>
                      </a:r>
                      <a:endParaRPr sz="11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" sz="1100" baseline="-250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" sz="1100" baseline="-250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" sz="1100" baseline="-250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" sz="1100" baseline="-25000">
                          <a:solidFill>
                            <a:schemeClr val="dk1"/>
                          </a:solidFill>
                        </a:rPr>
                        <a:t>0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0 0 0 0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1 0 0 0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0 0 0 1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</a:t>
                      </a:r>
                      <a:endParaRPr sz="1100"/>
                    </a:p>
                  </a:txBody>
                  <a:tcPr marL="91425" marR="91425" marT="91425" marB="91425"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1 0 0 1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0 0 1 0</a:t>
                      </a:r>
                      <a:endParaRPr sz="1100"/>
                    </a:p>
                  </a:txBody>
                  <a:tcPr marL="91425" marR="91425" marT="91425" marB="91425"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1 0 1 0</a:t>
                      </a:r>
                      <a:endParaRPr sz="11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0 0 1 1</a:t>
                      </a:r>
                      <a:endParaRPr sz="1100"/>
                    </a:p>
                  </a:txBody>
                  <a:tcPr marL="91425" marR="91425" marT="91425" marB="91425"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1 0 1 1</a:t>
                      </a:r>
                      <a:endParaRPr sz="11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0 1 0 0</a:t>
                      </a:r>
                      <a:endParaRPr sz="1100"/>
                    </a:p>
                  </a:txBody>
                  <a:tcPr marL="91425" marR="91425" marT="91425" marB="91425"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1 1 0 0</a:t>
                      </a:r>
                      <a:endParaRPr sz="11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0 1 0 1</a:t>
                      </a:r>
                      <a:endParaRPr sz="1100"/>
                    </a:p>
                  </a:txBody>
                  <a:tcPr marL="91425" marR="91425" marT="91425" marB="91425"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1 1 0 1</a:t>
                      </a:r>
                      <a:endParaRPr sz="11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0 1 1 0</a:t>
                      </a:r>
                      <a:endParaRPr sz="1100"/>
                    </a:p>
                  </a:txBody>
                  <a:tcPr marL="91425" marR="91425" marT="91425" marB="91425"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1 1 1 0</a:t>
                      </a:r>
                      <a:endParaRPr sz="11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0 1 1 1</a:t>
                      </a:r>
                      <a:endParaRPr sz="1100"/>
                    </a:p>
                  </a:txBody>
                  <a:tcPr marL="91425" marR="91425" marT="91425" marB="91425"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1 1 1 1</a:t>
                      </a:r>
                      <a:endParaRPr sz="11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48" name="Google Shape;548;p32"/>
          <p:cNvGraphicFramePr/>
          <p:nvPr/>
        </p:nvGraphicFramePr>
        <p:xfrm>
          <a:off x="483275" y="1878575"/>
          <a:ext cx="2180700" cy="158484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6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49" name="Google Shape;549;p32"/>
          <p:cNvGraphicFramePr/>
          <p:nvPr/>
        </p:nvGraphicFramePr>
        <p:xfrm>
          <a:off x="2789875" y="1878575"/>
          <a:ext cx="2180700" cy="158484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6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50" name="Google Shape;550;p32"/>
          <p:cNvSpPr txBox="1"/>
          <p:nvPr/>
        </p:nvSpPr>
        <p:spPr>
          <a:xfrm rot="-5400000">
            <a:off x="6570225" y="2292375"/>
            <a:ext cx="2095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 n v a l i d</a:t>
            </a:r>
            <a:endParaRPr sz="1200"/>
          </a:p>
        </p:txBody>
      </p:sp>
      <p:sp>
        <p:nvSpPr>
          <p:cNvPr id="551" name="Google Shape;551;p32"/>
          <p:cNvSpPr txBox="1"/>
          <p:nvPr/>
        </p:nvSpPr>
        <p:spPr>
          <a:xfrm>
            <a:off x="3204400" y="724925"/>
            <a:ext cx="954300" cy="780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  35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+ 28</a:t>
            </a:r>
            <a:endParaRPr/>
          </a:p>
        </p:txBody>
      </p:sp>
      <p:cxnSp>
        <p:nvCxnSpPr>
          <p:cNvPr id="552" name="Google Shape;552;p32"/>
          <p:cNvCxnSpPr>
            <a:endCxn id="551" idx="1"/>
          </p:cNvCxnSpPr>
          <p:nvPr/>
        </p:nvCxnSpPr>
        <p:spPr>
          <a:xfrm rot="10800000" flipH="1">
            <a:off x="2464900" y="1115075"/>
            <a:ext cx="739500" cy="25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3"/>
          <p:cNvSpPr/>
          <p:nvPr/>
        </p:nvSpPr>
        <p:spPr>
          <a:xfrm>
            <a:off x="2894275" y="869525"/>
            <a:ext cx="5098800" cy="369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4-bit BCD Addition</a:t>
            </a:r>
            <a:endParaRPr/>
          </a:p>
        </p:txBody>
      </p:sp>
      <p:graphicFrame>
        <p:nvGraphicFramePr>
          <p:cNvPr id="559" name="Google Shape;559;p33"/>
          <p:cNvGraphicFramePr/>
          <p:nvPr/>
        </p:nvGraphicFramePr>
        <p:xfrm>
          <a:off x="311700" y="1123250"/>
          <a:ext cx="2180700" cy="158484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6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60" name="Google Shape;560;p33"/>
          <p:cNvGrpSpPr/>
          <p:nvPr/>
        </p:nvGrpSpPr>
        <p:grpSpPr>
          <a:xfrm>
            <a:off x="2843200" y="505314"/>
            <a:ext cx="5872328" cy="1654725"/>
            <a:chOff x="2459058" y="885134"/>
            <a:chExt cx="7010897" cy="2370666"/>
          </a:xfrm>
        </p:grpSpPr>
        <p:sp>
          <p:nvSpPr>
            <p:cNvPr id="561" name="Google Shape;561;p33"/>
            <p:cNvSpPr/>
            <p:nvPr/>
          </p:nvSpPr>
          <p:spPr>
            <a:xfrm>
              <a:off x="3093888" y="1517693"/>
              <a:ext cx="5333400" cy="998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6138088" y="1875500"/>
              <a:ext cx="732300" cy="572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Full</a:t>
              </a:r>
              <a:br>
                <a:rPr lang="en" sz="900"/>
              </a:br>
              <a:r>
                <a:rPr lang="en" sz="900"/>
                <a:t>Adder</a:t>
              </a:r>
              <a:endParaRPr sz="900"/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4762875" y="1875500"/>
              <a:ext cx="732300" cy="572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Full</a:t>
              </a:r>
              <a:br>
                <a:rPr lang="en" sz="900"/>
              </a:br>
              <a:r>
                <a:rPr lang="en" sz="900"/>
                <a:t>Adder</a:t>
              </a:r>
              <a:endParaRPr sz="900"/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3385775" y="1875500"/>
              <a:ext cx="732300" cy="572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Full</a:t>
              </a:r>
              <a:br>
                <a:rPr lang="en" sz="900"/>
              </a:br>
              <a:r>
                <a:rPr lang="en" sz="900"/>
                <a:t>Adder</a:t>
              </a:r>
              <a:endParaRPr sz="900"/>
            </a:p>
          </p:txBody>
        </p:sp>
        <p:sp>
          <p:nvSpPr>
            <p:cNvPr id="565" name="Google Shape;565;p33"/>
            <p:cNvSpPr/>
            <p:nvPr/>
          </p:nvSpPr>
          <p:spPr>
            <a:xfrm>
              <a:off x="7513300" y="1875500"/>
              <a:ext cx="732300" cy="572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Full</a:t>
              </a:r>
              <a:br>
                <a:rPr lang="en" sz="900"/>
              </a:br>
              <a:r>
                <a:rPr lang="en" sz="900"/>
                <a:t>Adder</a:t>
              </a:r>
              <a:endParaRPr sz="900"/>
            </a:p>
          </p:txBody>
        </p:sp>
        <p:cxnSp>
          <p:nvCxnSpPr>
            <p:cNvPr id="566" name="Google Shape;566;p33"/>
            <p:cNvCxnSpPr>
              <a:stCxn id="567" idx="1"/>
              <a:endCxn id="565" idx="3"/>
            </p:cNvCxnSpPr>
            <p:nvPr/>
          </p:nvCxnSpPr>
          <p:spPr>
            <a:xfrm flipH="1">
              <a:off x="8245656" y="2161113"/>
              <a:ext cx="579600" cy="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68" name="Google Shape;568;p33"/>
            <p:cNvCxnSpPr>
              <a:stCxn id="565" idx="1"/>
              <a:endCxn id="562" idx="3"/>
            </p:cNvCxnSpPr>
            <p:nvPr/>
          </p:nvCxnSpPr>
          <p:spPr>
            <a:xfrm rot="10800000">
              <a:off x="6870400" y="2161850"/>
              <a:ext cx="642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69" name="Google Shape;569;p33"/>
            <p:cNvCxnSpPr>
              <a:stCxn id="562" idx="1"/>
              <a:endCxn id="563" idx="3"/>
            </p:cNvCxnSpPr>
            <p:nvPr/>
          </p:nvCxnSpPr>
          <p:spPr>
            <a:xfrm rot="10800000">
              <a:off x="5495188" y="2161850"/>
              <a:ext cx="642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70" name="Google Shape;570;p33"/>
            <p:cNvCxnSpPr>
              <a:stCxn id="563" idx="1"/>
              <a:endCxn id="564" idx="3"/>
            </p:cNvCxnSpPr>
            <p:nvPr/>
          </p:nvCxnSpPr>
          <p:spPr>
            <a:xfrm rot="10800000">
              <a:off x="4118175" y="2161850"/>
              <a:ext cx="644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71" name="Google Shape;571;p33"/>
            <p:cNvCxnSpPr>
              <a:stCxn id="564" idx="1"/>
            </p:cNvCxnSpPr>
            <p:nvPr/>
          </p:nvCxnSpPr>
          <p:spPr>
            <a:xfrm rot="10800000">
              <a:off x="2877875" y="2160350"/>
              <a:ext cx="507900" cy="1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72" name="Google Shape;572;p33"/>
            <p:cNvCxnSpPr/>
            <p:nvPr/>
          </p:nvCxnSpPr>
          <p:spPr>
            <a:xfrm>
              <a:off x="7879450" y="2448200"/>
              <a:ext cx="0" cy="29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73" name="Google Shape;573;p33"/>
            <p:cNvCxnSpPr/>
            <p:nvPr/>
          </p:nvCxnSpPr>
          <p:spPr>
            <a:xfrm>
              <a:off x="6506125" y="2448200"/>
              <a:ext cx="0" cy="29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74" name="Google Shape;574;p33"/>
            <p:cNvCxnSpPr/>
            <p:nvPr/>
          </p:nvCxnSpPr>
          <p:spPr>
            <a:xfrm>
              <a:off x="5132800" y="2448200"/>
              <a:ext cx="0" cy="29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75" name="Google Shape;575;p33"/>
            <p:cNvCxnSpPr/>
            <p:nvPr/>
          </p:nvCxnSpPr>
          <p:spPr>
            <a:xfrm>
              <a:off x="3759425" y="2448200"/>
              <a:ext cx="0" cy="29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76" name="Google Shape;576;p33"/>
            <p:cNvSpPr txBox="1"/>
            <p:nvPr/>
          </p:nvSpPr>
          <p:spPr>
            <a:xfrm>
              <a:off x="7288750" y="2748500"/>
              <a:ext cx="11814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S</a:t>
              </a:r>
              <a:r>
                <a:rPr lang="en" sz="1100" baseline="-25000"/>
                <a:t>0</a:t>
              </a:r>
              <a:endParaRPr sz="1100" baseline="-25000"/>
            </a:p>
          </p:txBody>
        </p:sp>
        <p:sp>
          <p:nvSpPr>
            <p:cNvPr id="577" name="Google Shape;577;p33"/>
            <p:cNvSpPr txBox="1"/>
            <p:nvPr/>
          </p:nvSpPr>
          <p:spPr>
            <a:xfrm>
              <a:off x="5915425" y="2748500"/>
              <a:ext cx="11814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S</a:t>
              </a:r>
              <a:r>
                <a:rPr lang="en" sz="1100" baseline="-25000"/>
                <a:t>1</a:t>
              </a:r>
              <a:endParaRPr sz="1100" baseline="-25000"/>
            </a:p>
          </p:txBody>
        </p:sp>
        <p:sp>
          <p:nvSpPr>
            <p:cNvPr id="578" name="Google Shape;578;p33"/>
            <p:cNvSpPr txBox="1"/>
            <p:nvPr/>
          </p:nvSpPr>
          <p:spPr>
            <a:xfrm>
              <a:off x="4542075" y="2748500"/>
              <a:ext cx="11814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S</a:t>
              </a:r>
              <a:r>
                <a:rPr lang="en" sz="1100" baseline="-25000"/>
                <a:t>2</a:t>
              </a:r>
              <a:endParaRPr sz="1100" baseline="-25000"/>
            </a:p>
          </p:txBody>
        </p:sp>
        <p:sp>
          <p:nvSpPr>
            <p:cNvPr id="579" name="Google Shape;579;p33"/>
            <p:cNvSpPr txBox="1"/>
            <p:nvPr/>
          </p:nvSpPr>
          <p:spPr>
            <a:xfrm>
              <a:off x="3168725" y="2748500"/>
              <a:ext cx="11814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S</a:t>
              </a:r>
              <a:r>
                <a:rPr lang="en" sz="1100" baseline="-25000"/>
                <a:t>3</a:t>
              </a:r>
              <a:endParaRPr sz="1100" baseline="-25000"/>
            </a:p>
          </p:txBody>
        </p:sp>
        <p:sp>
          <p:nvSpPr>
            <p:cNvPr id="580" name="Google Shape;580;p33"/>
            <p:cNvSpPr txBox="1"/>
            <p:nvPr/>
          </p:nvSpPr>
          <p:spPr>
            <a:xfrm>
              <a:off x="7288775" y="885134"/>
              <a:ext cx="11814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A</a:t>
              </a:r>
              <a:r>
                <a:rPr lang="en" sz="1100" baseline="-25000"/>
                <a:t>0</a:t>
              </a:r>
              <a:r>
                <a:rPr lang="en" sz="1100"/>
                <a:t>     </a:t>
              </a:r>
              <a:r>
                <a:rPr lang="en" sz="1100">
                  <a:solidFill>
                    <a:schemeClr val="dk1"/>
                  </a:solidFill>
                </a:rPr>
                <a:t>B</a:t>
              </a:r>
              <a:r>
                <a:rPr lang="en" sz="1100" baseline="-25000">
                  <a:solidFill>
                    <a:schemeClr val="dk1"/>
                  </a:solidFill>
                </a:rPr>
                <a:t>0</a:t>
              </a:r>
              <a:endParaRPr sz="1100" baseline="-25000"/>
            </a:p>
          </p:txBody>
        </p:sp>
        <p:sp>
          <p:nvSpPr>
            <p:cNvPr id="581" name="Google Shape;581;p33"/>
            <p:cNvSpPr txBox="1"/>
            <p:nvPr/>
          </p:nvSpPr>
          <p:spPr>
            <a:xfrm>
              <a:off x="5913538" y="885134"/>
              <a:ext cx="11814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A</a:t>
              </a:r>
              <a:r>
                <a:rPr lang="en" sz="1100" baseline="-25000"/>
                <a:t>1</a:t>
              </a:r>
              <a:r>
                <a:rPr lang="en" sz="1100"/>
                <a:t>     </a:t>
              </a:r>
              <a:r>
                <a:rPr lang="en" sz="1100">
                  <a:solidFill>
                    <a:schemeClr val="dk1"/>
                  </a:solidFill>
                </a:rPr>
                <a:t>B</a:t>
              </a:r>
              <a:r>
                <a:rPr lang="en" sz="1100" baseline="-25000">
                  <a:solidFill>
                    <a:schemeClr val="dk1"/>
                  </a:solidFill>
                </a:rPr>
                <a:t>1</a:t>
              </a:r>
              <a:endParaRPr sz="1100" baseline="-25000"/>
            </a:p>
          </p:txBody>
        </p:sp>
        <p:sp>
          <p:nvSpPr>
            <p:cNvPr id="582" name="Google Shape;582;p33"/>
            <p:cNvSpPr txBox="1"/>
            <p:nvPr/>
          </p:nvSpPr>
          <p:spPr>
            <a:xfrm>
              <a:off x="4538325" y="885134"/>
              <a:ext cx="11814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A</a:t>
              </a:r>
              <a:r>
                <a:rPr lang="en" sz="1100" baseline="-25000"/>
                <a:t>2</a:t>
              </a:r>
              <a:r>
                <a:rPr lang="en" sz="1100"/>
                <a:t>     </a:t>
              </a:r>
              <a:r>
                <a:rPr lang="en" sz="1100">
                  <a:solidFill>
                    <a:schemeClr val="dk1"/>
                  </a:solidFill>
                </a:rPr>
                <a:t>B</a:t>
              </a:r>
              <a:r>
                <a:rPr lang="en" sz="1100" baseline="-25000">
                  <a:solidFill>
                    <a:schemeClr val="dk1"/>
                  </a:solidFill>
                </a:rPr>
                <a:t>2</a:t>
              </a:r>
              <a:endParaRPr sz="1100" baseline="-25000"/>
            </a:p>
          </p:txBody>
        </p:sp>
        <p:sp>
          <p:nvSpPr>
            <p:cNvPr id="583" name="Google Shape;583;p33"/>
            <p:cNvSpPr txBox="1"/>
            <p:nvPr/>
          </p:nvSpPr>
          <p:spPr>
            <a:xfrm>
              <a:off x="3161225" y="885134"/>
              <a:ext cx="11814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A</a:t>
              </a:r>
              <a:r>
                <a:rPr lang="en" sz="1100" baseline="-25000"/>
                <a:t>3</a:t>
              </a:r>
              <a:r>
                <a:rPr lang="en" sz="1100"/>
                <a:t>     </a:t>
              </a:r>
              <a:r>
                <a:rPr lang="en" sz="1100">
                  <a:solidFill>
                    <a:schemeClr val="dk1"/>
                  </a:solidFill>
                </a:rPr>
                <a:t>B</a:t>
              </a:r>
              <a:r>
                <a:rPr lang="en" sz="1100" baseline="-25000">
                  <a:solidFill>
                    <a:schemeClr val="dk1"/>
                  </a:solidFill>
                </a:rPr>
                <a:t>3</a:t>
              </a:r>
              <a:endParaRPr sz="1100" baseline="-25000"/>
            </a:p>
          </p:txBody>
        </p:sp>
        <p:cxnSp>
          <p:nvCxnSpPr>
            <p:cNvPr id="584" name="Google Shape;584;p33"/>
            <p:cNvCxnSpPr/>
            <p:nvPr/>
          </p:nvCxnSpPr>
          <p:spPr>
            <a:xfrm>
              <a:off x="3559434" y="1310155"/>
              <a:ext cx="0" cy="54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85" name="Google Shape;585;p33"/>
            <p:cNvCxnSpPr/>
            <p:nvPr/>
          </p:nvCxnSpPr>
          <p:spPr>
            <a:xfrm>
              <a:off x="4957229" y="1373817"/>
              <a:ext cx="0" cy="50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86" name="Google Shape;586;p33"/>
            <p:cNvCxnSpPr/>
            <p:nvPr/>
          </p:nvCxnSpPr>
          <p:spPr>
            <a:xfrm>
              <a:off x="6316075" y="1323035"/>
              <a:ext cx="0" cy="50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87" name="Google Shape;587;p33"/>
            <p:cNvCxnSpPr/>
            <p:nvPr/>
          </p:nvCxnSpPr>
          <p:spPr>
            <a:xfrm>
              <a:off x="7666595" y="1373793"/>
              <a:ext cx="0" cy="50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88" name="Google Shape;588;p33"/>
            <p:cNvCxnSpPr/>
            <p:nvPr/>
          </p:nvCxnSpPr>
          <p:spPr>
            <a:xfrm>
              <a:off x="8003620" y="1323079"/>
              <a:ext cx="0" cy="50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89" name="Google Shape;589;p33"/>
            <p:cNvCxnSpPr/>
            <p:nvPr/>
          </p:nvCxnSpPr>
          <p:spPr>
            <a:xfrm>
              <a:off x="6640174" y="1323079"/>
              <a:ext cx="0" cy="50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90" name="Google Shape;590;p33"/>
            <p:cNvCxnSpPr/>
            <p:nvPr/>
          </p:nvCxnSpPr>
          <p:spPr>
            <a:xfrm>
              <a:off x="5276729" y="1373885"/>
              <a:ext cx="0" cy="50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91" name="Google Shape;591;p33"/>
            <p:cNvCxnSpPr/>
            <p:nvPr/>
          </p:nvCxnSpPr>
          <p:spPr>
            <a:xfrm>
              <a:off x="3913283" y="1323103"/>
              <a:ext cx="0" cy="50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67" name="Google Shape;567;p33"/>
            <p:cNvSpPr txBox="1"/>
            <p:nvPr/>
          </p:nvSpPr>
          <p:spPr>
            <a:xfrm>
              <a:off x="8825256" y="1907463"/>
              <a:ext cx="6447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</a:t>
              </a:r>
              <a:endParaRPr sz="1100" baseline="-25000"/>
            </a:p>
          </p:txBody>
        </p:sp>
        <p:sp>
          <p:nvSpPr>
            <p:cNvPr id="592" name="Google Shape;592;p33"/>
            <p:cNvSpPr txBox="1"/>
            <p:nvPr/>
          </p:nvSpPr>
          <p:spPr>
            <a:xfrm>
              <a:off x="2459058" y="1907445"/>
              <a:ext cx="5079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C</a:t>
              </a:r>
              <a:r>
                <a:rPr lang="en" sz="1100" baseline="-25000"/>
                <a:t>out</a:t>
              </a:r>
              <a:endParaRPr sz="1100" baseline="-25000"/>
            </a:p>
          </p:txBody>
        </p:sp>
      </p:grpSp>
      <p:grpSp>
        <p:nvGrpSpPr>
          <p:cNvPr id="593" name="Google Shape;593;p33"/>
          <p:cNvGrpSpPr/>
          <p:nvPr/>
        </p:nvGrpSpPr>
        <p:grpSpPr>
          <a:xfrm>
            <a:off x="2185677" y="3230866"/>
            <a:ext cx="6529851" cy="1815989"/>
            <a:chOff x="1583075" y="859850"/>
            <a:chExt cx="7795907" cy="2601704"/>
          </a:xfrm>
        </p:grpSpPr>
        <p:sp>
          <p:nvSpPr>
            <p:cNvPr id="594" name="Google Shape;594;p33"/>
            <p:cNvSpPr/>
            <p:nvPr/>
          </p:nvSpPr>
          <p:spPr>
            <a:xfrm>
              <a:off x="3093888" y="1576525"/>
              <a:ext cx="5333400" cy="998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6138088" y="1875500"/>
              <a:ext cx="732300" cy="572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Full</a:t>
              </a:r>
              <a:br>
                <a:rPr lang="en" sz="900"/>
              </a:br>
              <a:r>
                <a:rPr lang="en" sz="900"/>
                <a:t>Adder</a:t>
              </a:r>
              <a:endParaRPr sz="900"/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4762875" y="1875500"/>
              <a:ext cx="732300" cy="572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Full</a:t>
              </a:r>
              <a:br>
                <a:rPr lang="en" sz="900"/>
              </a:br>
              <a:r>
                <a:rPr lang="en" sz="900"/>
                <a:t>Adder</a:t>
              </a:r>
              <a:endParaRPr sz="900"/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3385775" y="1875500"/>
              <a:ext cx="732300" cy="572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Full</a:t>
              </a:r>
              <a:br>
                <a:rPr lang="en" sz="900"/>
              </a:br>
              <a:r>
                <a:rPr lang="en" sz="900"/>
                <a:t>Adder</a:t>
              </a:r>
              <a:endParaRPr sz="900"/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7513300" y="1875500"/>
              <a:ext cx="732300" cy="572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Full</a:t>
              </a:r>
              <a:br>
                <a:rPr lang="en" sz="900"/>
              </a:br>
              <a:r>
                <a:rPr lang="en" sz="900"/>
                <a:t>Adder</a:t>
              </a:r>
              <a:endParaRPr sz="900"/>
            </a:p>
          </p:txBody>
        </p:sp>
        <p:cxnSp>
          <p:nvCxnSpPr>
            <p:cNvPr id="599" name="Google Shape;599;p33"/>
            <p:cNvCxnSpPr>
              <a:stCxn id="600" idx="1"/>
              <a:endCxn id="598" idx="3"/>
            </p:cNvCxnSpPr>
            <p:nvPr/>
          </p:nvCxnSpPr>
          <p:spPr>
            <a:xfrm flipH="1">
              <a:off x="8245582" y="2161113"/>
              <a:ext cx="488700" cy="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01" name="Google Shape;601;p33"/>
            <p:cNvCxnSpPr>
              <a:stCxn id="598" idx="1"/>
              <a:endCxn id="595" idx="3"/>
            </p:cNvCxnSpPr>
            <p:nvPr/>
          </p:nvCxnSpPr>
          <p:spPr>
            <a:xfrm rot="10800000">
              <a:off x="6870400" y="2161850"/>
              <a:ext cx="642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02" name="Google Shape;602;p33"/>
            <p:cNvCxnSpPr>
              <a:stCxn id="595" idx="1"/>
              <a:endCxn id="596" idx="3"/>
            </p:cNvCxnSpPr>
            <p:nvPr/>
          </p:nvCxnSpPr>
          <p:spPr>
            <a:xfrm rot="10800000">
              <a:off x="5495188" y="2161850"/>
              <a:ext cx="642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03" name="Google Shape;603;p33"/>
            <p:cNvCxnSpPr>
              <a:stCxn id="596" idx="1"/>
              <a:endCxn id="597" idx="3"/>
            </p:cNvCxnSpPr>
            <p:nvPr/>
          </p:nvCxnSpPr>
          <p:spPr>
            <a:xfrm rot="10800000">
              <a:off x="4118175" y="2161850"/>
              <a:ext cx="644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04" name="Google Shape;604;p33"/>
            <p:cNvCxnSpPr>
              <a:stCxn id="597" idx="1"/>
            </p:cNvCxnSpPr>
            <p:nvPr/>
          </p:nvCxnSpPr>
          <p:spPr>
            <a:xfrm rot="10800000">
              <a:off x="1583075" y="859850"/>
              <a:ext cx="1802700" cy="1302000"/>
            </a:xfrm>
            <a:prstGeom prst="bentConnector3">
              <a:avLst>
                <a:gd name="adj1" fmla="val 70814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05" name="Google Shape;605;p33"/>
            <p:cNvCxnSpPr/>
            <p:nvPr/>
          </p:nvCxnSpPr>
          <p:spPr>
            <a:xfrm>
              <a:off x="7879455" y="2448187"/>
              <a:ext cx="0" cy="572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06" name="Google Shape;606;p33"/>
            <p:cNvCxnSpPr/>
            <p:nvPr/>
          </p:nvCxnSpPr>
          <p:spPr>
            <a:xfrm>
              <a:off x="6506134" y="2448187"/>
              <a:ext cx="0" cy="572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07" name="Google Shape;607;p33"/>
            <p:cNvCxnSpPr/>
            <p:nvPr/>
          </p:nvCxnSpPr>
          <p:spPr>
            <a:xfrm>
              <a:off x="5132812" y="2448187"/>
              <a:ext cx="0" cy="572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08" name="Google Shape;608;p33"/>
            <p:cNvCxnSpPr/>
            <p:nvPr/>
          </p:nvCxnSpPr>
          <p:spPr>
            <a:xfrm>
              <a:off x="3759440" y="2448187"/>
              <a:ext cx="0" cy="572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09" name="Google Shape;609;p33"/>
            <p:cNvSpPr txBox="1"/>
            <p:nvPr/>
          </p:nvSpPr>
          <p:spPr>
            <a:xfrm>
              <a:off x="7316803" y="2954254"/>
              <a:ext cx="11814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S</a:t>
              </a:r>
              <a:r>
                <a:rPr lang="en" sz="1100" baseline="-25000"/>
                <a:t>0</a:t>
              </a:r>
              <a:endParaRPr sz="1100" baseline="-25000"/>
            </a:p>
          </p:txBody>
        </p:sp>
        <p:sp>
          <p:nvSpPr>
            <p:cNvPr id="610" name="Google Shape;610;p33"/>
            <p:cNvSpPr txBox="1"/>
            <p:nvPr/>
          </p:nvSpPr>
          <p:spPr>
            <a:xfrm>
              <a:off x="5943478" y="2954254"/>
              <a:ext cx="11814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S</a:t>
              </a:r>
              <a:r>
                <a:rPr lang="en" sz="1100" baseline="-25000"/>
                <a:t>1</a:t>
              </a:r>
              <a:endParaRPr sz="1100" baseline="-25000"/>
            </a:p>
          </p:txBody>
        </p:sp>
        <p:sp>
          <p:nvSpPr>
            <p:cNvPr id="611" name="Google Shape;611;p33"/>
            <p:cNvSpPr txBox="1"/>
            <p:nvPr/>
          </p:nvSpPr>
          <p:spPr>
            <a:xfrm>
              <a:off x="4570128" y="2954254"/>
              <a:ext cx="11814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S</a:t>
              </a:r>
              <a:r>
                <a:rPr lang="en" sz="1100" baseline="-25000"/>
                <a:t>2</a:t>
              </a:r>
              <a:endParaRPr sz="1100" baseline="-25000"/>
            </a:p>
          </p:txBody>
        </p:sp>
        <p:sp>
          <p:nvSpPr>
            <p:cNvPr id="612" name="Google Shape;612;p33"/>
            <p:cNvSpPr txBox="1"/>
            <p:nvPr/>
          </p:nvSpPr>
          <p:spPr>
            <a:xfrm>
              <a:off x="3196778" y="2954254"/>
              <a:ext cx="11814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S</a:t>
              </a:r>
              <a:r>
                <a:rPr lang="en" sz="1100" baseline="-25000"/>
                <a:t>3</a:t>
              </a:r>
              <a:endParaRPr sz="1100" baseline="-25000"/>
            </a:p>
          </p:txBody>
        </p:sp>
        <p:sp>
          <p:nvSpPr>
            <p:cNvPr id="613" name="Google Shape;613;p33"/>
            <p:cNvSpPr txBox="1"/>
            <p:nvPr/>
          </p:nvSpPr>
          <p:spPr>
            <a:xfrm>
              <a:off x="7236340" y="1032056"/>
              <a:ext cx="11814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S</a:t>
              </a:r>
              <a:r>
                <a:rPr lang="en" sz="1100" baseline="-25000"/>
                <a:t>0</a:t>
              </a:r>
              <a:r>
                <a:rPr lang="en" sz="1100"/>
                <a:t>    </a:t>
              </a:r>
              <a:r>
                <a:rPr lang="en" sz="1100">
                  <a:solidFill>
                    <a:schemeClr val="dk1"/>
                  </a:solidFill>
                </a:rPr>
                <a:t>0</a:t>
              </a:r>
              <a:endParaRPr sz="1100" baseline="-25000"/>
            </a:p>
          </p:txBody>
        </p:sp>
        <p:sp>
          <p:nvSpPr>
            <p:cNvPr id="614" name="Google Shape;614;p33"/>
            <p:cNvSpPr txBox="1"/>
            <p:nvPr/>
          </p:nvSpPr>
          <p:spPr>
            <a:xfrm>
              <a:off x="5721102" y="1032056"/>
              <a:ext cx="11814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S</a:t>
              </a:r>
              <a:r>
                <a:rPr lang="en" sz="1100" baseline="-25000"/>
                <a:t>1</a:t>
              </a:r>
              <a:r>
                <a:rPr lang="en" sz="1100"/>
                <a:t>     </a:t>
              </a:r>
              <a:r>
                <a:rPr lang="en" sz="1100">
                  <a:solidFill>
                    <a:schemeClr val="dk1"/>
                  </a:solidFill>
                </a:rPr>
                <a:t>   </a:t>
              </a:r>
              <a:endParaRPr sz="1100" baseline="-25000"/>
            </a:p>
          </p:txBody>
        </p:sp>
        <p:sp>
          <p:nvSpPr>
            <p:cNvPr id="615" name="Google Shape;615;p33"/>
            <p:cNvSpPr txBox="1"/>
            <p:nvPr/>
          </p:nvSpPr>
          <p:spPr>
            <a:xfrm>
              <a:off x="4345890" y="1032056"/>
              <a:ext cx="11814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S</a:t>
              </a:r>
              <a:r>
                <a:rPr lang="en" sz="1100" baseline="-25000"/>
                <a:t>2</a:t>
              </a:r>
              <a:r>
                <a:rPr lang="en" sz="1100"/>
                <a:t>    </a:t>
              </a:r>
              <a:r>
                <a:rPr lang="en" sz="1100">
                  <a:solidFill>
                    <a:schemeClr val="dk1"/>
                  </a:solidFill>
                </a:rPr>
                <a:t>  </a:t>
              </a:r>
              <a:endParaRPr sz="1100" baseline="-25000"/>
            </a:p>
          </p:txBody>
        </p:sp>
        <p:sp>
          <p:nvSpPr>
            <p:cNvPr id="616" name="Google Shape;616;p33"/>
            <p:cNvSpPr txBox="1"/>
            <p:nvPr/>
          </p:nvSpPr>
          <p:spPr>
            <a:xfrm>
              <a:off x="3150738" y="1032056"/>
              <a:ext cx="11814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S</a:t>
              </a:r>
              <a:r>
                <a:rPr lang="en" sz="1100" baseline="-25000"/>
                <a:t>3</a:t>
              </a:r>
              <a:r>
                <a:rPr lang="en" sz="1100"/>
                <a:t>     </a:t>
              </a:r>
              <a:r>
                <a:rPr lang="en" sz="1100">
                  <a:solidFill>
                    <a:schemeClr val="dk1"/>
                  </a:solidFill>
                </a:rPr>
                <a:t>0</a:t>
              </a:r>
              <a:endParaRPr sz="1100" baseline="-25000"/>
            </a:p>
          </p:txBody>
        </p:sp>
        <p:cxnSp>
          <p:nvCxnSpPr>
            <p:cNvPr id="617" name="Google Shape;617;p33"/>
            <p:cNvCxnSpPr/>
            <p:nvPr/>
          </p:nvCxnSpPr>
          <p:spPr>
            <a:xfrm>
              <a:off x="3559425" y="1467050"/>
              <a:ext cx="0" cy="393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18" name="Google Shape;618;p33"/>
            <p:cNvCxnSpPr/>
            <p:nvPr/>
          </p:nvCxnSpPr>
          <p:spPr>
            <a:xfrm>
              <a:off x="4957225" y="1513290"/>
              <a:ext cx="0" cy="370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19" name="Google Shape;619;p33"/>
            <p:cNvCxnSpPr/>
            <p:nvPr/>
          </p:nvCxnSpPr>
          <p:spPr>
            <a:xfrm>
              <a:off x="6316075" y="1476406"/>
              <a:ext cx="0" cy="370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20" name="Google Shape;620;p33"/>
            <p:cNvCxnSpPr/>
            <p:nvPr/>
          </p:nvCxnSpPr>
          <p:spPr>
            <a:xfrm>
              <a:off x="7666600" y="1513273"/>
              <a:ext cx="0" cy="370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21" name="Google Shape;621;p33"/>
            <p:cNvCxnSpPr/>
            <p:nvPr/>
          </p:nvCxnSpPr>
          <p:spPr>
            <a:xfrm>
              <a:off x="8003625" y="1476438"/>
              <a:ext cx="0" cy="36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22" name="Google Shape;622;p33"/>
            <p:cNvCxnSpPr/>
            <p:nvPr/>
          </p:nvCxnSpPr>
          <p:spPr>
            <a:xfrm>
              <a:off x="6640175" y="1476438"/>
              <a:ext cx="0" cy="36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23" name="Google Shape;623;p33"/>
            <p:cNvCxnSpPr/>
            <p:nvPr/>
          </p:nvCxnSpPr>
          <p:spPr>
            <a:xfrm>
              <a:off x="5276726" y="1513340"/>
              <a:ext cx="0" cy="36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24" name="Google Shape;624;p33"/>
            <p:cNvCxnSpPr/>
            <p:nvPr/>
          </p:nvCxnSpPr>
          <p:spPr>
            <a:xfrm>
              <a:off x="3913276" y="1476455"/>
              <a:ext cx="0" cy="36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00" name="Google Shape;600;p33"/>
            <p:cNvSpPr txBox="1"/>
            <p:nvPr/>
          </p:nvSpPr>
          <p:spPr>
            <a:xfrm>
              <a:off x="8734282" y="1907463"/>
              <a:ext cx="6447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</a:t>
              </a:r>
              <a:endParaRPr sz="1100" baseline="-25000"/>
            </a:p>
          </p:txBody>
        </p:sp>
      </p:grpSp>
      <p:pic>
        <p:nvPicPr>
          <p:cNvPr id="625" name="Google Shape;62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203213" y="2437900"/>
            <a:ext cx="737551" cy="36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6" name="Google Shape;626;p33"/>
          <p:cNvPicPr preferRelativeResize="0"/>
          <p:nvPr/>
        </p:nvPicPr>
        <p:blipFill rotWithShape="1">
          <a:blip r:embed="rId4">
            <a:alphaModFix/>
          </a:blip>
          <a:srcRect l="16668" r="19490"/>
          <a:stretch/>
        </p:blipFill>
        <p:spPr>
          <a:xfrm rot="5400000">
            <a:off x="5363150" y="2038113"/>
            <a:ext cx="565025" cy="36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33"/>
          <p:cNvPicPr preferRelativeResize="0"/>
          <p:nvPr/>
        </p:nvPicPr>
        <p:blipFill rotWithShape="1">
          <a:blip r:embed="rId4">
            <a:alphaModFix/>
          </a:blip>
          <a:srcRect l="16668" r="19490"/>
          <a:stretch/>
        </p:blipFill>
        <p:spPr>
          <a:xfrm>
            <a:off x="4572000" y="2844175"/>
            <a:ext cx="565025" cy="368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28" name="Google Shape;628;p33"/>
          <p:cNvGraphicFramePr/>
          <p:nvPr/>
        </p:nvGraphicFramePr>
        <p:xfrm>
          <a:off x="311700" y="3037975"/>
          <a:ext cx="2180700" cy="158484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6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29" name="Google Shape;629;p33"/>
          <p:cNvSpPr txBox="1"/>
          <p:nvPr/>
        </p:nvSpPr>
        <p:spPr>
          <a:xfrm>
            <a:off x="5260675" y="-321725"/>
            <a:ext cx="3352500" cy="8019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Invalid 	=  S</a:t>
            </a:r>
            <a:r>
              <a:rPr lang="en" baseline="-25000">
                <a:solidFill>
                  <a:schemeClr val="dk2"/>
                </a:solidFill>
              </a:rPr>
              <a:t>3</a:t>
            </a:r>
            <a:r>
              <a:rPr lang="en">
                <a:solidFill>
                  <a:schemeClr val="dk2"/>
                </a:solidFill>
              </a:rPr>
              <a:t> * ( S</a:t>
            </a:r>
            <a:r>
              <a:rPr lang="en" baseline="-25000">
                <a:solidFill>
                  <a:schemeClr val="dk2"/>
                </a:solidFill>
              </a:rPr>
              <a:t>2</a:t>
            </a:r>
            <a:r>
              <a:rPr lang="en">
                <a:solidFill>
                  <a:schemeClr val="dk2"/>
                </a:solidFill>
              </a:rPr>
              <a:t> + S</a:t>
            </a:r>
            <a:r>
              <a:rPr lang="en" baseline="-25000">
                <a:solidFill>
                  <a:schemeClr val="dk2"/>
                </a:solidFill>
              </a:rPr>
              <a:t>1</a:t>
            </a:r>
            <a:r>
              <a:rPr lang="en">
                <a:solidFill>
                  <a:schemeClr val="dk2"/>
                </a:solidFill>
              </a:rPr>
              <a:t> ) 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Overflow 	=  C</a:t>
            </a:r>
            <a:r>
              <a:rPr lang="en" baseline="-25000">
                <a:solidFill>
                  <a:schemeClr val="dk2"/>
                </a:solidFill>
              </a:rPr>
              <a:t>out</a:t>
            </a:r>
            <a:endParaRPr/>
          </a:p>
        </p:txBody>
      </p:sp>
      <p:sp>
        <p:nvSpPr>
          <p:cNvPr id="630" name="Google Shape;630;p33"/>
          <p:cNvSpPr txBox="1"/>
          <p:nvPr/>
        </p:nvSpPr>
        <p:spPr>
          <a:xfrm>
            <a:off x="6540100" y="2424375"/>
            <a:ext cx="2180700" cy="6480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if 0 then add 0: 0000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if 1 then add 6 : 0110 </a:t>
            </a:r>
            <a:endParaRPr/>
          </a:p>
        </p:txBody>
      </p:sp>
      <p:cxnSp>
        <p:nvCxnSpPr>
          <p:cNvPr id="631" name="Google Shape;631;p33"/>
          <p:cNvCxnSpPr>
            <a:stCxn id="630" idx="1"/>
            <a:endCxn id="632" idx="7"/>
          </p:cNvCxnSpPr>
          <p:nvPr/>
        </p:nvCxnSpPr>
        <p:spPr>
          <a:xfrm flipH="1">
            <a:off x="5182300" y="2748375"/>
            <a:ext cx="1357800" cy="2505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32" name="Google Shape;632;p33"/>
          <p:cNvSpPr/>
          <p:nvPr/>
        </p:nvSpPr>
        <p:spPr>
          <a:xfrm>
            <a:off x="5107650" y="2986050"/>
            <a:ext cx="87600" cy="8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33"/>
          <p:cNvSpPr txBox="1"/>
          <p:nvPr/>
        </p:nvSpPr>
        <p:spPr>
          <a:xfrm>
            <a:off x="465100" y="44825"/>
            <a:ext cx="292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CISC   -versus-  RISC</a:t>
            </a:r>
            <a:endParaRPr/>
          </a:p>
        </p:txBody>
      </p:sp>
      <p:sp>
        <p:nvSpPr>
          <p:cNvPr id="634" name="Google Shape;634;p33"/>
          <p:cNvSpPr txBox="1"/>
          <p:nvPr/>
        </p:nvSpPr>
        <p:spPr>
          <a:xfrm>
            <a:off x="2995600" y="3809688"/>
            <a:ext cx="425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</a:t>
            </a:r>
            <a:r>
              <a:rPr lang="en" sz="1100" baseline="-25000"/>
              <a:t>out</a:t>
            </a:r>
            <a:endParaRPr sz="1100" baseline="-25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R = A &amp; B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182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For a n-bit operation, 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create n-duplicates of the base circuitry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layout duplicates in parallel 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package it up </a:t>
            </a:r>
            <a:endParaRPr dirty="0"/>
          </a:p>
        </p:txBody>
      </p:sp>
      <p:sp>
        <p:nvSpPr>
          <p:cNvPr id="92" name="Google Shape;92;p15"/>
          <p:cNvSpPr/>
          <p:nvPr/>
        </p:nvSpPr>
        <p:spPr>
          <a:xfrm>
            <a:off x="4516725" y="2735444"/>
            <a:ext cx="2805300" cy="64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4-bit AND</a:t>
            </a:r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4-bit </a:t>
            </a:r>
            <a:r>
              <a:rPr lang="en" u="sng">
                <a:solidFill>
                  <a:schemeClr val="hlink"/>
                </a:solidFill>
                <a:hlinkClick r:id="rId3"/>
              </a:rPr>
              <a:t>Bitwise AND</a:t>
            </a:r>
            <a:endParaRPr/>
          </a:p>
        </p:txBody>
      </p:sp>
      <p:pic>
        <p:nvPicPr>
          <p:cNvPr id="94" name="Google Shape;9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6416925" y="3087650"/>
            <a:ext cx="539650" cy="2698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5" name="Google Shape;95;p15"/>
          <p:cNvGraphicFramePr/>
          <p:nvPr/>
        </p:nvGraphicFramePr>
        <p:xfrm>
          <a:off x="815150" y="2153250"/>
          <a:ext cx="2180700" cy="118863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6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0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&amp;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0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1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1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0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0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0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0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6" name="Google Shape;96;p15"/>
          <p:cNvGraphicFramePr/>
          <p:nvPr>
            <p:extLst>
              <p:ext uri="{D42A27DB-BD31-4B8C-83A1-F6EECF244321}">
                <p14:modId xmlns:p14="http://schemas.microsoft.com/office/powerpoint/2010/main" val="3103079257"/>
              </p:ext>
            </p:extLst>
          </p:nvPr>
        </p:nvGraphicFramePr>
        <p:xfrm>
          <a:off x="3684000" y="1358125"/>
          <a:ext cx="2180700" cy="79242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6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5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rgbClr val="434343"/>
                          </a:solidFill>
                        </a:rPr>
                        <a:t>A</a:t>
                      </a:r>
                      <a:r>
                        <a:rPr lang="en" baseline="-25000" dirty="0">
                          <a:solidFill>
                            <a:srgbClr val="434343"/>
                          </a:solidFill>
                        </a:rPr>
                        <a:t>3</a:t>
                      </a:r>
                      <a:endParaRPr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rgbClr val="434343"/>
                          </a:solidFill>
                        </a:rPr>
                        <a:t>A</a:t>
                      </a:r>
                      <a:r>
                        <a:rPr lang="en" baseline="-25000" dirty="0">
                          <a:solidFill>
                            <a:srgbClr val="434343"/>
                          </a:solidFill>
                        </a:rPr>
                        <a:t>2</a:t>
                      </a:r>
                      <a:endParaRPr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rgbClr val="434343"/>
                          </a:solidFill>
                        </a:rPr>
                        <a:t>A</a:t>
                      </a:r>
                      <a:r>
                        <a:rPr lang="en" baseline="-25000" dirty="0">
                          <a:solidFill>
                            <a:srgbClr val="434343"/>
                          </a:solidFill>
                        </a:rPr>
                        <a:t>1</a:t>
                      </a:r>
                      <a:endParaRPr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434343"/>
                          </a:solidFill>
                        </a:rPr>
                        <a:t>A</a:t>
                      </a:r>
                      <a:r>
                        <a:rPr lang="en" baseline="-25000" dirty="0">
                          <a:solidFill>
                            <a:srgbClr val="434343"/>
                          </a:solidFill>
                        </a:rPr>
                        <a:t>0</a:t>
                      </a:r>
                      <a:endParaRPr baseline="-25000"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0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7" name="Google Shape;97;p15"/>
          <p:cNvGraphicFramePr/>
          <p:nvPr>
            <p:extLst>
              <p:ext uri="{D42A27DB-BD31-4B8C-83A1-F6EECF244321}">
                <p14:modId xmlns:p14="http://schemas.microsoft.com/office/powerpoint/2010/main" val="1722491128"/>
              </p:ext>
            </p:extLst>
          </p:nvPr>
        </p:nvGraphicFramePr>
        <p:xfrm>
          <a:off x="6378125" y="1358125"/>
          <a:ext cx="2180700" cy="79242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2349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37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65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rgbClr val="434343"/>
                          </a:solidFill>
                        </a:rPr>
                        <a:t>B</a:t>
                      </a:r>
                      <a:r>
                        <a:rPr lang="en" baseline="-25000" dirty="0">
                          <a:solidFill>
                            <a:srgbClr val="434343"/>
                          </a:solidFill>
                        </a:rPr>
                        <a:t>3</a:t>
                      </a:r>
                      <a:endParaRPr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B</a:t>
                      </a:r>
                      <a:r>
                        <a:rPr lang="en" baseline="-25000">
                          <a:solidFill>
                            <a:srgbClr val="434343"/>
                          </a:solidFill>
                        </a:rPr>
                        <a:t>2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B</a:t>
                      </a:r>
                      <a:r>
                        <a:rPr lang="en" baseline="-25000">
                          <a:solidFill>
                            <a:srgbClr val="434343"/>
                          </a:solidFill>
                        </a:rPr>
                        <a:t>1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B</a:t>
                      </a:r>
                      <a:r>
                        <a:rPr lang="en" baseline="-25000">
                          <a:solidFill>
                            <a:srgbClr val="434343"/>
                          </a:solidFill>
                        </a:rPr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0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1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1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8" name="Google Shape;98;p15"/>
          <p:cNvGraphicFramePr/>
          <p:nvPr>
            <p:extLst>
              <p:ext uri="{D42A27DB-BD31-4B8C-83A1-F6EECF244321}">
                <p14:modId xmlns:p14="http://schemas.microsoft.com/office/powerpoint/2010/main" val="2776200698"/>
              </p:ext>
            </p:extLst>
          </p:nvPr>
        </p:nvGraphicFramePr>
        <p:xfrm>
          <a:off x="5054200" y="3640586"/>
          <a:ext cx="2180700" cy="39621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6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0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0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R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9" name="Google Shape;9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6053475" y="3087650"/>
            <a:ext cx="53965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5690025" y="3087650"/>
            <a:ext cx="53965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5326575" y="3087650"/>
            <a:ext cx="539650" cy="269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15"/>
          <p:cNvCxnSpPr/>
          <p:nvPr/>
        </p:nvCxnSpPr>
        <p:spPr>
          <a:xfrm flipH="1">
            <a:off x="6769250" y="2166738"/>
            <a:ext cx="1276200" cy="77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" name="Google Shape;103;p15"/>
          <p:cNvCxnSpPr/>
          <p:nvPr/>
        </p:nvCxnSpPr>
        <p:spPr>
          <a:xfrm>
            <a:off x="5345450" y="2158200"/>
            <a:ext cx="1280700" cy="78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" name="Google Shape;104;p15"/>
          <p:cNvCxnSpPr/>
          <p:nvPr/>
        </p:nvCxnSpPr>
        <p:spPr>
          <a:xfrm flipH="1">
            <a:off x="6405925" y="2158200"/>
            <a:ext cx="1236000" cy="79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5" name="Google Shape;105;p15"/>
          <p:cNvCxnSpPr/>
          <p:nvPr/>
        </p:nvCxnSpPr>
        <p:spPr>
          <a:xfrm flipH="1">
            <a:off x="6034150" y="2149625"/>
            <a:ext cx="1238700" cy="81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6" name="Google Shape;106;p15"/>
          <p:cNvCxnSpPr/>
          <p:nvPr/>
        </p:nvCxnSpPr>
        <p:spPr>
          <a:xfrm flipH="1">
            <a:off x="5665775" y="2161075"/>
            <a:ext cx="1250400" cy="80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7" name="Google Shape;107;p15"/>
          <p:cNvCxnSpPr/>
          <p:nvPr/>
        </p:nvCxnSpPr>
        <p:spPr>
          <a:xfrm>
            <a:off x="4965875" y="2155350"/>
            <a:ext cx="1293300" cy="82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8" name="Google Shape;108;p15"/>
          <p:cNvCxnSpPr/>
          <p:nvPr/>
        </p:nvCxnSpPr>
        <p:spPr>
          <a:xfrm>
            <a:off x="4599650" y="2149625"/>
            <a:ext cx="1299000" cy="81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" name="Google Shape;109;p15"/>
          <p:cNvCxnSpPr/>
          <p:nvPr/>
        </p:nvCxnSpPr>
        <p:spPr>
          <a:xfrm>
            <a:off x="4242975" y="2155350"/>
            <a:ext cx="1293300" cy="81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1-bit Binary Addition</a:t>
            </a:r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Recall: </a:t>
            </a:r>
            <a:r>
              <a:rPr lang="en"/>
              <a:t> 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/>
              <a:t> </a:t>
            </a:r>
            <a:r>
              <a:rPr lang="en">
                <a:solidFill>
                  <a:srgbClr val="FFFFFF"/>
                </a:solidFill>
              </a:rPr>
              <a:t>C</a:t>
            </a:r>
            <a:r>
              <a:rPr lang="en" baseline="-25000">
                <a:solidFill>
                  <a:srgbClr val="FFFFFF"/>
                </a:solidFill>
              </a:rPr>
              <a:t>in</a:t>
            </a:r>
            <a:r>
              <a:rPr lang="en">
                <a:solidFill>
                  <a:srgbClr val="FFFFFF"/>
                </a:solidFill>
              </a:rPr>
              <a:t> +  </a:t>
            </a:r>
            <a:r>
              <a:rPr lang="en"/>
              <a:t>A</a:t>
            </a:r>
            <a:r>
              <a:rPr lang="en" baseline="-25000">
                <a:solidFill>
                  <a:srgbClr val="FFFFFF"/>
                </a:solidFill>
              </a:rPr>
              <a:t>x</a:t>
            </a:r>
            <a:r>
              <a:rPr lang="en"/>
              <a:t> +  B</a:t>
            </a:r>
            <a:r>
              <a:rPr lang="en" baseline="-25000">
                <a:solidFill>
                  <a:srgbClr val="FFFFFF"/>
                </a:solidFill>
              </a:rPr>
              <a:t>x</a:t>
            </a:r>
            <a:r>
              <a:rPr lang="en"/>
              <a:t> → S, C</a:t>
            </a:r>
            <a:r>
              <a:rPr lang="en" baseline="-25000">
                <a:solidFill>
                  <a:srgbClr val="FFFFFF"/>
                </a:solidFill>
              </a:rPr>
              <a:t>x+1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116" name="Google Shape;116;p16"/>
          <p:cNvGraphicFramePr/>
          <p:nvPr/>
        </p:nvGraphicFramePr>
        <p:xfrm>
          <a:off x="1147050" y="2130350"/>
          <a:ext cx="2180700" cy="158484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6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7" name="Google Shape;117;p16"/>
          <p:cNvSpPr txBox="1"/>
          <p:nvPr/>
        </p:nvSpPr>
        <p:spPr>
          <a:xfrm>
            <a:off x="5683900" y="2605575"/>
            <a:ext cx="29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18" name="Google Shape;118;p16"/>
          <p:cNvGraphicFramePr/>
          <p:nvPr>
            <p:extLst>
              <p:ext uri="{D42A27DB-BD31-4B8C-83A1-F6EECF244321}">
                <p14:modId xmlns:p14="http://schemas.microsoft.com/office/powerpoint/2010/main" val="2181191266"/>
              </p:ext>
            </p:extLst>
          </p:nvPr>
        </p:nvGraphicFramePr>
        <p:xfrm>
          <a:off x="7025550" y="1414150"/>
          <a:ext cx="1742893" cy="167625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8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61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9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out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19" name="Google Shape;11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4938" y="1414150"/>
            <a:ext cx="1336750" cy="7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/>
          <p:nvPr/>
        </p:nvSpPr>
        <p:spPr>
          <a:xfrm>
            <a:off x="4523075" y="1304700"/>
            <a:ext cx="865200" cy="867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7"/>
          <p:cNvSpPr txBox="1"/>
          <p:nvPr/>
        </p:nvSpPr>
        <p:spPr>
          <a:xfrm>
            <a:off x="5388275" y="489300"/>
            <a:ext cx="102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half-adder</a:t>
            </a:r>
            <a:endParaRPr/>
          </a:p>
        </p:txBody>
      </p:sp>
      <p:cxnSp>
        <p:nvCxnSpPr>
          <p:cNvPr id="126" name="Google Shape;126;p17"/>
          <p:cNvCxnSpPr>
            <a:stCxn id="125" idx="1"/>
            <a:endCxn id="124" idx="0"/>
          </p:cNvCxnSpPr>
          <p:nvPr/>
        </p:nvCxnSpPr>
        <p:spPr>
          <a:xfrm flipH="1">
            <a:off x="4955675" y="689400"/>
            <a:ext cx="432600" cy="615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4-bit Binary Addition</a:t>
            </a:r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Recall: </a:t>
            </a:r>
            <a:r>
              <a:rPr lang="en"/>
              <a:t> 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/>
              <a:t> C</a:t>
            </a:r>
            <a:r>
              <a:rPr lang="en" baseline="-25000"/>
              <a:t>in</a:t>
            </a:r>
            <a:r>
              <a:rPr lang="en"/>
              <a:t> +  A</a:t>
            </a:r>
            <a:r>
              <a:rPr lang="en" baseline="-25000"/>
              <a:t>x</a:t>
            </a:r>
            <a:r>
              <a:rPr lang="en"/>
              <a:t> +  B</a:t>
            </a:r>
            <a:r>
              <a:rPr lang="en" baseline="-25000"/>
              <a:t>x</a:t>
            </a:r>
            <a:r>
              <a:rPr lang="en"/>
              <a:t> → C</a:t>
            </a:r>
            <a:r>
              <a:rPr lang="en" baseline="-25000"/>
              <a:t>out</a:t>
            </a:r>
            <a:r>
              <a:rPr lang="en"/>
              <a:t>,  S</a:t>
            </a:r>
            <a:r>
              <a:rPr lang="en" baseline="-25000"/>
              <a:t>x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Half-Adder is not sufficient!</a:t>
            </a:r>
            <a:br>
              <a:rPr lang="en"/>
            </a:br>
            <a:r>
              <a:rPr lang="en"/>
              <a:t>We need a Full-Adder </a:t>
            </a:r>
            <a:endParaRPr/>
          </a:p>
        </p:txBody>
      </p:sp>
      <p:graphicFrame>
        <p:nvGraphicFramePr>
          <p:cNvPr id="129" name="Google Shape;129;p17"/>
          <p:cNvGraphicFramePr/>
          <p:nvPr/>
        </p:nvGraphicFramePr>
        <p:xfrm>
          <a:off x="1147050" y="2130350"/>
          <a:ext cx="2180700" cy="158484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6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0" name="Google Shape;130;p17"/>
          <p:cNvSpPr txBox="1"/>
          <p:nvPr/>
        </p:nvSpPr>
        <p:spPr>
          <a:xfrm>
            <a:off x="5683900" y="2605575"/>
            <a:ext cx="29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2" name="Google Shape;13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4938" y="1414150"/>
            <a:ext cx="1336750" cy="741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3" name="Google Shape;133;p17"/>
          <p:cNvGraphicFramePr/>
          <p:nvPr>
            <p:extLst>
              <p:ext uri="{D42A27DB-BD31-4B8C-83A1-F6EECF244321}">
                <p14:modId xmlns:p14="http://schemas.microsoft.com/office/powerpoint/2010/main" val="1226947290"/>
              </p:ext>
            </p:extLst>
          </p:nvPr>
        </p:nvGraphicFramePr>
        <p:xfrm>
          <a:off x="6636099" y="1414150"/>
          <a:ext cx="2022175" cy="301725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404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4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44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9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in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out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1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4" name="Google Shape;134;p17"/>
          <p:cNvSpPr/>
          <p:nvPr/>
        </p:nvSpPr>
        <p:spPr>
          <a:xfrm>
            <a:off x="4523075" y="3274075"/>
            <a:ext cx="865200" cy="867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Full Adder</a:t>
            </a:r>
            <a:endParaRPr dirty="0"/>
          </a:p>
        </p:txBody>
      </p:sp>
      <p:cxnSp>
        <p:nvCxnSpPr>
          <p:cNvPr id="135" name="Google Shape;135;p17"/>
          <p:cNvCxnSpPr/>
          <p:nvPr/>
        </p:nvCxnSpPr>
        <p:spPr>
          <a:xfrm rot="5400000">
            <a:off x="4682988" y="3186088"/>
            <a:ext cx="19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" name="Google Shape;136;p17"/>
          <p:cNvCxnSpPr/>
          <p:nvPr/>
        </p:nvCxnSpPr>
        <p:spPr>
          <a:xfrm rot="5400000">
            <a:off x="5072963" y="3189275"/>
            <a:ext cx="19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7" name="Google Shape;137;p17"/>
          <p:cNvCxnSpPr/>
          <p:nvPr/>
        </p:nvCxnSpPr>
        <p:spPr>
          <a:xfrm rot="10800000">
            <a:off x="5388263" y="3707563"/>
            <a:ext cx="19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8" name="Google Shape;138;p17"/>
          <p:cNvCxnSpPr/>
          <p:nvPr/>
        </p:nvCxnSpPr>
        <p:spPr>
          <a:xfrm rot="10800000">
            <a:off x="4325063" y="3707563"/>
            <a:ext cx="19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9" name="Google Shape;139;p17"/>
          <p:cNvCxnSpPr/>
          <p:nvPr/>
        </p:nvCxnSpPr>
        <p:spPr>
          <a:xfrm rot="5400000">
            <a:off x="4854313" y="4240075"/>
            <a:ext cx="19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0" name="Google Shape;140;p17"/>
          <p:cNvSpPr txBox="1"/>
          <p:nvPr/>
        </p:nvSpPr>
        <p:spPr>
          <a:xfrm>
            <a:off x="5616400" y="3507475"/>
            <a:ext cx="43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C</a:t>
            </a:r>
            <a:r>
              <a:rPr lang="en" baseline="-25000">
                <a:solidFill>
                  <a:schemeClr val="dk2"/>
                </a:solidFill>
              </a:rPr>
              <a:t>in</a:t>
            </a:r>
            <a:endParaRPr/>
          </a:p>
        </p:txBody>
      </p:sp>
      <p:sp>
        <p:nvSpPr>
          <p:cNvPr id="141" name="Google Shape;141;p17"/>
          <p:cNvSpPr txBox="1"/>
          <p:nvPr/>
        </p:nvSpPr>
        <p:spPr>
          <a:xfrm>
            <a:off x="3845379" y="3507475"/>
            <a:ext cx="601521" cy="58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err="1">
                <a:solidFill>
                  <a:schemeClr val="dk2"/>
                </a:solidFill>
              </a:rPr>
              <a:t>C</a:t>
            </a:r>
            <a:r>
              <a:rPr lang="en" baseline="-25000" dirty="0" err="1">
                <a:solidFill>
                  <a:schemeClr val="dk2"/>
                </a:solidFill>
              </a:rPr>
              <a:t>out</a:t>
            </a:r>
            <a:endParaRPr dirty="0"/>
          </a:p>
        </p:txBody>
      </p:sp>
      <p:sp>
        <p:nvSpPr>
          <p:cNvPr id="142" name="Google Shape;142;p17"/>
          <p:cNvSpPr txBox="1"/>
          <p:nvPr/>
        </p:nvSpPr>
        <p:spPr>
          <a:xfrm>
            <a:off x="4811100" y="4275400"/>
            <a:ext cx="46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S</a:t>
            </a:r>
            <a:endParaRPr/>
          </a:p>
        </p:txBody>
      </p:sp>
      <p:sp>
        <p:nvSpPr>
          <p:cNvPr id="143" name="Google Shape;143;p17"/>
          <p:cNvSpPr txBox="1"/>
          <p:nvPr/>
        </p:nvSpPr>
        <p:spPr>
          <a:xfrm>
            <a:off x="4634675" y="2739550"/>
            <a:ext cx="46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A</a:t>
            </a:r>
            <a:endParaRPr/>
          </a:p>
        </p:txBody>
      </p:sp>
      <p:sp>
        <p:nvSpPr>
          <p:cNvPr id="144" name="Google Shape;144;p17"/>
          <p:cNvSpPr txBox="1"/>
          <p:nvPr/>
        </p:nvSpPr>
        <p:spPr>
          <a:xfrm>
            <a:off x="5000450" y="2739538"/>
            <a:ext cx="46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B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>
                <a:highlight>
                  <a:schemeClr val="lt1"/>
                </a:highlight>
              </a:rPr>
              <a:t>C</a:t>
            </a:r>
            <a:r>
              <a:rPr lang="en" baseline="-25000" dirty="0" err="1">
                <a:highlight>
                  <a:schemeClr val="lt1"/>
                </a:highlight>
              </a:rPr>
              <a:t>out</a:t>
            </a:r>
            <a:r>
              <a:rPr lang="en" baseline="-25000" dirty="0">
                <a:highlight>
                  <a:schemeClr val="lt1"/>
                </a:highlight>
              </a:rPr>
              <a:t>	</a:t>
            </a:r>
            <a:r>
              <a:rPr lang="en" dirty="0">
                <a:highlight>
                  <a:schemeClr val="lt1"/>
                </a:highlight>
              </a:rPr>
              <a:t>= AB + </a:t>
            </a:r>
            <a:r>
              <a:rPr lang="en" dirty="0" err="1">
                <a:highlight>
                  <a:schemeClr val="lt1"/>
                </a:highlight>
              </a:rPr>
              <a:t>C</a:t>
            </a:r>
            <a:r>
              <a:rPr lang="en" baseline="-25000" dirty="0" err="1">
                <a:highlight>
                  <a:schemeClr val="lt1"/>
                </a:highlight>
              </a:rPr>
              <a:t>in</a:t>
            </a:r>
            <a:r>
              <a:rPr lang="en" dirty="0">
                <a:highlight>
                  <a:schemeClr val="lt1"/>
                </a:highlight>
              </a:rPr>
              <a:t>(A⊕B)</a:t>
            </a:r>
            <a:endParaRPr dirty="0">
              <a:highlight>
                <a:schemeClr val="lt1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	= </a:t>
            </a:r>
            <a:r>
              <a:rPr lang="en" dirty="0" err="1">
                <a:highlight>
                  <a:schemeClr val="lt1"/>
                </a:highlight>
              </a:rPr>
              <a:t>C</a:t>
            </a:r>
            <a:r>
              <a:rPr lang="en" baseline="-25000" dirty="0" err="1">
                <a:highlight>
                  <a:schemeClr val="lt1"/>
                </a:highlight>
              </a:rPr>
              <a:t>in</a:t>
            </a:r>
            <a:r>
              <a:rPr lang="en" dirty="0" err="1">
                <a:highlight>
                  <a:schemeClr val="lt1"/>
                </a:highlight>
              </a:rPr>
              <a:t>⊕A⊕B</a:t>
            </a:r>
            <a:r>
              <a:rPr lang="en" dirty="0"/>
              <a:t> </a:t>
            </a:r>
            <a:endParaRPr dirty="0"/>
          </a:p>
        </p:txBody>
      </p:sp>
      <p:sp>
        <p:nvSpPr>
          <p:cNvPr id="150" name="Google Shape;15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Adder</a:t>
            </a:r>
            <a:endParaRPr/>
          </a:p>
        </p:txBody>
      </p:sp>
      <p:graphicFrame>
        <p:nvGraphicFramePr>
          <p:cNvPr id="151" name="Google Shape;151;p18"/>
          <p:cNvGraphicFramePr/>
          <p:nvPr>
            <p:extLst>
              <p:ext uri="{D42A27DB-BD31-4B8C-83A1-F6EECF244321}">
                <p14:modId xmlns:p14="http://schemas.microsoft.com/office/powerpoint/2010/main" val="1187466302"/>
              </p:ext>
            </p:extLst>
          </p:nvPr>
        </p:nvGraphicFramePr>
        <p:xfrm>
          <a:off x="6384300" y="660900"/>
          <a:ext cx="1984093" cy="3119675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73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6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in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out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2" name="Google Shape;152;p18"/>
          <p:cNvSpPr/>
          <p:nvPr/>
        </p:nvSpPr>
        <p:spPr>
          <a:xfrm>
            <a:off x="1314500" y="1443900"/>
            <a:ext cx="3753600" cy="149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1701100" y="1842937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4" name="Google Shape;154;p18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1580400" y="1905800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8"/>
          <p:cNvSpPr/>
          <p:nvPr/>
        </p:nvSpPr>
        <p:spPr>
          <a:xfrm>
            <a:off x="3033675" y="1777862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6" name="Google Shape;156;p18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2912975" y="1840725"/>
            <a:ext cx="1106600" cy="741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Google Shape;157;p18"/>
          <p:cNvCxnSpPr/>
          <p:nvPr/>
        </p:nvCxnSpPr>
        <p:spPr>
          <a:xfrm>
            <a:off x="2662175" y="2056263"/>
            <a:ext cx="2994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8" name="Google Shape;158;p18"/>
          <p:cNvSpPr txBox="1"/>
          <p:nvPr/>
        </p:nvSpPr>
        <p:spPr>
          <a:xfrm>
            <a:off x="802464" y="1379425"/>
            <a:ext cx="422736" cy="515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 dirty="0" err="1">
                <a:solidFill>
                  <a:schemeClr val="dk2"/>
                </a:solidFill>
              </a:rPr>
              <a:t>C</a:t>
            </a:r>
            <a:r>
              <a:rPr lang="en" sz="1000" baseline="-25000" dirty="0" err="1">
                <a:solidFill>
                  <a:schemeClr val="dk2"/>
                </a:solidFill>
              </a:rPr>
              <a:t>in</a:t>
            </a:r>
            <a:endParaRPr sz="1000" dirty="0"/>
          </a:p>
        </p:txBody>
      </p:sp>
      <p:sp>
        <p:nvSpPr>
          <p:cNvPr id="159" name="Google Shape;159;p18"/>
          <p:cNvSpPr txBox="1"/>
          <p:nvPr/>
        </p:nvSpPr>
        <p:spPr>
          <a:xfrm>
            <a:off x="886500" y="1806619"/>
            <a:ext cx="33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A</a:t>
            </a:r>
            <a:endParaRPr sz="1000"/>
          </a:p>
        </p:txBody>
      </p:sp>
      <p:sp>
        <p:nvSpPr>
          <p:cNvPr id="160" name="Google Shape;160;p18"/>
          <p:cNvSpPr txBox="1"/>
          <p:nvPr/>
        </p:nvSpPr>
        <p:spPr>
          <a:xfrm>
            <a:off x="886500" y="2111424"/>
            <a:ext cx="33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B</a:t>
            </a:r>
            <a:endParaRPr sz="1000"/>
          </a:p>
        </p:txBody>
      </p:sp>
      <p:sp>
        <p:nvSpPr>
          <p:cNvPr id="161" name="Google Shape;161;p18"/>
          <p:cNvSpPr txBox="1"/>
          <p:nvPr/>
        </p:nvSpPr>
        <p:spPr>
          <a:xfrm>
            <a:off x="5295400" y="1838188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</a:t>
            </a:r>
            <a:endParaRPr sz="1000"/>
          </a:p>
        </p:txBody>
      </p:sp>
      <p:cxnSp>
        <p:nvCxnSpPr>
          <p:cNvPr id="162" name="Google Shape;162;p18"/>
          <p:cNvCxnSpPr>
            <a:stCxn id="159" idx="3"/>
          </p:cNvCxnSpPr>
          <p:nvPr/>
        </p:nvCxnSpPr>
        <p:spPr>
          <a:xfrm>
            <a:off x="1225200" y="1975969"/>
            <a:ext cx="338700" cy="1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3" name="Google Shape;163;p18"/>
          <p:cNvCxnSpPr>
            <a:stCxn id="160" idx="3"/>
          </p:cNvCxnSpPr>
          <p:nvPr/>
        </p:nvCxnSpPr>
        <p:spPr>
          <a:xfrm rot="10800000" flipH="1">
            <a:off x="1225200" y="2122974"/>
            <a:ext cx="280200" cy="15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" name="Google Shape;164;p18"/>
          <p:cNvCxnSpPr>
            <a:cxnSpLocks/>
            <a:stCxn id="158" idx="3"/>
          </p:cNvCxnSpPr>
          <p:nvPr/>
        </p:nvCxnSpPr>
        <p:spPr>
          <a:xfrm>
            <a:off x="1225200" y="1637173"/>
            <a:ext cx="1736400" cy="286002"/>
          </a:xfrm>
          <a:prstGeom prst="bentConnector3">
            <a:avLst>
              <a:gd name="adj1" fmla="val 8479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5" name="Google Shape;165;p18"/>
          <p:cNvCxnSpPr>
            <a:endCxn id="161" idx="1"/>
          </p:cNvCxnSpPr>
          <p:nvPr/>
        </p:nvCxnSpPr>
        <p:spPr>
          <a:xfrm>
            <a:off x="4011400" y="2006638"/>
            <a:ext cx="1284000" cy="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66" name="Google Shape;166;p18"/>
          <p:cNvPicPr preferRelativeResize="0"/>
          <p:nvPr/>
        </p:nvPicPr>
        <p:blipFill rotWithShape="1">
          <a:blip r:embed="rId4">
            <a:alphaModFix/>
          </a:blip>
          <a:srcRect l="17483" r="21811"/>
          <a:stretch/>
        </p:blipFill>
        <p:spPr>
          <a:xfrm>
            <a:off x="4385275" y="2517325"/>
            <a:ext cx="553500" cy="379911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8"/>
          <p:cNvSpPr txBox="1"/>
          <p:nvPr/>
        </p:nvSpPr>
        <p:spPr>
          <a:xfrm>
            <a:off x="5250150" y="25379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out</a:t>
            </a:r>
            <a:endParaRPr sz="1000"/>
          </a:p>
        </p:txBody>
      </p:sp>
      <p:cxnSp>
        <p:nvCxnSpPr>
          <p:cNvPr id="168" name="Google Shape;168;p18"/>
          <p:cNvCxnSpPr>
            <a:endCxn id="167" idx="1"/>
          </p:cNvCxnSpPr>
          <p:nvPr/>
        </p:nvCxnSpPr>
        <p:spPr>
          <a:xfrm rot="10800000" flipH="1">
            <a:off x="4895850" y="2707263"/>
            <a:ext cx="3543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" name="Google Shape;169;p18"/>
          <p:cNvCxnSpPr/>
          <p:nvPr/>
        </p:nvCxnSpPr>
        <p:spPr>
          <a:xfrm>
            <a:off x="2626950" y="2485350"/>
            <a:ext cx="1761300" cy="299400"/>
          </a:xfrm>
          <a:prstGeom prst="bentConnector3">
            <a:avLst>
              <a:gd name="adj1" fmla="val 1401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170;p18"/>
          <p:cNvCxnSpPr/>
          <p:nvPr/>
        </p:nvCxnSpPr>
        <p:spPr>
          <a:xfrm>
            <a:off x="3974325" y="2421450"/>
            <a:ext cx="408300" cy="208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1" name="Google Shape;171;p18"/>
          <p:cNvSpPr txBox="1"/>
          <p:nvPr/>
        </p:nvSpPr>
        <p:spPr>
          <a:xfrm>
            <a:off x="4704097" y="260700"/>
            <a:ext cx="102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half-adder</a:t>
            </a:r>
            <a:endParaRPr/>
          </a:p>
        </p:txBody>
      </p:sp>
      <p:cxnSp>
        <p:nvCxnSpPr>
          <p:cNvPr id="172" name="Google Shape;172;p18"/>
          <p:cNvCxnSpPr/>
          <p:nvPr/>
        </p:nvCxnSpPr>
        <p:spPr>
          <a:xfrm flipH="1">
            <a:off x="3486461" y="665390"/>
            <a:ext cx="1729500" cy="109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3" name="Google Shape;173;p18"/>
          <p:cNvSpPr txBox="1"/>
          <p:nvPr/>
        </p:nvSpPr>
        <p:spPr>
          <a:xfrm>
            <a:off x="1314500" y="3132625"/>
            <a:ext cx="3753600" cy="4617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Got It?  Any Questions</a:t>
            </a:r>
            <a:endParaRPr/>
          </a:p>
        </p:txBody>
      </p:sp>
      <p:cxnSp>
        <p:nvCxnSpPr>
          <p:cNvPr id="174" name="Google Shape;174;p18"/>
          <p:cNvCxnSpPr/>
          <p:nvPr/>
        </p:nvCxnSpPr>
        <p:spPr>
          <a:xfrm>
            <a:off x="1883500" y="857900"/>
            <a:ext cx="191700" cy="57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2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chemeClr val="lt1"/>
                </a:highlight>
              </a:rPr>
              <a:t>C</a:t>
            </a:r>
            <a:r>
              <a:rPr lang="en" baseline="-25000">
                <a:highlight>
                  <a:schemeClr val="lt1"/>
                </a:highlight>
              </a:rPr>
              <a:t>out 	</a:t>
            </a:r>
            <a:r>
              <a:rPr lang="en">
                <a:highlight>
                  <a:schemeClr val="lt1"/>
                </a:highlight>
              </a:rPr>
              <a:t>= C'AB +</a:t>
            </a:r>
            <a:endParaRPr/>
          </a:p>
        </p:txBody>
      </p:sp>
      <p:sp>
        <p:nvSpPr>
          <p:cNvPr id="180" name="Google Shape;18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Adder</a:t>
            </a:r>
            <a:endParaRPr/>
          </a:p>
        </p:txBody>
      </p:sp>
      <p:graphicFrame>
        <p:nvGraphicFramePr>
          <p:cNvPr id="181" name="Google Shape;181;p19"/>
          <p:cNvGraphicFramePr/>
          <p:nvPr>
            <p:extLst>
              <p:ext uri="{D42A27DB-BD31-4B8C-83A1-F6EECF244321}">
                <p14:modId xmlns:p14="http://schemas.microsoft.com/office/powerpoint/2010/main" val="3983746916"/>
              </p:ext>
            </p:extLst>
          </p:nvPr>
        </p:nvGraphicFramePr>
        <p:xfrm>
          <a:off x="8425625" y="1028856"/>
          <a:ext cx="484725" cy="276280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48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C'AB</a:t>
                      </a: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3" name="Google Shape;183;p19"/>
          <p:cNvSpPr txBox="1"/>
          <p:nvPr/>
        </p:nvSpPr>
        <p:spPr>
          <a:xfrm>
            <a:off x="6384300" y="3969175"/>
            <a:ext cx="2404800" cy="4002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Sum of Products</a:t>
            </a:r>
            <a:endParaRPr/>
          </a:p>
        </p:txBody>
      </p:sp>
      <p:sp>
        <p:nvSpPr>
          <p:cNvPr id="184" name="Google Shape;184;p19"/>
          <p:cNvSpPr/>
          <p:nvPr/>
        </p:nvSpPr>
        <p:spPr>
          <a:xfrm>
            <a:off x="1701100" y="1842937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5" name="Google Shape;185;p19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1580400" y="1905800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9"/>
          <p:cNvSpPr/>
          <p:nvPr/>
        </p:nvSpPr>
        <p:spPr>
          <a:xfrm>
            <a:off x="3033675" y="1777862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7" name="Google Shape;187;p19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2912975" y="1840725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9"/>
          <p:cNvSpPr txBox="1"/>
          <p:nvPr/>
        </p:nvSpPr>
        <p:spPr>
          <a:xfrm>
            <a:off x="945000" y="1379425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endParaRPr sz="1000"/>
          </a:p>
        </p:txBody>
      </p:sp>
      <p:sp>
        <p:nvSpPr>
          <p:cNvPr id="189" name="Google Shape;189;p19"/>
          <p:cNvSpPr txBox="1"/>
          <p:nvPr/>
        </p:nvSpPr>
        <p:spPr>
          <a:xfrm>
            <a:off x="945000" y="18066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A</a:t>
            </a:r>
            <a:endParaRPr sz="1000"/>
          </a:p>
        </p:txBody>
      </p:sp>
      <p:sp>
        <p:nvSpPr>
          <p:cNvPr id="190" name="Google Shape;190;p19"/>
          <p:cNvSpPr txBox="1"/>
          <p:nvPr/>
        </p:nvSpPr>
        <p:spPr>
          <a:xfrm>
            <a:off x="945000" y="21114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B</a:t>
            </a:r>
            <a:endParaRPr sz="1000"/>
          </a:p>
        </p:txBody>
      </p:sp>
      <p:sp>
        <p:nvSpPr>
          <p:cNvPr id="191" name="Google Shape;191;p19"/>
          <p:cNvSpPr txBox="1"/>
          <p:nvPr/>
        </p:nvSpPr>
        <p:spPr>
          <a:xfrm>
            <a:off x="4704097" y="260700"/>
            <a:ext cx="102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half-adder</a:t>
            </a:r>
            <a:endParaRPr/>
          </a:p>
        </p:txBody>
      </p:sp>
      <p:sp>
        <p:nvSpPr>
          <p:cNvPr id="192" name="Google Shape;192;p19"/>
          <p:cNvSpPr txBox="1"/>
          <p:nvPr/>
        </p:nvSpPr>
        <p:spPr>
          <a:xfrm>
            <a:off x="5295400" y="1838188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</a:t>
            </a:r>
            <a:endParaRPr sz="1000"/>
          </a:p>
        </p:txBody>
      </p:sp>
      <p:cxnSp>
        <p:nvCxnSpPr>
          <p:cNvPr id="193" name="Google Shape;193;p19"/>
          <p:cNvCxnSpPr>
            <a:endCxn id="192" idx="1"/>
          </p:cNvCxnSpPr>
          <p:nvPr/>
        </p:nvCxnSpPr>
        <p:spPr>
          <a:xfrm rot="10800000" flipH="1">
            <a:off x="4738000" y="2007538"/>
            <a:ext cx="557400" cy="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4" name="Google Shape;194;p19"/>
          <p:cNvSpPr txBox="1"/>
          <p:nvPr/>
        </p:nvSpPr>
        <p:spPr>
          <a:xfrm>
            <a:off x="5250150" y="25379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out</a:t>
            </a:r>
            <a:endParaRPr sz="1000"/>
          </a:p>
        </p:txBody>
      </p:sp>
      <p:cxnSp>
        <p:nvCxnSpPr>
          <p:cNvPr id="195" name="Google Shape;195;p19"/>
          <p:cNvCxnSpPr>
            <a:endCxn id="194" idx="1"/>
          </p:cNvCxnSpPr>
          <p:nvPr/>
        </p:nvCxnSpPr>
        <p:spPr>
          <a:xfrm rot="10800000" flipH="1">
            <a:off x="4895850" y="2707263"/>
            <a:ext cx="3543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6" name="Google Shape;196;p19"/>
          <p:cNvSpPr txBox="1"/>
          <p:nvPr/>
        </p:nvSpPr>
        <p:spPr>
          <a:xfrm>
            <a:off x="6384300" y="337800"/>
            <a:ext cx="2532000" cy="3231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Note: Renamed </a:t>
            </a:r>
            <a:r>
              <a:rPr lang="en" sz="900">
                <a:solidFill>
                  <a:schemeClr val="dk1"/>
                </a:solidFill>
              </a:rPr>
              <a:t>C</a:t>
            </a:r>
            <a:r>
              <a:rPr lang="en" sz="900" baseline="-25000">
                <a:solidFill>
                  <a:schemeClr val="dk1"/>
                </a:solidFill>
              </a:rPr>
              <a:t>in</a:t>
            </a:r>
            <a:r>
              <a:rPr lang="en" sz="900"/>
              <a:t>to be C </a:t>
            </a:r>
            <a:endParaRPr sz="900"/>
          </a:p>
        </p:txBody>
      </p:sp>
      <p:cxnSp>
        <p:nvCxnSpPr>
          <p:cNvPr id="197" name="Google Shape;197;p19"/>
          <p:cNvCxnSpPr>
            <a:endCxn id="186" idx="0"/>
          </p:cNvCxnSpPr>
          <p:nvPr/>
        </p:nvCxnSpPr>
        <p:spPr>
          <a:xfrm flipH="1">
            <a:off x="3466275" y="660962"/>
            <a:ext cx="1749900" cy="111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8" name="Google Shape;198;p19"/>
          <p:cNvCxnSpPr>
            <a:endCxn id="184" idx="0"/>
          </p:cNvCxnSpPr>
          <p:nvPr/>
        </p:nvCxnSpPr>
        <p:spPr>
          <a:xfrm flipH="1">
            <a:off x="2133700" y="660937"/>
            <a:ext cx="3082200" cy="118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2" name="Google Shape;151;p18">
            <a:extLst>
              <a:ext uri="{FF2B5EF4-FFF2-40B4-BE49-F238E27FC236}">
                <a16:creationId xmlns:a16="http://schemas.microsoft.com/office/drawing/2014/main" id="{53430718-C08E-EE4C-2ED2-71A7123E5A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4001197"/>
              </p:ext>
            </p:extLst>
          </p:nvPr>
        </p:nvGraphicFramePr>
        <p:xfrm>
          <a:off x="6384300" y="660900"/>
          <a:ext cx="1984093" cy="3119675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73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6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in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out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2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chemeClr val="lt1"/>
                </a:highlight>
              </a:rPr>
              <a:t>C</a:t>
            </a:r>
            <a:r>
              <a:rPr lang="en" baseline="-25000">
                <a:highlight>
                  <a:schemeClr val="lt1"/>
                </a:highlight>
              </a:rPr>
              <a:t>out 	</a:t>
            </a:r>
            <a:r>
              <a:rPr lang="en">
                <a:highlight>
                  <a:schemeClr val="lt1"/>
                </a:highlight>
              </a:rPr>
              <a:t>= C'AB + CA'B + CAB' + CAB </a:t>
            </a:r>
            <a:endParaRPr/>
          </a:p>
        </p:txBody>
      </p:sp>
      <p:sp>
        <p:nvSpPr>
          <p:cNvPr id="204" name="Google Shape;20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Adder</a:t>
            </a:r>
            <a:endParaRPr/>
          </a:p>
        </p:txBody>
      </p:sp>
      <p:graphicFrame>
        <p:nvGraphicFramePr>
          <p:cNvPr id="205" name="Google Shape;205;p20"/>
          <p:cNvGraphicFramePr/>
          <p:nvPr>
            <p:extLst>
              <p:ext uri="{D42A27DB-BD31-4B8C-83A1-F6EECF244321}">
                <p14:modId xmlns:p14="http://schemas.microsoft.com/office/powerpoint/2010/main" val="2435943651"/>
              </p:ext>
            </p:extLst>
          </p:nvPr>
        </p:nvGraphicFramePr>
        <p:xfrm>
          <a:off x="8425625" y="1028856"/>
          <a:ext cx="484725" cy="276280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48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C'AB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CA'B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CAB'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CAB</a:t>
                      </a:r>
                      <a:endParaRPr sz="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7" name="Google Shape;207;p20"/>
          <p:cNvSpPr txBox="1"/>
          <p:nvPr/>
        </p:nvSpPr>
        <p:spPr>
          <a:xfrm>
            <a:off x="6384300" y="3986100"/>
            <a:ext cx="2404800" cy="4002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Sum of Products</a:t>
            </a:r>
            <a:endParaRPr/>
          </a:p>
        </p:txBody>
      </p:sp>
      <p:sp>
        <p:nvSpPr>
          <p:cNvPr id="208" name="Google Shape;208;p20"/>
          <p:cNvSpPr/>
          <p:nvPr/>
        </p:nvSpPr>
        <p:spPr>
          <a:xfrm>
            <a:off x="1701100" y="1842937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9" name="Google Shape;209;p20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1580400" y="1905800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0"/>
          <p:cNvSpPr/>
          <p:nvPr/>
        </p:nvSpPr>
        <p:spPr>
          <a:xfrm>
            <a:off x="3033675" y="1777862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1" name="Google Shape;211;p20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2912975" y="1840725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0"/>
          <p:cNvSpPr txBox="1"/>
          <p:nvPr/>
        </p:nvSpPr>
        <p:spPr>
          <a:xfrm>
            <a:off x="945000" y="1379425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in</a:t>
            </a:r>
            <a:endParaRPr sz="1000"/>
          </a:p>
        </p:txBody>
      </p:sp>
      <p:sp>
        <p:nvSpPr>
          <p:cNvPr id="213" name="Google Shape;213;p20"/>
          <p:cNvSpPr txBox="1"/>
          <p:nvPr/>
        </p:nvSpPr>
        <p:spPr>
          <a:xfrm>
            <a:off x="945000" y="18066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A</a:t>
            </a:r>
            <a:endParaRPr sz="1000"/>
          </a:p>
        </p:txBody>
      </p:sp>
      <p:sp>
        <p:nvSpPr>
          <p:cNvPr id="214" name="Google Shape;214;p20"/>
          <p:cNvSpPr txBox="1"/>
          <p:nvPr/>
        </p:nvSpPr>
        <p:spPr>
          <a:xfrm>
            <a:off x="945000" y="21114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B</a:t>
            </a:r>
            <a:endParaRPr sz="1000"/>
          </a:p>
        </p:txBody>
      </p:sp>
      <p:sp>
        <p:nvSpPr>
          <p:cNvPr id="215" name="Google Shape;215;p20"/>
          <p:cNvSpPr txBox="1"/>
          <p:nvPr/>
        </p:nvSpPr>
        <p:spPr>
          <a:xfrm>
            <a:off x="5295400" y="1838188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</a:t>
            </a:r>
            <a:endParaRPr sz="1000"/>
          </a:p>
        </p:txBody>
      </p:sp>
      <p:cxnSp>
        <p:nvCxnSpPr>
          <p:cNvPr id="216" name="Google Shape;216;p20"/>
          <p:cNvCxnSpPr>
            <a:endCxn id="215" idx="1"/>
          </p:cNvCxnSpPr>
          <p:nvPr/>
        </p:nvCxnSpPr>
        <p:spPr>
          <a:xfrm rot="10800000" flipH="1">
            <a:off x="4738000" y="2007538"/>
            <a:ext cx="557400" cy="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7" name="Google Shape;217;p20"/>
          <p:cNvSpPr txBox="1"/>
          <p:nvPr/>
        </p:nvSpPr>
        <p:spPr>
          <a:xfrm>
            <a:off x="5250150" y="25379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out</a:t>
            </a:r>
            <a:endParaRPr sz="1000"/>
          </a:p>
        </p:txBody>
      </p:sp>
      <p:cxnSp>
        <p:nvCxnSpPr>
          <p:cNvPr id="218" name="Google Shape;218;p20"/>
          <p:cNvCxnSpPr>
            <a:endCxn id="217" idx="1"/>
          </p:cNvCxnSpPr>
          <p:nvPr/>
        </p:nvCxnSpPr>
        <p:spPr>
          <a:xfrm rot="10800000" flipH="1">
            <a:off x="4895850" y="2707263"/>
            <a:ext cx="3543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3" name="Google Shape;151;p18">
            <a:extLst>
              <a:ext uri="{FF2B5EF4-FFF2-40B4-BE49-F238E27FC236}">
                <a16:creationId xmlns:a16="http://schemas.microsoft.com/office/drawing/2014/main" id="{0D787827-2854-6D1F-AD49-568E2B932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8448788"/>
              </p:ext>
            </p:extLst>
          </p:nvPr>
        </p:nvGraphicFramePr>
        <p:xfrm>
          <a:off x="6384300" y="660900"/>
          <a:ext cx="1984093" cy="3119675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73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6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in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out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2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chemeClr val="lt1"/>
                </a:highlight>
              </a:rPr>
              <a:t>C</a:t>
            </a:r>
            <a:r>
              <a:rPr lang="en" baseline="-25000">
                <a:highlight>
                  <a:schemeClr val="lt1"/>
                </a:highlight>
              </a:rPr>
              <a:t>out 	</a:t>
            </a:r>
            <a:r>
              <a:rPr lang="en">
                <a:highlight>
                  <a:schemeClr val="lt1"/>
                </a:highlight>
              </a:rPr>
              <a:t>= C'AB + CA'B + CAB' + CAB </a:t>
            </a:r>
            <a:endParaRPr>
              <a:highlight>
                <a:schemeClr val="lt1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>
                <a:highlight>
                  <a:schemeClr val="lt1"/>
                </a:highlight>
              </a:rPr>
              <a:t>C</a:t>
            </a:r>
            <a:r>
              <a:rPr lang="en" baseline="-25000">
                <a:highlight>
                  <a:schemeClr val="lt1"/>
                </a:highlight>
              </a:rPr>
              <a:t>out 	</a:t>
            </a:r>
            <a:r>
              <a:rPr lang="en">
                <a:highlight>
                  <a:schemeClr val="lt1"/>
                </a:highlight>
              </a:rPr>
              <a:t>= C'AB + CAB + CA'B + CAB' 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224" name="Google Shape;22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Adder</a:t>
            </a:r>
            <a:endParaRPr/>
          </a:p>
        </p:txBody>
      </p:sp>
      <p:graphicFrame>
        <p:nvGraphicFramePr>
          <p:cNvPr id="225" name="Google Shape;225;p21"/>
          <p:cNvGraphicFramePr/>
          <p:nvPr>
            <p:extLst>
              <p:ext uri="{D42A27DB-BD31-4B8C-83A1-F6EECF244321}">
                <p14:modId xmlns:p14="http://schemas.microsoft.com/office/powerpoint/2010/main" val="1367662186"/>
              </p:ext>
            </p:extLst>
          </p:nvPr>
        </p:nvGraphicFramePr>
        <p:xfrm>
          <a:off x="8425625" y="1020692"/>
          <a:ext cx="484725" cy="276280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48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C'AB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CA'B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CAB'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CAB</a:t>
                      </a:r>
                      <a:endParaRPr sz="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27" name="Google Shape;227;p21"/>
          <p:cNvSpPr txBox="1"/>
          <p:nvPr/>
        </p:nvSpPr>
        <p:spPr>
          <a:xfrm>
            <a:off x="6384300" y="3986100"/>
            <a:ext cx="2404800" cy="4002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Commutative Property</a:t>
            </a:r>
            <a:endParaRPr/>
          </a:p>
        </p:txBody>
      </p:sp>
      <p:sp>
        <p:nvSpPr>
          <p:cNvPr id="228" name="Google Shape;228;p21"/>
          <p:cNvSpPr/>
          <p:nvPr/>
        </p:nvSpPr>
        <p:spPr>
          <a:xfrm>
            <a:off x="1701100" y="1842937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9" name="Google Shape;229;p21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1580400" y="1905800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1"/>
          <p:cNvSpPr/>
          <p:nvPr/>
        </p:nvSpPr>
        <p:spPr>
          <a:xfrm>
            <a:off x="3033675" y="1777862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1" name="Google Shape;231;p21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2912975" y="1840725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1"/>
          <p:cNvSpPr txBox="1"/>
          <p:nvPr/>
        </p:nvSpPr>
        <p:spPr>
          <a:xfrm>
            <a:off x="945000" y="1379425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in</a:t>
            </a:r>
            <a:endParaRPr sz="1000"/>
          </a:p>
        </p:txBody>
      </p:sp>
      <p:sp>
        <p:nvSpPr>
          <p:cNvPr id="233" name="Google Shape;233;p21"/>
          <p:cNvSpPr txBox="1"/>
          <p:nvPr/>
        </p:nvSpPr>
        <p:spPr>
          <a:xfrm>
            <a:off x="945000" y="18066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A</a:t>
            </a:r>
            <a:endParaRPr sz="1000"/>
          </a:p>
        </p:txBody>
      </p:sp>
      <p:sp>
        <p:nvSpPr>
          <p:cNvPr id="234" name="Google Shape;234;p21"/>
          <p:cNvSpPr txBox="1"/>
          <p:nvPr/>
        </p:nvSpPr>
        <p:spPr>
          <a:xfrm>
            <a:off x="945000" y="21114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B</a:t>
            </a:r>
            <a:endParaRPr sz="1000"/>
          </a:p>
        </p:txBody>
      </p:sp>
      <p:sp>
        <p:nvSpPr>
          <p:cNvPr id="235" name="Google Shape;235;p21"/>
          <p:cNvSpPr txBox="1"/>
          <p:nvPr/>
        </p:nvSpPr>
        <p:spPr>
          <a:xfrm>
            <a:off x="5295400" y="1838188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</a:t>
            </a:r>
            <a:endParaRPr sz="1000"/>
          </a:p>
        </p:txBody>
      </p:sp>
      <p:cxnSp>
        <p:nvCxnSpPr>
          <p:cNvPr id="236" name="Google Shape;236;p21"/>
          <p:cNvCxnSpPr>
            <a:endCxn id="235" idx="1"/>
          </p:cNvCxnSpPr>
          <p:nvPr/>
        </p:nvCxnSpPr>
        <p:spPr>
          <a:xfrm rot="10800000" flipH="1">
            <a:off x="4738000" y="2007538"/>
            <a:ext cx="557400" cy="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7" name="Google Shape;237;p21"/>
          <p:cNvSpPr txBox="1"/>
          <p:nvPr/>
        </p:nvSpPr>
        <p:spPr>
          <a:xfrm>
            <a:off x="5250150" y="25379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out</a:t>
            </a:r>
            <a:endParaRPr sz="1000"/>
          </a:p>
        </p:txBody>
      </p:sp>
      <p:cxnSp>
        <p:nvCxnSpPr>
          <p:cNvPr id="238" name="Google Shape;238;p21"/>
          <p:cNvCxnSpPr>
            <a:endCxn id="237" idx="1"/>
          </p:cNvCxnSpPr>
          <p:nvPr/>
        </p:nvCxnSpPr>
        <p:spPr>
          <a:xfrm rot="10800000" flipH="1">
            <a:off x="4895850" y="2707263"/>
            <a:ext cx="3543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9" name="Google Shape;239;p21"/>
          <p:cNvSpPr txBox="1"/>
          <p:nvPr/>
        </p:nvSpPr>
        <p:spPr>
          <a:xfrm>
            <a:off x="2275825" y="3852775"/>
            <a:ext cx="1362000" cy="4002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1"/>
          <p:cNvSpPr txBox="1"/>
          <p:nvPr/>
        </p:nvSpPr>
        <p:spPr>
          <a:xfrm>
            <a:off x="3782100" y="3852775"/>
            <a:ext cx="713700" cy="4002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1" name="Google Shape;241;p21"/>
          <p:cNvCxnSpPr>
            <a:stCxn id="239" idx="0"/>
            <a:endCxn id="240" idx="0"/>
          </p:cNvCxnSpPr>
          <p:nvPr/>
        </p:nvCxnSpPr>
        <p:spPr>
          <a:xfrm rot="-5400000" flipH="1">
            <a:off x="3547525" y="3262075"/>
            <a:ext cx="600" cy="11820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graphicFrame>
        <p:nvGraphicFramePr>
          <p:cNvPr id="3" name="Google Shape;151;p18">
            <a:extLst>
              <a:ext uri="{FF2B5EF4-FFF2-40B4-BE49-F238E27FC236}">
                <a16:creationId xmlns:a16="http://schemas.microsoft.com/office/drawing/2014/main" id="{5D76351F-5D07-6F09-6B06-D501892ED6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379616"/>
              </p:ext>
            </p:extLst>
          </p:nvPr>
        </p:nvGraphicFramePr>
        <p:xfrm>
          <a:off x="6384300" y="660900"/>
          <a:ext cx="1984093" cy="3119675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73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6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in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out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3076</TotalTime>
  <Words>1949</Words>
  <Application>Microsoft Macintosh PowerPoint</Application>
  <PresentationFormat>On-screen Show (16:9)</PresentationFormat>
  <Paragraphs>1098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Arial</vt:lpstr>
      <vt:lpstr>Simple Light</vt:lpstr>
      <vt:lpstr>Lecture</vt:lpstr>
      <vt:lpstr>Combinational Logic</vt:lpstr>
      <vt:lpstr>4-bit Bitwise AND</vt:lpstr>
      <vt:lpstr>1-bit Binary Addition</vt:lpstr>
      <vt:lpstr>4-bit Binary Addition</vt:lpstr>
      <vt:lpstr>Full Adder</vt:lpstr>
      <vt:lpstr>Full Adder</vt:lpstr>
      <vt:lpstr>Full Adder</vt:lpstr>
      <vt:lpstr>Full Adder</vt:lpstr>
      <vt:lpstr>Full Adder</vt:lpstr>
      <vt:lpstr>Full Adder</vt:lpstr>
      <vt:lpstr>Full Adder</vt:lpstr>
      <vt:lpstr>Full Adder</vt:lpstr>
      <vt:lpstr>Full Adder</vt:lpstr>
      <vt:lpstr>Full Adder</vt:lpstr>
      <vt:lpstr>Full Adder</vt:lpstr>
      <vt:lpstr>Full Adder</vt:lpstr>
      <vt:lpstr>4-bit Binary Addition  (aka: 4-bit Full Adder)</vt:lpstr>
      <vt:lpstr>Binary Subtractor</vt:lpstr>
      <vt:lpstr>4-bit BCD Addition</vt:lpstr>
      <vt:lpstr>4-bit BCD Addition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</dc:title>
  <cp:lastModifiedBy>Fitzgerald, Steven M</cp:lastModifiedBy>
  <cp:revision>9</cp:revision>
  <dcterms:modified xsi:type="dcterms:W3CDTF">2023-08-25T18:24:14Z</dcterms:modified>
</cp:coreProperties>
</file>