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26F069-2299-49AF-AEED-E70C2D379805}">
  <a:tblStyle styleId="{CD26F069-2299-49AF-AEED-E70C2D3798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4791"/>
  </p:normalViewPr>
  <p:slideViewPr>
    <p:cSldViewPr snapToGrid="0">
      <p:cViewPr varScale="1">
        <p:scale>
          <a:sx n="219" d="100"/>
          <a:sy n="219" d="100"/>
        </p:scale>
        <p:origin x="149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e59dfa7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e59dfa7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1bcb9d487_0_2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1bcb9d487_0_2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349249ffe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349249ffe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0edc7b0db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0edc7b0db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0edc7b0d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0edc7b0d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0ed4b2c5d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0ed4b2c5d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0ed4b2c5d7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0ed4b2c5d7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0ed4b2c5d7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0ed4b2c5d7_2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0ed4b2c5d7_2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0ed4b2c5d7_2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Operations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Base 10: our native base.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Glyphs:  0, 1, 2, 3, 4, 5, 6, 7, 8, 9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algorithms to evaluate various functions are the same, regardless of base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 a computer, we are limited to a certain number of digits.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can summarize our results:  0 == FALSE, 1 == TRUE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For unsigned operations: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the final value is Zero  (Z)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the calculation resulted in final carry (C)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For signed values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the final value is Negative (S)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the calculation resulted in an overflow (V)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Addition: </a:t>
            </a:r>
            <a:r>
              <a:rPr lang="en" sz="2244"/>
              <a:t>(Before)</a:t>
            </a:r>
            <a:endParaRPr sz="2244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First, introduce some status values: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Zero, Carry,  (Sign, Overflow)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 a word size of 4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Notice the notation of  "to carry" a value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62" name="Google Shape;62;p14"/>
          <p:cNvGrpSpPr/>
          <p:nvPr/>
        </p:nvGrpSpPr>
        <p:grpSpPr>
          <a:xfrm>
            <a:off x="519700" y="3010650"/>
            <a:ext cx="2749450" cy="1661000"/>
            <a:chOff x="519700" y="3115950"/>
            <a:chExt cx="2749450" cy="1661000"/>
          </a:xfrm>
        </p:grpSpPr>
        <p:grpSp>
          <p:nvGrpSpPr>
            <p:cNvPr id="63" name="Google Shape;63;p14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64" name="Google Shape;64;p14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68" name="Google Shape;68;p14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</p:grpSp>
        <p:grpSp>
          <p:nvGrpSpPr>
            <p:cNvPr id="73" name="Google Shape;73;p14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74" name="Google Shape;74;p14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78" name="Google Shape;78;p14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" name="Google Shape;79;p14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80" name="Google Shape;80;p14"/>
            <p:cNvGrpSpPr/>
            <p:nvPr/>
          </p:nvGrpSpPr>
          <p:grpSpPr>
            <a:xfrm>
              <a:off x="519700" y="4145750"/>
              <a:ext cx="637688" cy="631200"/>
              <a:chOff x="4724300" y="3025200"/>
              <a:chExt cx="637688" cy="631200"/>
            </a:xfrm>
          </p:grpSpPr>
          <p:grpSp>
            <p:nvGrpSpPr>
              <p:cNvPr id="81" name="Google Shape;81;p14"/>
              <p:cNvGrpSpPr/>
              <p:nvPr/>
            </p:nvGrpSpPr>
            <p:grpSpPr>
              <a:xfrm>
                <a:off x="4724300" y="3025200"/>
                <a:ext cx="637688" cy="326400"/>
                <a:chOff x="5509625" y="-545525"/>
                <a:chExt cx="637688" cy="326400"/>
              </a:xfrm>
            </p:grpSpPr>
            <p:sp>
              <p:nvSpPr>
                <p:cNvPr id="82" name="Google Shape;82;p14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14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4" name="Google Shape;84;p14"/>
              <p:cNvGrpSpPr/>
              <p:nvPr/>
            </p:nvGrpSpPr>
            <p:grpSpPr>
              <a:xfrm>
                <a:off x="4724300" y="3330000"/>
                <a:ext cx="637688" cy="326400"/>
                <a:chOff x="5509625" y="-545525"/>
                <a:chExt cx="637688" cy="326400"/>
              </a:xfrm>
            </p:grpSpPr>
            <p:sp>
              <p:nvSpPr>
                <p:cNvPr id="85" name="Google Shape;85;p14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86" name="Google Shape;86;p14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87" name="Google Shape;87;p14"/>
          <p:cNvGrpSpPr/>
          <p:nvPr/>
        </p:nvGrpSpPr>
        <p:grpSpPr>
          <a:xfrm>
            <a:off x="5803175" y="3010650"/>
            <a:ext cx="2749450" cy="1661000"/>
            <a:chOff x="519700" y="3115950"/>
            <a:chExt cx="2749450" cy="1661000"/>
          </a:xfrm>
        </p:grpSpPr>
        <p:grpSp>
          <p:nvGrpSpPr>
            <p:cNvPr id="88" name="Google Shape;88;p14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89" name="Google Shape;89;p14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</p:grpSp>
        <p:grpSp>
          <p:nvGrpSpPr>
            <p:cNvPr id="93" name="Google Shape;93;p14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94" name="Google Shape;94;p14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</p:grpSp>
        <p:grpSp>
          <p:nvGrpSpPr>
            <p:cNvPr id="98" name="Google Shape;98;p14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99" name="Google Shape;99;p14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4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4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4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14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4" name="Google Shape;104;p14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105" name="Google Shape;105;p14"/>
            <p:cNvGrpSpPr/>
            <p:nvPr/>
          </p:nvGrpSpPr>
          <p:grpSpPr>
            <a:xfrm>
              <a:off x="519700" y="4145750"/>
              <a:ext cx="637688" cy="631200"/>
              <a:chOff x="4724300" y="3025200"/>
              <a:chExt cx="637688" cy="631200"/>
            </a:xfrm>
          </p:grpSpPr>
          <p:grpSp>
            <p:nvGrpSpPr>
              <p:cNvPr id="106" name="Google Shape;106;p14"/>
              <p:cNvGrpSpPr/>
              <p:nvPr/>
            </p:nvGrpSpPr>
            <p:grpSpPr>
              <a:xfrm>
                <a:off x="4724300" y="3025200"/>
                <a:ext cx="637688" cy="326400"/>
                <a:chOff x="5509625" y="-545525"/>
                <a:chExt cx="637688" cy="326400"/>
              </a:xfrm>
            </p:grpSpPr>
            <p:sp>
              <p:nvSpPr>
                <p:cNvPr id="107" name="Google Shape;107;p14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14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9" name="Google Shape;109;p14"/>
              <p:cNvGrpSpPr/>
              <p:nvPr/>
            </p:nvGrpSpPr>
            <p:grpSpPr>
              <a:xfrm>
                <a:off x="4724300" y="3330000"/>
                <a:ext cx="637688" cy="326400"/>
                <a:chOff x="5509625" y="-545525"/>
                <a:chExt cx="637688" cy="326400"/>
              </a:xfrm>
            </p:grpSpPr>
            <p:sp>
              <p:nvSpPr>
                <p:cNvPr id="110" name="Google Shape;110;p14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111" name="Google Shape;111;p14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112" name="Google Shape;112;p14"/>
          <p:cNvGrpSpPr/>
          <p:nvPr/>
        </p:nvGrpSpPr>
        <p:grpSpPr>
          <a:xfrm>
            <a:off x="1975300" y="2638675"/>
            <a:ext cx="1293850" cy="326400"/>
            <a:chOff x="5547825" y="1226350"/>
            <a:chExt cx="1293850" cy="326400"/>
          </a:xfrm>
        </p:grpSpPr>
        <p:sp>
          <p:nvSpPr>
            <p:cNvPr id="113" name="Google Shape;113;p14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14"/>
          <p:cNvGrpSpPr/>
          <p:nvPr/>
        </p:nvGrpSpPr>
        <p:grpSpPr>
          <a:xfrm>
            <a:off x="7258775" y="2638675"/>
            <a:ext cx="1293850" cy="326400"/>
            <a:chOff x="5547825" y="1226350"/>
            <a:chExt cx="1293850" cy="326400"/>
          </a:xfrm>
        </p:grpSpPr>
        <p:sp>
          <p:nvSpPr>
            <p:cNvPr id="118" name="Google Shape;118;p14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14"/>
          <p:cNvSpPr/>
          <p:nvPr/>
        </p:nvSpPr>
        <p:spPr>
          <a:xfrm>
            <a:off x="6898550" y="263867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1602650" y="263867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4"/>
          <p:cNvGrpSpPr/>
          <p:nvPr/>
        </p:nvGrpSpPr>
        <p:grpSpPr>
          <a:xfrm>
            <a:off x="6787425" y="560525"/>
            <a:ext cx="1765200" cy="1345400"/>
            <a:chOff x="1503950" y="3115950"/>
            <a:chExt cx="1765200" cy="1345400"/>
          </a:xfrm>
        </p:grpSpPr>
        <p:grpSp>
          <p:nvGrpSpPr>
            <p:cNvPr id="125" name="Google Shape;125;p14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126" name="Google Shape;126;p14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29" name="Google Shape;129;p14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130" name="Google Shape;130;p14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131" name="Google Shape;131;p14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32" name="Google Shape;132;p14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133" name="Google Shape;133;p14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134" name="Google Shape;134;p14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</p:grpSp>
        <p:grpSp>
          <p:nvGrpSpPr>
            <p:cNvPr id="135" name="Google Shape;135;p14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136" name="Google Shape;136;p14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0" name="Google Shape;140;p14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1" name="Google Shape;141;p14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Addition: </a:t>
            </a:r>
            <a:r>
              <a:rPr lang="en" sz="2244"/>
              <a:t>(After)</a:t>
            </a:r>
            <a:endParaRPr sz="2244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First, introduce some status values: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Zero, Carry,  (Sign, Overflow)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Assume a word size of 4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Notice the notation of  "to carry" a value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pSp>
        <p:nvGrpSpPr>
          <p:cNvPr id="148" name="Google Shape;148;p15"/>
          <p:cNvGrpSpPr/>
          <p:nvPr/>
        </p:nvGrpSpPr>
        <p:grpSpPr>
          <a:xfrm>
            <a:off x="519700" y="3010650"/>
            <a:ext cx="2749450" cy="1661000"/>
            <a:chOff x="519700" y="3115950"/>
            <a:chExt cx="2749450" cy="1661000"/>
          </a:xfrm>
        </p:grpSpPr>
        <p:grpSp>
          <p:nvGrpSpPr>
            <p:cNvPr id="149" name="Google Shape;149;p15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150" name="Google Shape;150;p15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154" name="Google Shape;154;p15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155" name="Google Shape;155;p15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</p:grpSp>
        <p:grpSp>
          <p:nvGrpSpPr>
            <p:cNvPr id="159" name="Google Shape;159;p15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160" name="Google Shape;160;p1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</p:grpSp>
        <p:cxnSp>
          <p:nvCxnSpPr>
            <p:cNvPr id="164" name="Google Shape;164;p15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5" name="Google Shape;165;p15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166" name="Google Shape;166;p15"/>
            <p:cNvGrpSpPr/>
            <p:nvPr/>
          </p:nvGrpSpPr>
          <p:grpSpPr>
            <a:xfrm>
              <a:off x="519700" y="4145750"/>
              <a:ext cx="637688" cy="631200"/>
              <a:chOff x="4724300" y="3025200"/>
              <a:chExt cx="637688" cy="631200"/>
            </a:xfrm>
          </p:grpSpPr>
          <p:grpSp>
            <p:nvGrpSpPr>
              <p:cNvPr id="167" name="Google Shape;167;p15"/>
              <p:cNvGrpSpPr/>
              <p:nvPr/>
            </p:nvGrpSpPr>
            <p:grpSpPr>
              <a:xfrm>
                <a:off x="4724300" y="3025200"/>
                <a:ext cx="637688" cy="326400"/>
                <a:chOff x="5509625" y="-545525"/>
                <a:chExt cx="637688" cy="326400"/>
              </a:xfrm>
            </p:grpSpPr>
            <p:sp>
              <p:nvSpPr>
                <p:cNvPr id="168" name="Google Shape;168;p15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169" name="Google Shape;169;p15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</p:grpSp>
          <p:grpSp>
            <p:nvGrpSpPr>
              <p:cNvPr id="170" name="Google Shape;170;p15"/>
              <p:cNvGrpSpPr/>
              <p:nvPr/>
            </p:nvGrpSpPr>
            <p:grpSpPr>
              <a:xfrm>
                <a:off x="4724300" y="3330000"/>
                <a:ext cx="637688" cy="326400"/>
                <a:chOff x="5509625" y="-545525"/>
                <a:chExt cx="637688" cy="326400"/>
              </a:xfrm>
            </p:grpSpPr>
            <p:sp>
              <p:nvSpPr>
                <p:cNvPr id="171" name="Google Shape;171;p15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172" name="Google Shape;172;p15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173" name="Google Shape;173;p15"/>
          <p:cNvGrpSpPr/>
          <p:nvPr/>
        </p:nvGrpSpPr>
        <p:grpSpPr>
          <a:xfrm>
            <a:off x="5803175" y="560525"/>
            <a:ext cx="2749450" cy="1661000"/>
            <a:chOff x="519700" y="3115950"/>
            <a:chExt cx="2749450" cy="1661000"/>
          </a:xfrm>
        </p:grpSpPr>
        <p:grpSp>
          <p:nvGrpSpPr>
            <p:cNvPr id="174" name="Google Shape;174;p15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175" name="Google Shape;175;p15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179" name="Google Shape;179;p15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180" name="Google Shape;180;p15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</p:grpSp>
        <p:grpSp>
          <p:nvGrpSpPr>
            <p:cNvPr id="184" name="Google Shape;184;p15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185" name="Google Shape;185;p1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</p:grpSp>
        <p:cxnSp>
          <p:nvCxnSpPr>
            <p:cNvPr id="189" name="Google Shape;189;p15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0" name="Google Shape;190;p15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191" name="Google Shape;191;p15"/>
            <p:cNvGrpSpPr/>
            <p:nvPr/>
          </p:nvGrpSpPr>
          <p:grpSpPr>
            <a:xfrm>
              <a:off x="519700" y="4145750"/>
              <a:ext cx="637688" cy="631200"/>
              <a:chOff x="4724300" y="3025200"/>
              <a:chExt cx="637688" cy="631200"/>
            </a:xfrm>
          </p:grpSpPr>
          <p:grpSp>
            <p:nvGrpSpPr>
              <p:cNvPr id="192" name="Google Shape;192;p15"/>
              <p:cNvGrpSpPr/>
              <p:nvPr/>
            </p:nvGrpSpPr>
            <p:grpSpPr>
              <a:xfrm>
                <a:off x="4724300" y="3025200"/>
                <a:ext cx="637688" cy="326400"/>
                <a:chOff x="5509625" y="-545525"/>
                <a:chExt cx="637688" cy="326400"/>
              </a:xfrm>
            </p:grpSpPr>
            <p:sp>
              <p:nvSpPr>
                <p:cNvPr id="193" name="Google Shape;193;p15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194" name="Google Shape;194;p15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</p:grpSp>
          <p:grpSp>
            <p:nvGrpSpPr>
              <p:cNvPr id="195" name="Google Shape;195;p15"/>
              <p:cNvGrpSpPr/>
              <p:nvPr/>
            </p:nvGrpSpPr>
            <p:grpSpPr>
              <a:xfrm>
                <a:off x="4724300" y="3330000"/>
                <a:ext cx="637688" cy="326400"/>
                <a:chOff x="5509625" y="-545525"/>
                <a:chExt cx="637688" cy="326400"/>
              </a:xfrm>
            </p:grpSpPr>
            <p:sp>
              <p:nvSpPr>
                <p:cNvPr id="196" name="Google Shape;196;p15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197" name="Google Shape;197;p15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198" name="Google Shape;198;p15"/>
          <p:cNvGrpSpPr/>
          <p:nvPr/>
        </p:nvGrpSpPr>
        <p:grpSpPr>
          <a:xfrm>
            <a:off x="5803175" y="3010650"/>
            <a:ext cx="2749450" cy="1661000"/>
            <a:chOff x="519700" y="3115950"/>
            <a:chExt cx="2749450" cy="1661000"/>
          </a:xfrm>
        </p:grpSpPr>
        <p:grpSp>
          <p:nvGrpSpPr>
            <p:cNvPr id="199" name="Google Shape;199;p15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200" name="Google Shape;200;p15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</p:grpSp>
        <p:grpSp>
          <p:nvGrpSpPr>
            <p:cNvPr id="204" name="Google Shape;204;p15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205" name="Google Shape;205;p15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</p:grpSp>
        <p:grpSp>
          <p:nvGrpSpPr>
            <p:cNvPr id="209" name="Google Shape;209;p15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210" name="Google Shape;210;p1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214" name="Google Shape;214;p15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5" name="Google Shape;215;p15"/>
            <p:cNvSpPr/>
            <p:nvPr/>
          </p:nvSpPr>
          <p:spPr>
            <a:xfrm>
              <a:off x="1487294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216" name="Google Shape;216;p15"/>
            <p:cNvGrpSpPr/>
            <p:nvPr/>
          </p:nvGrpSpPr>
          <p:grpSpPr>
            <a:xfrm>
              <a:off x="519700" y="4145750"/>
              <a:ext cx="637688" cy="631200"/>
              <a:chOff x="4724300" y="3025200"/>
              <a:chExt cx="637688" cy="631200"/>
            </a:xfrm>
          </p:grpSpPr>
          <p:grpSp>
            <p:nvGrpSpPr>
              <p:cNvPr id="217" name="Google Shape;217;p15"/>
              <p:cNvGrpSpPr/>
              <p:nvPr/>
            </p:nvGrpSpPr>
            <p:grpSpPr>
              <a:xfrm>
                <a:off x="4724300" y="3025200"/>
                <a:ext cx="637688" cy="326400"/>
                <a:chOff x="5509625" y="-545525"/>
                <a:chExt cx="637688" cy="326400"/>
              </a:xfrm>
            </p:grpSpPr>
            <p:sp>
              <p:nvSpPr>
                <p:cNvPr id="218" name="Google Shape;218;p15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219" name="Google Shape;219;p15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</p:grpSp>
          <p:grpSp>
            <p:nvGrpSpPr>
              <p:cNvPr id="220" name="Google Shape;220;p15"/>
              <p:cNvGrpSpPr/>
              <p:nvPr/>
            </p:nvGrpSpPr>
            <p:grpSpPr>
              <a:xfrm>
                <a:off x="4724300" y="3330000"/>
                <a:ext cx="637688" cy="326400"/>
                <a:chOff x="5509625" y="-545525"/>
                <a:chExt cx="637688" cy="326400"/>
              </a:xfrm>
            </p:grpSpPr>
            <p:sp>
              <p:nvSpPr>
                <p:cNvPr id="221" name="Google Shape;221;p15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222" name="Google Shape;222;p15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223" name="Google Shape;223;p15"/>
          <p:cNvGrpSpPr/>
          <p:nvPr/>
        </p:nvGrpSpPr>
        <p:grpSpPr>
          <a:xfrm>
            <a:off x="1975300" y="2638675"/>
            <a:ext cx="1293850" cy="326400"/>
            <a:chOff x="5547825" y="1226350"/>
            <a:chExt cx="1293850" cy="326400"/>
          </a:xfrm>
        </p:grpSpPr>
        <p:sp>
          <p:nvSpPr>
            <p:cNvPr id="224" name="Google Shape;224;p15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28" name="Google Shape;228;p15"/>
          <p:cNvGrpSpPr/>
          <p:nvPr/>
        </p:nvGrpSpPr>
        <p:grpSpPr>
          <a:xfrm>
            <a:off x="7258775" y="2638675"/>
            <a:ext cx="1293850" cy="326400"/>
            <a:chOff x="5547825" y="1226350"/>
            <a:chExt cx="1293850" cy="326400"/>
          </a:xfrm>
        </p:grpSpPr>
        <p:sp>
          <p:nvSpPr>
            <p:cNvPr id="229" name="Google Shape;229;p15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233" name="Google Shape;233;p15"/>
          <p:cNvSpPr/>
          <p:nvPr/>
        </p:nvSpPr>
        <p:spPr>
          <a:xfrm>
            <a:off x="6894431" y="26386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4" name="Google Shape;234;p15"/>
          <p:cNvSpPr/>
          <p:nvPr/>
        </p:nvSpPr>
        <p:spPr>
          <a:xfrm>
            <a:off x="1601379" y="264014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235" name="Google Shape;235;p15"/>
          <p:cNvCxnSpPr>
            <a:stCxn id="234" idx="2"/>
            <a:endCxn id="168" idx="0"/>
          </p:cNvCxnSpPr>
          <p:nvPr/>
        </p:nvCxnSpPr>
        <p:spPr>
          <a:xfrm flipH="1">
            <a:off x="674379" y="2966545"/>
            <a:ext cx="1081800" cy="107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" name="Google Shape;236;p15"/>
          <p:cNvCxnSpPr>
            <a:stCxn id="233" idx="2"/>
            <a:endCxn id="218" idx="0"/>
          </p:cNvCxnSpPr>
          <p:nvPr/>
        </p:nvCxnSpPr>
        <p:spPr>
          <a:xfrm flipH="1">
            <a:off x="5957831" y="2965075"/>
            <a:ext cx="1091400" cy="107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" name="Google Shape;237;p15"/>
          <p:cNvCxnSpPr/>
          <p:nvPr/>
        </p:nvCxnSpPr>
        <p:spPr>
          <a:xfrm>
            <a:off x="7256350" y="4477625"/>
            <a:ext cx="12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238;p15"/>
          <p:cNvCxnSpPr>
            <a:endCxn id="219" idx="3"/>
          </p:cNvCxnSpPr>
          <p:nvPr/>
        </p:nvCxnSpPr>
        <p:spPr>
          <a:xfrm rot="10800000">
            <a:off x="6440863" y="4203650"/>
            <a:ext cx="1479000" cy="475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9" name="Google Shape;239;p15"/>
          <p:cNvCxnSpPr/>
          <p:nvPr/>
        </p:nvCxnSpPr>
        <p:spPr>
          <a:xfrm flipH="1">
            <a:off x="7919875" y="4494275"/>
            <a:ext cx="2700" cy="17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0" name="Google Shape;240;p15"/>
          <p:cNvCxnSpPr/>
          <p:nvPr/>
        </p:nvCxnSpPr>
        <p:spPr>
          <a:xfrm>
            <a:off x="1989025" y="4477625"/>
            <a:ext cx="12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15"/>
          <p:cNvCxnSpPr/>
          <p:nvPr/>
        </p:nvCxnSpPr>
        <p:spPr>
          <a:xfrm rot="10800000">
            <a:off x="1173538" y="4203650"/>
            <a:ext cx="1479000" cy="475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2" name="Google Shape;242;p15"/>
          <p:cNvCxnSpPr/>
          <p:nvPr/>
        </p:nvCxnSpPr>
        <p:spPr>
          <a:xfrm flipH="1">
            <a:off x="2652550" y="4494275"/>
            <a:ext cx="2700" cy="17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Subtraction </a:t>
            </a:r>
            <a:r>
              <a:rPr lang="en" sz="2200"/>
              <a:t>(before)</a:t>
            </a:r>
            <a:endParaRPr sz="2200"/>
          </a:p>
        </p:txBody>
      </p:sp>
      <p:sp>
        <p:nvSpPr>
          <p:cNvPr id="356" name="Google Shape;35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3757 - 1963 = 1794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Traditional Method: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Notice the notation of  "to borrow" a value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Other Methods: (common core)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Left → Right (Mental Math)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Singapore (No Borrow)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Counting Up (Giving Change)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Via Method of Complements</a:t>
            </a:r>
            <a:endParaRPr dirty="0"/>
          </a:p>
        </p:txBody>
      </p:sp>
      <p:sp>
        <p:nvSpPr>
          <p:cNvPr id="357" name="Google Shape;357;p18"/>
          <p:cNvSpPr/>
          <p:nvPr/>
        </p:nvSpPr>
        <p:spPr>
          <a:xfrm>
            <a:off x="7188295" y="2466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58" name="Google Shape;358;p18"/>
          <p:cNvSpPr/>
          <p:nvPr/>
        </p:nvSpPr>
        <p:spPr>
          <a:xfrm>
            <a:off x="8014425" y="2466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359" name="Google Shape;359;p18"/>
          <p:cNvCxnSpPr/>
          <p:nvPr/>
        </p:nvCxnSpPr>
        <p:spPr>
          <a:xfrm rot="10800000" flipH="1">
            <a:off x="6558825" y="3296175"/>
            <a:ext cx="1765200" cy="8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" name="Google Shape;360;p18"/>
          <p:cNvSpPr/>
          <p:nvPr/>
        </p:nvSpPr>
        <p:spPr>
          <a:xfrm>
            <a:off x="7208937" y="34200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8"/>
          <p:cNvSpPr/>
          <p:nvPr/>
        </p:nvSpPr>
        <p:spPr>
          <a:xfrm>
            <a:off x="8014425" y="34200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8"/>
          <p:cNvSpPr/>
          <p:nvPr/>
        </p:nvSpPr>
        <p:spPr>
          <a:xfrm>
            <a:off x="7188295" y="2847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8014425" y="2847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7703918" y="2085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014425" y="2085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6877775" y="2085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7188295" y="2085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5511895" y="2474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338025" y="2474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370" name="Google Shape;370;p18"/>
          <p:cNvCxnSpPr/>
          <p:nvPr/>
        </p:nvCxnSpPr>
        <p:spPr>
          <a:xfrm rot="10800000" flipH="1">
            <a:off x="4882425" y="3304959"/>
            <a:ext cx="1765200" cy="8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1" name="Google Shape;371;p18"/>
          <p:cNvSpPr/>
          <p:nvPr/>
        </p:nvSpPr>
        <p:spPr>
          <a:xfrm>
            <a:off x="5532537" y="34288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6338025" y="34288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5511895" y="2855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74" name="Google Shape;374;p18"/>
          <p:cNvSpPr/>
          <p:nvPr/>
        </p:nvSpPr>
        <p:spPr>
          <a:xfrm>
            <a:off x="6338025" y="2855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375" name="Google Shape;375;p18"/>
          <p:cNvSpPr/>
          <p:nvPr/>
        </p:nvSpPr>
        <p:spPr>
          <a:xfrm>
            <a:off x="6027518" y="2093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8"/>
          <p:cNvSpPr/>
          <p:nvPr/>
        </p:nvSpPr>
        <p:spPr>
          <a:xfrm>
            <a:off x="6338025" y="2093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8"/>
          <p:cNvSpPr/>
          <p:nvPr/>
        </p:nvSpPr>
        <p:spPr>
          <a:xfrm>
            <a:off x="5201375" y="2093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78" name="Google Shape;378;p18"/>
          <p:cNvSpPr/>
          <p:nvPr/>
        </p:nvSpPr>
        <p:spPr>
          <a:xfrm>
            <a:off x="5511895" y="2093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9" name="Google Shape;379;p18"/>
          <p:cNvCxnSpPr>
            <a:stCxn id="376" idx="0"/>
            <a:endCxn id="366" idx="0"/>
          </p:cNvCxnSpPr>
          <p:nvPr/>
        </p:nvCxnSpPr>
        <p:spPr>
          <a:xfrm rot="-5400000">
            <a:off x="6758325" y="1819734"/>
            <a:ext cx="8700" cy="539700"/>
          </a:xfrm>
          <a:prstGeom prst="curvedConnector3">
            <a:avLst>
              <a:gd name="adj1" fmla="val 2838033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0" name="Google Shape;380;p18"/>
          <p:cNvCxnSpPr>
            <a:stCxn id="378" idx="0"/>
            <a:endCxn id="375" idx="0"/>
          </p:cNvCxnSpPr>
          <p:nvPr/>
        </p:nvCxnSpPr>
        <p:spPr>
          <a:xfrm rot="-5400000" flipH="1">
            <a:off x="5924245" y="1836384"/>
            <a:ext cx="600" cy="5157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1" name="Google Shape;381;p18"/>
          <p:cNvCxnSpPr>
            <a:stCxn id="367" idx="0"/>
            <a:endCxn id="364" idx="0"/>
          </p:cNvCxnSpPr>
          <p:nvPr/>
        </p:nvCxnSpPr>
        <p:spPr>
          <a:xfrm rot="-5400000" flipH="1">
            <a:off x="7600645" y="1827600"/>
            <a:ext cx="600" cy="5157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3" name="Google Shape;383;p18"/>
          <p:cNvSpPr/>
          <p:nvPr/>
        </p:nvSpPr>
        <p:spPr>
          <a:xfrm>
            <a:off x="4882425" y="2861777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Subtraction </a:t>
            </a:r>
            <a:r>
              <a:rPr lang="en" sz="2200" dirty="0"/>
              <a:t>(after)</a:t>
            </a:r>
            <a:endParaRPr sz="2200" dirty="0"/>
          </a:p>
        </p:txBody>
      </p:sp>
      <p:sp>
        <p:nvSpPr>
          <p:cNvPr id="389" name="Google Shape;3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3757 - 1963 = 1794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Traditional Method: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Notice the notation of  "to borrow" a value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Other Methods: (common core)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Left → Right (Mental Math)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Singapore (No Borrow)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Counting Up (Giving Change)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Via Method of Complements</a:t>
            </a:r>
            <a:endParaRPr dirty="0"/>
          </a:p>
        </p:txBody>
      </p:sp>
      <p:sp>
        <p:nvSpPr>
          <p:cNvPr id="390" name="Google Shape;390;p19"/>
          <p:cNvSpPr/>
          <p:nvPr/>
        </p:nvSpPr>
        <p:spPr>
          <a:xfrm>
            <a:off x="7188295" y="2466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5</a:t>
            </a:r>
            <a:endParaRPr strike="sngStrike"/>
          </a:p>
        </p:txBody>
      </p:sp>
      <p:sp>
        <p:nvSpPr>
          <p:cNvPr id="391" name="Google Shape;391;p19"/>
          <p:cNvSpPr/>
          <p:nvPr/>
        </p:nvSpPr>
        <p:spPr>
          <a:xfrm>
            <a:off x="8014425" y="2466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7</a:t>
            </a:r>
            <a:endParaRPr strike="sngStrike"/>
          </a:p>
        </p:txBody>
      </p:sp>
      <p:cxnSp>
        <p:nvCxnSpPr>
          <p:cNvPr id="392" name="Google Shape;392;p19"/>
          <p:cNvCxnSpPr/>
          <p:nvPr/>
        </p:nvCxnSpPr>
        <p:spPr>
          <a:xfrm rot="10800000" flipH="1">
            <a:off x="6558825" y="3296175"/>
            <a:ext cx="1765200" cy="8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3" name="Google Shape;393;p19"/>
          <p:cNvSpPr/>
          <p:nvPr/>
        </p:nvSpPr>
        <p:spPr>
          <a:xfrm>
            <a:off x="7208937" y="34200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394" name="Google Shape;394;p19"/>
          <p:cNvSpPr/>
          <p:nvPr/>
        </p:nvSpPr>
        <p:spPr>
          <a:xfrm>
            <a:off x="8014425" y="34200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7188295" y="2847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96" name="Google Shape;396;p19"/>
          <p:cNvSpPr/>
          <p:nvPr/>
        </p:nvSpPr>
        <p:spPr>
          <a:xfrm>
            <a:off x="8014425" y="2847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97" name="Google Shape;397;p19"/>
          <p:cNvSpPr/>
          <p:nvPr/>
        </p:nvSpPr>
        <p:spPr>
          <a:xfrm>
            <a:off x="7703918" y="2085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8014425" y="2085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6877775" y="2085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00" name="Google Shape;400;p19"/>
          <p:cNvSpPr/>
          <p:nvPr/>
        </p:nvSpPr>
        <p:spPr>
          <a:xfrm>
            <a:off x="7188295" y="2085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01" name="Google Shape;401;p19"/>
          <p:cNvSpPr/>
          <p:nvPr/>
        </p:nvSpPr>
        <p:spPr>
          <a:xfrm>
            <a:off x="5511895" y="2474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2</a:t>
            </a:r>
            <a:endParaRPr strike="sngStrike"/>
          </a:p>
        </p:txBody>
      </p:sp>
      <p:sp>
        <p:nvSpPr>
          <p:cNvPr id="402" name="Google Shape;402;p19"/>
          <p:cNvSpPr/>
          <p:nvPr/>
        </p:nvSpPr>
        <p:spPr>
          <a:xfrm>
            <a:off x="6338025" y="2474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 dirty="0"/>
              <a:t>7</a:t>
            </a:r>
            <a:endParaRPr strike="sngStrike" dirty="0"/>
          </a:p>
        </p:txBody>
      </p:sp>
      <p:cxnSp>
        <p:nvCxnSpPr>
          <p:cNvPr id="403" name="Google Shape;403;p19"/>
          <p:cNvCxnSpPr/>
          <p:nvPr/>
        </p:nvCxnSpPr>
        <p:spPr>
          <a:xfrm rot="10800000" flipH="1">
            <a:off x="4882425" y="3304959"/>
            <a:ext cx="1765200" cy="8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4" name="Google Shape;404;p19"/>
          <p:cNvSpPr/>
          <p:nvPr/>
        </p:nvSpPr>
        <p:spPr>
          <a:xfrm>
            <a:off x="5532537" y="34288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05" name="Google Shape;405;p19"/>
          <p:cNvSpPr/>
          <p:nvPr/>
        </p:nvSpPr>
        <p:spPr>
          <a:xfrm>
            <a:off x="6338025" y="34288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406" name="Google Shape;406;p19"/>
          <p:cNvSpPr/>
          <p:nvPr/>
        </p:nvSpPr>
        <p:spPr>
          <a:xfrm>
            <a:off x="5511895" y="2855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07" name="Google Shape;407;p19"/>
          <p:cNvSpPr/>
          <p:nvPr/>
        </p:nvSpPr>
        <p:spPr>
          <a:xfrm>
            <a:off x="6338025" y="2855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408" name="Google Shape;408;p19"/>
          <p:cNvSpPr/>
          <p:nvPr/>
        </p:nvSpPr>
        <p:spPr>
          <a:xfrm>
            <a:off x="6027518" y="2093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09" name="Google Shape;409;p19"/>
          <p:cNvSpPr/>
          <p:nvPr/>
        </p:nvSpPr>
        <p:spPr>
          <a:xfrm>
            <a:off x="6338025" y="2093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endParaRPr dirty="0"/>
          </a:p>
        </p:txBody>
      </p:sp>
      <p:sp>
        <p:nvSpPr>
          <p:cNvPr id="410" name="Google Shape;410;p19"/>
          <p:cNvSpPr/>
          <p:nvPr/>
        </p:nvSpPr>
        <p:spPr>
          <a:xfrm>
            <a:off x="5201375" y="2093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11" name="Google Shape;411;p19"/>
          <p:cNvSpPr/>
          <p:nvPr/>
        </p:nvSpPr>
        <p:spPr>
          <a:xfrm>
            <a:off x="5511895" y="2093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12" name="Google Shape;412;p19"/>
          <p:cNvCxnSpPr>
            <a:stCxn id="409" idx="0"/>
            <a:endCxn id="399" idx="0"/>
          </p:cNvCxnSpPr>
          <p:nvPr/>
        </p:nvCxnSpPr>
        <p:spPr>
          <a:xfrm rot="-5400000">
            <a:off x="6758325" y="1819734"/>
            <a:ext cx="8700" cy="539700"/>
          </a:xfrm>
          <a:prstGeom prst="curvedConnector3">
            <a:avLst>
              <a:gd name="adj1" fmla="val 2838033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3" name="Google Shape;413;p19"/>
          <p:cNvCxnSpPr>
            <a:stCxn id="411" idx="0"/>
            <a:endCxn id="408" idx="0"/>
          </p:cNvCxnSpPr>
          <p:nvPr/>
        </p:nvCxnSpPr>
        <p:spPr>
          <a:xfrm rot="-5400000" flipH="1">
            <a:off x="5924245" y="1836384"/>
            <a:ext cx="600" cy="5157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4" name="Google Shape;414;p19"/>
          <p:cNvCxnSpPr>
            <a:stCxn id="400" idx="0"/>
            <a:endCxn id="397" idx="0"/>
          </p:cNvCxnSpPr>
          <p:nvPr/>
        </p:nvCxnSpPr>
        <p:spPr>
          <a:xfrm rot="-5400000" flipH="1">
            <a:off x="7600645" y="1827600"/>
            <a:ext cx="600" cy="5157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5" name="Google Shape;415;p19"/>
          <p:cNvSpPr/>
          <p:nvPr/>
        </p:nvSpPr>
        <p:spPr>
          <a:xfrm>
            <a:off x="4882425" y="2861777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of Complements</a:t>
            </a:r>
            <a:endParaRPr/>
          </a:p>
        </p:txBody>
      </p:sp>
      <p:sp>
        <p:nvSpPr>
          <p:cNvPr id="421" name="Google Shape;42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A technique to encode both positive and negative numbers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uses the same algorithm to perform addition, subtraction performed by the addition of complements</a:t>
            </a:r>
            <a:br>
              <a:rPr lang="en" dirty="0"/>
            </a:br>
            <a:r>
              <a:rPr lang="en" dirty="0"/>
              <a:t> 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Complement: </a:t>
            </a:r>
            <a:r>
              <a:rPr lang="en" i="1" dirty="0"/>
              <a:t>a thing that completes or brings to perfection: </a:t>
            </a:r>
            <a:endParaRPr i="1"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12500"/>
              <a:buChar char="●"/>
            </a:pPr>
            <a:r>
              <a:rPr lang="en" dirty="0"/>
              <a:t>Radix 10:</a:t>
            </a:r>
            <a:endParaRPr lang="en-US" sz="1600" i="1" dirty="0"/>
          </a:p>
          <a:p>
            <a:pPr marL="914400" lvl="1" indent="-31496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600" i="1" dirty="0"/>
              <a:t>10's complement</a:t>
            </a:r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  7 + x = 10		: x is the 10s complements of 7		x = 3</a:t>
            </a:r>
            <a:endParaRPr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46 + y = 100		: y is the 10s complements of 46		y = 54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 dirty="0"/>
              <a:t>9's complement</a:t>
            </a:r>
            <a:endParaRPr sz="1700"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  7 + a =   9		: a is the 9s complements of 7		a = 2</a:t>
            </a:r>
            <a:endParaRPr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46 + b = 99		: b is the 9s complements of 46		b = 53</a:t>
            </a:r>
            <a:br>
              <a:rPr lang="en" dirty="0"/>
            </a:b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The math: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422" name="Google Shape;422;p20"/>
          <p:cNvSpPr txBox="1"/>
          <p:nvPr/>
        </p:nvSpPr>
        <p:spPr>
          <a:xfrm>
            <a:off x="2102274" y="4193729"/>
            <a:ext cx="627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45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- 11</a:t>
            </a:r>
            <a:endParaRPr u="sng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34</a:t>
            </a:r>
            <a:endParaRPr dirty="0"/>
          </a:p>
        </p:txBody>
      </p:sp>
      <p:sp>
        <p:nvSpPr>
          <p:cNvPr id="423" name="Google Shape;423;p20"/>
          <p:cNvSpPr txBox="1"/>
          <p:nvPr/>
        </p:nvSpPr>
        <p:spPr>
          <a:xfrm>
            <a:off x="3997519" y="4217056"/>
            <a:ext cx="779017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45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  +   89</a:t>
            </a:r>
            <a:endParaRPr u="sng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strike="sngStrike" dirty="0"/>
              <a:t>1</a:t>
            </a:r>
            <a:r>
              <a:rPr lang="en" dirty="0"/>
              <a:t>   34</a:t>
            </a:r>
            <a:endParaRPr dirty="0"/>
          </a:p>
        </p:txBody>
      </p:sp>
      <p:sp>
        <p:nvSpPr>
          <p:cNvPr id="424" name="Google Shape;424;p20"/>
          <p:cNvSpPr txBox="1"/>
          <p:nvPr/>
        </p:nvSpPr>
        <p:spPr>
          <a:xfrm>
            <a:off x="6365902" y="4210068"/>
            <a:ext cx="726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45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 +   88</a:t>
            </a:r>
            <a:endParaRPr u="sng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 dirty="0"/>
              <a:t>1</a:t>
            </a:r>
            <a:r>
              <a:rPr lang="en" dirty="0"/>
              <a:t>   33</a:t>
            </a:r>
            <a:endParaRPr dirty="0"/>
          </a:p>
        </p:txBody>
      </p:sp>
      <p:sp>
        <p:nvSpPr>
          <p:cNvPr id="425" name="Google Shape;425;p20"/>
          <p:cNvSpPr txBox="1"/>
          <p:nvPr/>
        </p:nvSpPr>
        <p:spPr>
          <a:xfrm>
            <a:off x="3569870" y="3911104"/>
            <a:ext cx="158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10's complement</a:t>
            </a:r>
            <a:endParaRPr u="sng" dirty="0"/>
          </a:p>
        </p:txBody>
      </p:sp>
      <p:sp>
        <p:nvSpPr>
          <p:cNvPr id="426" name="Google Shape;426;p20"/>
          <p:cNvSpPr txBox="1"/>
          <p:nvPr/>
        </p:nvSpPr>
        <p:spPr>
          <a:xfrm>
            <a:off x="6443125" y="3911104"/>
            <a:ext cx="150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9's complement</a:t>
            </a:r>
            <a:endParaRPr u="sng"/>
          </a:p>
        </p:txBody>
      </p:sp>
      <p:sp>
        <p:nvSpPr>
          <p:cNvPr id="427" name="Google Shape;427;p20"/>
          <p:cNvSpPr txBox="1"/>
          <p:nvPr/>
        </p:nvSpPr>
        <p:spPr>
          <a:xfrm>
            <a:off x="1959476" y="3911104"/>
            <a:ext cx="107248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2nd Grade</a:t>
            </a:r>
            <a:endParaRPr u="sng" dirty="0"/>
          </a:p>
        </p:txBody>
      </p:sp>
      <p:sp>
        <p:nvSpPr>
          <p:cNvPr id="428" name="Google Shape;428;p20"/>
          <p:cNvSpPr txBox="1"/>
          <p:nvPr/>
        </p:nvSpPr>
        <p:spPr>
          <a:xfrm>
            <a:off x="7083775" y="-816475"/>
            <a:ext cx="1999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note: I can take the complement of each digit individually</a:t>
            </a:r>
            <a:endParaRPr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BAF12D-F4F8-D740-A853-C212C7E21605}"/>
                  </a:ext>
                </a:extLst>
              </p:cNvPr>
              <p:cNvSpPr txBox="1"/>
              <p:nvPr/>
            </p:nvSpPr>
            <p:spPr>
              <a:xfrm>
                <a:off x="6641198" y="1884730"/>
                <a:ext cx="19535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 (1 0…0 )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BAF12D-F4F8-D740-A853-C212C7E21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198" y="1884730"/>
                <a:ext cx="1953548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Google Shape;424;p20">
            <a:extLst>
              <a:ext uri="{FF2B5EF4-FFF2-40B4-BE49-F238E27FC236}">
                <a16:creationId xmlns:a16="http://schemas.microsoft.com/office/drawing/2014/main" id="{9179BE55-F110-BB4A-90D9-3DF21FCED1FF}"/>
              </a:ext>
            </a:extLst>
          </p:cNvPr>
          <p:cNvSpPr txBox="1"/>
          <p:nvPr/>
        </p:nvSpPr>
        <p:spPr>
          <a:xfrm>
            <a:off x="7119412" y="4210706"/>
            <a:ext cx="7260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33 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 +   1</a:t>
            </a:r>
            <a:endParaRPr u="sng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34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Subtraction via 9's Complements</a:t>
            </a:r>
            <a:endParaRPr/>
          </a:p>
        </p:txBody>
      </p:sp>
      <p:sp>
        <p:nvSpPr>
          <p:cNvPr id="434" name="Google Shape;43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Example:   873 - 218 ⇒ 0873 – 0218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4-digit register: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10^5 = 10,000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Take the nines complement of the subtrahend (0218)</a:t>
            </a:r>
          </a:p>
          <a:p>
            <a:pPr lvl="1" indent="-342900">
              <a:buSzPts val="1800"/>
            </a:pPr>
            <a:r>
              <a:rPr lang="en-US" dirty="0"/>
              <a:t>With respect to 1 0000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Add the complement to the minuend (0873)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Drop the leading "1” (the Carry)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Add 1</a:t>
            </a:r>
            <a:br>
              <a:rPr lang="en" dirty="0"/>
            </a:b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pSp>
        <p:nvGrpSpPr>
          <p:cNvPr id="435" name="Google Shape;435;p21"/>
          <p:cNvGrpSpPr/>
          <p:nvPr/>
        </p:nvGrpSpPr>
        <p:grpSpPr>
          <a:xfrm>
            <a:off x="6751025" y="1553150"/>
            <a:ext cx="1765200" cy="1345400"/>
            <a:chOff x="1503950" y="3115950"/>
            <a:chExt cx="1765200" cy="1345400"/>
          </a:xfrm>
        </p:grpSpPr>
        <p:grpSp>
          <p:nvGrpSpPr>
            <p:cNvPr id="436" name="Google Shape;436;p21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437" name="Google Shape;437;p21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438" name="Google Shape;438;p21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  <p:sp>
            <p:nvSpPr>
              <p:cNvPr id="439" name="Google Shape;439;p21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sp>
            <p:nvSpPr>
              <p:cNvPr id="440" name="Google Shape;440;p21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</p:grpSp>
        <p:grpSp>
          <p:nvGrpSpPr>
            <p:cNvPr id="441" name="Google Shape;441;p21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442" name="Google Shape;442;p21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443" name="Google Shape;443;p21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sp>
            <p:nvSpPr>
              <p:cNvPr id="444" name="Google Shape;444;p21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  <p:sp>
            <p:nvSpPr>
              <p:cNvPr id="445" name="Google Shape;445;p21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446" name="Google Shape;446;p21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447" name="Google Shape;447;p21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448" name="Google Shape;448;p21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449" name="Google Shape;449;p21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450" name="Google Shape;450;p21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</p:grpSp>
        <p:cxnSp>
          <p:nvCxnSpPr>
            <p:cNvPr id="451" name="Google Shape;451;p21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2" name="Google Shape;452;p21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grpSp>
        <p:nvGrpSpPr>
          <p:cNvPr id="453" name="Google Shape;453;p21"/>
          <p:cNvGrpSpPr/>
          <p:nvPr/>
        </p:nvGrpSpPr>
        <p:grpSpPr>
          <a:xfrm>
            <a:off x="7222375" y="1191750"/>
            <a:ext cx="1293850" cy="326400"/>
            <a:chOff x="5547825" y="1226350"/>
            <a:chExt cx="1293850" cy="326400"/>
          </a:xfrm>
        </p:grpSpPr>
        <p:sp>
          <p:nvSpPr>
            <p:cNvPr id="454" name="Google Shape;454;p21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55" name="Google Shape;455;p21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56" name="Google Shape;456;p21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57" name="Google Shape;457;p21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458" name="Google Shape;458;p21"/>
          <p:cNvSpPr/>
          <p:nvPr/>
        </p:nvSpPr>
        <p:spPr>
          <a:xfrm>
            <a:off x="6847725" y="25721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59" name="Google Shape;459;p21"/>
          <p:cNvSpPr/>
          <p:nvPr/>
        </p:nvSpPr>
        <p:spPr>
          <a:xfrm>
            <a:off x="6326175" y="2950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460" name="Google Shape;460;p21"/>
          <p:cNvGrpSpPr/>
          <p:nvPr/>
        </p:nvGrpSpPr>
        <p:grpSpPr>
          <a:xfrm>
            <a:off x="7222375" y="2992250"/>
            <a:ext cx="1293850" cy="326400"/>
            <a:chOff x="5547825" y="1226350"/>
            <a:chExt cx="1293850" cy="326400"/>
          </a:xfrm>
        </p:grpSpPr>
        <p:sp>
          <p:nvSpPr>
            <p:cNvPr id="461" name="Google Shape;461;p21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1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465" name="Google Shape;465;p21"/>
          <p:cNvGrpSpPr/>
          <p:nvPr/>
        </p:nvGrpSpPr>
        <p:grpSpPr>
          <a:xfrm>
            <a:off x="6771525" y="3374350"/>
            <a:ext cx="1765200" cy="374075"/>
            <a:chOff x="1503950" y="4087275"/>
            <a:chExt cx="1765200" cy="374075"/>
          </a:xfrm>
        </p:grpSpPr>
        <p:grpSp>
          <p:nvGrpSpPr>
            <p:cNvPr id="466" name="Google Shape;466;p21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467" name="Google Shape;467;p21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1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469" name="Google Shape;469;p21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470" name="Google Shape;470;p21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</p:grpSp>
        <p:cxnSp>
          <p:nvCxnSpPr>
            <p:cNvPr id="471" name="Google Shape;471;p21"/>
            <p:cNvCxnSpPr/>
            <p:nvPr/>
          </p:nvCxnSpPr>
          <p:spPr>
            <a:xfrm rot="10800000" flipH="1">
              <a:off x="1503950" y="40872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2" name="Google Shape;472;p21"/>
          <p:cNvSpPr/>
          <p:nvPr/>
        </p:nvSpPr>
        <p:spPr>
          <a:xfrm>
            <a:off x="6847725" y="12005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73" name="Google Shape;473;p21"/>
          <p:cNvCxnSpPr>
            <a:cxnSpLocks/>
          </p:cNvCxnSpPr>
          <p:nvPr/>
        </p:nvCxnSpPr>
        <p:spPr>
          <a:xfrm flipV="1">
            <a:off x="6326175" y="2249450"/>
            <a:ext cx="916700" cy="271166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Subtraction via 9's Complements</a:t>
            </a:r>
            <a:endParaRPr/>
          </a:p>
        </p:txBody>
      </p:sp>
      <p:sp>
        <p:nvSpPr>
          <p:cNvPr id="479" name="Google Shape;47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Example:   873 - 218 ⇒ 0873 – 0218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Take the nines complement of the subtrahend (0218)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Add the complement to the minuend (0873)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Drop the leading "1"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Add 1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Optimization:</a:t>
            </a:r>
            <a:br>
              <a:rPr lang="en" dirty="0"/>
            </a:br>
            <a:r>
              <a:rPr lang="en" dirty="0"/>
              <a:t>    introduce initial carry in</a:t>
            </a:r>
            <a:endParaRPr dirty="0"/>
          </a:p>
        </p:txBody>
      </p:sp>
      <p:grpSp>
        <p:nvGrpSpPr>
          <p:cNvPr id="480" name="Google Shape;480;p22"/>
          <p:cNvGrpSpPr/>
          <p:nvPr/>
        </p:nvGrpSpPr>
        <p:grpSpPr>
          <a:xfrm>
            <a:off x="3569025" y="3419950"/>
            <a:ext cx="1765200" cy="1345400"/>
            <a:chOff x="1503950" y="3115950"/>
            <a:chExt cx="1765200" cy="1345400"/>
          </a:xfrm>
        </p:grpSpPr>
        <p:grpSp>
          <p:nvGrpSpPr>
            <p:cNvPr id="481" name="Google Shape;481;p22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482" name="Google Shape;482;p22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483" name="Google Shape;483;p22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sp>
            <p:nvSpPr>
              <p:cNvPr id="485" name="Google Shape;485;p22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</p:grpSp>
        <p:grpSp>
          <p:nvGrpSpPr>
            <p:cNvPr id="486" name="Google Shape;486;p22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487" name="Google Shape;487;p22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488" name="Google Shape;488;p22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sp>
            <p:nvSpPr>
              <p:cNvPr id="489" name="Google Shape;489;p22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  <p:sp>
            <p:nvSpPr>
              <p:cNvPr id="490" name="Google Shape;490;p22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491" name="Google Shape;491;p22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492" name="Google Shape;492;p22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2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2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2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</p:grpSp>
        <p:cxnSp>
          <p:nvCxnSpPr>
            <p:cNvPr id="496" name="Google Shape;496;p22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7" name="Google Shape;497;p22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grpSp>
        <p:nvGrpSpPr>
          <p:cNvPr id="498" name="Google Shape;498;p22"/>
          <p:cNvGrpSpPr/>
          <p:nvPr/>
        </p:nvGrpSpPr>
        <p:grpSpPr>
          <a:xfrm>
            <a:off x="4040375" y="3058550"/>
            <a:ext cx="1293850" cy="326400"/>
            <a:chOff x="5547825" y="1226350"/>
            <a:chExt cx="1293850" cy="326400"/>
          </a:xfrm>
        </p:grpSpPr>
        <p:sp>
          <p:nvSpPr>
            <p:cNvPr id="499" name="Google Shape;499;p22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2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2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2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503" name="Google Shape;503;p22"/>
          <p:cNvSpPr/>
          <p:nvPr/>
        </p:nvSpPr>
        <p:spPr>
          <a:xfrm>
            <a:off x="3657375" y="44389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4" name="Google Shape;504;p22"/>
          <p:cNvGrpSpPr/>
          <p:nvPr/>
        </p:nvGrpSpPr>
        <p:grpSpPr>
          <a:xfrm>
            <a:off x="6751025" y="1553150"/>
            <a:ext cx="1765200" cy="1345400"/>
            <a:chOff x="1503950" y="3115950"/>
            <a:chExt cx="1765200" cy="1345400"/>
          </a:xfrm>
        </p:grpSpPr>
        <p:grpSp>
          <p:nvGrpSpPr>
            <p:cNvPr id="505" name="Google Shape;505;p22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506" name="Google Shape;506;p22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07" name="Google Shape;507;p22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  <p:sp>
            <p:nvSpPr>
              <p:cNvPr id="508" name="Google Shape;508;p22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sp>
            <p:nvSpPr>
              <p:cNvPr id="509" name="Google Shape;509;p22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</p:grpSp>
        <p:grpSp>
          <p:nvGrpSpPr>
            <p:cNvPr id="510" name="Google Shape;510;p22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511" name="Google Shape;511;p22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512" name="Google Shape;512;p22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sp>
            <p:nvSpPr>
              <p:cNvPr id="513" name="Google Shape;513;p22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  <p:sp>
            <p:nvSpPr>
              <p:cNvPr id="514" name="Google Shape;514;p22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515" name="Google Shape;515;p22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516" name="Google Shape;516;p22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17" name="Google Shape;517;p22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518" name="Google Shape;518;p22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519" name="Google Shape;519;p22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</p:grpSp>
        <p:cxnSp>
          <p:nvCxnSpPr>
            <p:cNvPr id="520" name="Google Shape;520;p22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1" name="Google Shape;521;p22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grpSp>
        <p:nvGrpSpPr>
          <p:cNvPr id="522" name="Google Shape;522;p22"/>
          <p:cNvGrpSpPr/>
          <p:nvPr/>
        </p:nvGrpSpPr>
        <p:grpSpPr>
          <a:xfrm>
            <a:off x="7222375" y="1191750"/>
            <a:ext cx="1293850" cy="326400"/>
            <a:chOff x="5547825" y="1226350"/>
            <a:chExt cx="1293850" cy="326400"/>
          </a:xfrm>
        </p:grpSpPr>
        <p:sp>
          <p:nvSpPr>
            <p:cNvPr id="523" name="Google Shape;523;p22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527" name="Google Shape;527;p22"/>
          <p:cNvSpPr/>
          <p:nvPr/>
        </p:nvSpPr>
        <p:spPr>
          <a:xfrm>
            <a:off x="6847725" y="25721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trike="sngStrike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528" name="Google Shape;528;p22"/>
          <p:cNvSpPr/>
          <p:nvPr/>
        </p:nvSpPr>
        <p:spPr>
          <a:xfrm>
            <a:off x="6326175" y="2950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529" name="Google Shape;529;p22"/>
          <p:cNvGrpSpPr/>
          <p:nvPr/>
        </p:nvGrpSpPr>
        <p:grpSpPr>
          <a:xfrm>
            <a:off x="7222375" y="2992250"/>
            <a:ext cx="1293850" cy="326400"/>
            <a:chOff x="5547825" y="1226350"/>
            <a:chExt cx="1293850" cy="326400"/>
          </a:xfrm>
        </p:grpSpPr>
        <p:sp>
          <p:nvSpPr>
            <p:cNvPr id="530" name="Google Shape;530;p22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34" name="Google Shape;534;p22"/>
          <p:cNvGrpSpPr/>
          <p:nvPr/>
        </p:nvGrpSpPr>
        <p:grpSpPr>
          <a:xfrm>
            <a:off x="6752475" y="3374350"/>
            <a:ext cx="1765200" cy="374075"/>
            <a:chOff x="1503950" y="4087275"/>
            <a:chExt cx="1765200" cy="374075"/>
          </a:xfrm>
        </p:grpSpPr>
        <p:grpSp>
          <p:nvGrpSpPr>
            <p:cNvPr id="535" name="Google Shape;535;p22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536" name="Google Shape;536;p22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2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538" name="Google Shape;538;p22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539" name="Google Shape;539;p22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</p:grpSp>
        <p:cxnSp>
          <p:nvCxnSpPr>
            <p:cNvPr id="540" name="Google Shape;540;p22"/>
            <p:cNvCxnSpPr/>
            <p:nvPr/>
          </p:nvCxnSpPr>
          <p:spPr>
            <a:xfrm rot="10800000" flipH="1">
              <a:off x="1503950" y="40872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1" name="Google Shape;541;p22"/>
          <p:cNvSpPr/>
          <p:nvPr/>
        </p:nvSpPr>
        <p:spPr>
          <a:xfrm>
            <a:off x="6838200" y="12005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542" name="Google Shape;542;p22"/>
          <p:cNvCxnSpPr>
            <a:cxnSpLocks/>
            <a:endCxn id="511" idx="2"/>
          </p:cNvCxnSpPr>
          <p:nvPr/>
        </p:nvCxnSpPr>
        <p:spPr>
          <a:xfrm flipV="1">
            <a:off x="6326175" y="2249450"/>
            <a:ext cx="1051000" cy="126787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Subtraction via 10's Complements</a:t>
            </a:r>
            <a:endParaRPr/>
          </a:p>
        </p:txBody>
      </p:sp>
      <p:sp>
        <p:nvSpPr>
          <p:cNvPr id="548" name="Google Shape;54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Example:   13 - 9 ⇒ 0013 – 0009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Take the 10s complement of the subtrahend (0009)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Add the complement to the minuend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Drop the leading "1".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 dirty="0"/>
              <a:t>Optimization</a:t>
            </a:r>
            <a:r>
              <a:rPr lang="en" dirty="0"/>
              <a:t>: Addition of adding one is baked in!</a:t>
            </a:r>
            <a:endParaRPr dirty="0"/>
          </a:p>
        </p:txBody>
      </p:sp>
      <p:grpSp>
        <p:nvGrpSpPr>
          <p:cNvPr id="549" name="Google Shape;549;p23"/>
          <p:cNvGrpSpPr/>
          <p:nvPr/>
        </p:nvGrpSpPr>
        <p:grpSpPr>
          <a:xfrm>
            <a:off x="6751025" y="1553150"/>
            <a:ext cx="1765200" cy="1345400"/>
            <a:chOff x="1503950" y="3115950"/>
            <a:chExt cx="1765200" cy="1345400"/>
          </a:xfrm>
        </p:grpSpPr>
        <p:grpSp>
          <p:nvGrpSpPr>
            <p:cNvPr id="550" name="Google Shape;550;p23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551" name="Google Shape;551;p23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52" name="Google Shape;552;p23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53" name="Google Shape;553;p23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</p:grpSp>
        <p:grpSp>
          <p:nvGrpSpPr>
            <p:cNvPr id="555" name="Google Shape;555;p23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556" name="Google Shape;556;p23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557" name="Google Shape;557;p23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560" name="Google Shape;560;p23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561" name="Google Shape;561;p23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63" name="Google Shape;563;p23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64" name="Google Shape;564;p23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</p:grpSp>
        <p:cxnSp>
          <p:nvCxnSpPr>
            <p:cNvPr id="565" name="Google Shape;565;p23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6" name="Google Shape;566;p23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grpSp>
        <p:nvGrpSpPr>
          <p:cNvPr id="567" name="Google Shape;567;p23"/>
          <p:cNvGrpSpPr/>
          <p:nvPr/>
        </p:nvGrpSpPr>
        <p:grpSpPr>
          <a:xfrm>
            <a:off x="7222375" y="1191750"/>
            <a:ext cx="1293850" cy="326400"/>
            <a:chOff x="5547825" y="1226350"/>
            <a:chExt cx="1293850" cy="326400"/>
          </a:xfrm>
        </p:grpSpPr>
        <p:sp>
          <p:nvSpPr>
            <p:cNvPr id="568" name="Google Shape;568;p23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572" name="Google Shape;572;p23"/>
          <p:cNvSpPr/>
          <p:nvPr/>
        </p:nvSpPr>
        <p:spPr>
          <a:xfrm>
            <a:off x="6847725" y="25721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73" name="Google Shape;573;p23"/>
          <p:cNvSpPr/>
          <p:nvPr/>
        </p:nvSpPr>
        <p:spPr>
          <a:xfrm>
            <a:off x="6847725" y="12005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574" name="Google Shape;574;p23"/>
          <p:cNvCxnSpPr>
            <a:cxnSpLocks/>
            <a:endCxn id="556" idx="2"/>
          </p:cNvCxnSpPr>
          <p:nvPr/>
        </p:nvCxnSpPr>
        <p:spPr>
          <a:xfrm flipV="1">
            <a:off x="6112042" y="2249450"/>
            <a:ext cx="1265133" cy="96708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831</Words>
  <Application>Microsoft Macintosh PowerPoint</Application>
  <PresentationFormat>On-screen Show (16:9)</PresentationFormat>
  <Paragraphs>305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Cambria Math</vt:lpstr>
      <vt:lpstr>Arial</vt:lpstr>
      <vt:lpstr>Simple Light</vt:lpstr>
      <vt:lpstr>Mathematical Operations</vt:lpstr>
      <vt:lpstr>Addition: (Before)</vt:lpstr>
      <vt:lpstr>Addition: (After)</vt:lpstr>
      <vt:lpstr>Subtraction (before)</vt:lpstr>
      <vt:lpstr>Subtraction (after)</vt:lpstr>
      <vt:lpstr>Method of Complements</vt:lpstr>
      <vt:lpstr>Algorithm: Subtraction via 9's Complements</vt:lpstr>
      <vt:lpstr>Algorithm: Subtraction via 9's Complements</vt:lpstr>
      <vt:lpstr>Algorithm: Subtraction via 10's Complements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Operations</dc:title>
  <cp:lastModifiedBy>Fitzgerald, Steven M</cp:lastModifiedBy>
  <cp:revision>7</cp:revision>
  <dcterms:modified xsi:type="dcterms:W3CDTF">2023-10-26T16:38:38Z</dcterms:modified>
</cp:coreProperties>
</file>