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54"/>
  </p:normalViewPr>
  <p:slideViewPr>
    <p:cSldViewPr snapToGrid="0">
      <p:cViewPr varScale="1">
        <p:scale>
          <a:sx n="132" d="100"/>
          <a:sy n="132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Operations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2: the native base for computer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</a:t>
            </a:r>
            <a:r>
              <a:rPr lang="en" strike="sngStrike" dirty="0"/>
              <a:t>digits</a:t>
            </a:r>
            <a:r>
              <a:rPr lang="en" dirty="0"/>
              <a:t>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the results are summarized via the use of status flags.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 [ used when singed numbers are involved]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of zero</a:t>
            </a:r>
            <a:br>
              <a:rPr lang="en" sz="1331" dirty="0"/>
            </a:br>
            <a:br>
              <a:rPr lang="en" sz="1331" dirty="0"/>
            </a:br>
            <a:r>
              <a:rPr lang="en" sz="1331" dirty="0"/>
              <a:t>-7, -6, -5, -4, -3, -2, -1, -0, 0, 1, 2, 3, 4, 5, 6, 7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14405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None/>
            </a:pPr>
            <a:r>
              <a:rPr lang="en" sz="1296" dirty="0">
                <a:solidFill>
                  <a:schemeClr val="lt1"/>
                </a:solidFill>
              </a:rPr>
              <a:t>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Google Shape;691;p23">
            <a:extLst>
              <a:ext uri="{FF2B5EF4-FFF2-40B4-BE49-F238E27FC236}">
                <a16:creationId xmlns:a16="http://schemas.microsoft.com/office/drawing/2014/main" id="{5DF568F2-7D0C-CD4C-B43D-39AA3DB85AB8}"/>
              </a:ext>
            </a:extLst>
          </p:cNvPr>
          <p:cNvSpPr/>
          <p:nvPr/>
        </p:nvSpPr>
        <p:spPr>
          <a:xfrm>
            <a:off x="1363133" y="4199467"/>
            <a:ext cx="3014134" cy="418421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34486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 13 - 9 ⇒ 01101 +  10111</a:t>
            </a:r>
            <a:br>
              <a:rPr lang="en" dirty="0"/>
            </a:br>
            <a:r>
              <a:rPr lang="en" dirty="0"/>
              <a:t>     *  9:  01001  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 -9 : 10110 + 1 = 10111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C: Carry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last step resulted in a carry value of 1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V: Overflow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</a:t>
            </a:r>
            <a:r>
              <a:rPr lang="en" dirty="0" err="1"/>
              <a:t>xor</a:t>
            </a:r>
            <a:r>
              <a:rPr lang="en" dirty="0"/>
              <a:t> of the last two carry values:  c ^ c’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S: Sign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MSB in the result is set (i.e., a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Z: Zero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bits in the result are cleared (i.e., 0)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58" name="Google Shape;753;p25">
            <a:extLst>
              <a:ext uri="{FF2B5EF4-FFF2-40B4-BE49-F238E27FC236}">
                <a16:creationId xmlns:a16="http://schemas.microsoft.com/office/drawing/2014/main" id="{086FE656-4162-1D4F-BB0B-231A7E722DCA}"/>
              </a:ext>
            </a:extLst>
          </p:cNvPr>
          <p:cNvSpPr/>
          <p:nvPr/>
        </p:nvSpPr>
        <p:spPr>
          <a:xfrm>
            <a:off x="5362305" y="188019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^</a:t>
            </a:r>
            <a:endParaRPr dirty="0"/>
          </a:p>
        </p:txBody>
      </p:sp>
      <p:cxnSp>
        <p:nvCxnSpPr>
          <p:cNvPr id="64" name="Google Shape;745;p25">
            <a:extLst>
              <a:ext uri="{FF2B5EF4-FFF2-40B4-BE49-F238E27FC236}">
                <a16:creationId xmlns:a16="http://schemas.microsoft.com/office/drawing/2014/main" id="{ED1FB768-9165-1F4B-8505-973CCEC39701}"/>
              </a:ext>
            </a:extLst>
          </p:cNvPr>
          <p:cNvCxnSpPr>
            <a:cxnSpLocks/>
            <a:stCxn id="58" idx="2"/>
            <a:endCxn id="737" idx="0"/>
          </p:cNvCxnSpPr>
          <p:nvPr/>
        </p:nvCxnSpPr>
        <p:spPr>
          <a:xfrm>
            <a:off x="5517105" y="2206590"/>
            <a:ext cx="893433" cy="1169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1D6A0ED-59CE-2041-858A-9972D17601A0}"/>
              </a:ext>
            </a:extLst>
          </p:cNvPr>
          <p:cNvCxnSpPr>
            <a:cxnSpLocks/>
            <a:stCxn id="733" idx="0"/>
          </p:cNvCxnSpPr>
          <p:nvPr/>
        </p:nvCxnSpPr>
        <p:spPr>
          <a:xfrm rot="16200000" flipH="1" flipV="1">
            <a:off x="5896455" y="734020"/>
            <a:ext cx="688440" cy="1603900"/>
          </a:xfrm>
          <a:prstGeom prst="bentConnector4">
            <a:avLst>
              <a:gd name="adj1" fmla="val -50916"/>
              <a:gd name="adj2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45D2083-9217-5B4B-AAB7-58F9683CD32D}"/>
              </a:ext>
            </a:extLst>
          </p:cNvPr>
          <p:cNvCxnSpPr>
            <a:cxnSpLocks/>
            <a:stCxn id="729" idx="0"/>
          </p:cNvCxnSpPr>
          <p:nvPr/>
        </p:nvCxnSpPr>
        <p:spPr>
          <a:xfrm rot="16200000" flipH="1" flipV="1">
            <a:off x="5740347" y="1024312"/>
            <a:ext cx="684890" cy="1026866"/>
          </a:xfrm>
          <a:prstGeom prst="bentConnector4">
            <a:avLst>
              <a:gd name="adj1" fmla="val -33378"/>
              <a:gd name="adj2" fmla="val 99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D7B0F-6AA3-C447-A27E-DDA1C8A35C54}"/>
              </a:ext>
            </a:extLst>
          </p:cNvPr>
          <p:cNvSpPr txBox="1"/>
          <p:nvPr/>
        </p:nvSpPr>
        <p:spPr>
          <a:xfrm>
            <a:off x="78372" y="4598123"/>
            <a:ext cx="581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 See:  comp122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/tidbits/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</a:rPr>
              <a:t>status_bits_explained.gif</a:t>
            </a:r>
            <a:endParaRPr lang="en-US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 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negative result: compute 2's complement first</a:t>
            </a:r>
            <a:br>
              <a:rPr lang="en" dirty="0"/>
            </a:b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>
            <p:extLst>
              <p:ext uri="{D42A27DB-BD31-4B8C-83A1-F6EECF244321}">
                <p14:modId xmlns:p14="http://schemas.microsoft.com/office/powerpoint/2010/main" val="2435421248"/>
              </p:ext>
            </p:extLst>
          </p:nvPr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a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b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2521</Words>
  <Application>Microsoft Macintosh PowerPoint</Application>
  <PresentationFormat>On-screen Show (16:9)</PresentationFormat>
  <Paragraphs>1081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Source Code Pro</vt:lpstr>
      <vt:lpstr>Arial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9</cp:revision>
  <dcterms:modified xsi:type="dcterms:W3CDTF">2023-10-25T17:12:44Z</dcterms:modified>
</cp:coreProperties>
</file>