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C7B27-CD2D-41C1-9092-03CE18265915}">
  <a:tblStyle styleId="{E89C7B27-CD2D-41C1-9092-03CE18265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>
      <p:cViewPr varScale="1">
        <p:scale>
          <a:sx n="132" d="100"/>
          <a:sy n="132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e2b1bf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e2b1bf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2e2b1bf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2e2b1bf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0f1c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0f1c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4d0f1c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4d0f1c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4d0f1c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4d0f1c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4d0f1cc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4d0f1cc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4d0f1c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4d0f1c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e2b1bfc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e2b1bfc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lo2GmWvl4bxlPN9GzXsKnl4acyppBWYQjX2S_Bm9oQ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common, you use it all the time!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MIME:  Multipurpose Internet Mail Extension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Extents the format of email to support other character sets, and ….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other contexts as well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&lt;binary_file&gt; | mail steve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a modern MSA:  mail steve@my.csun.edu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Content-Transfer-Encoding: base64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HTTP/HTML: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--head $URL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text/plain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1499" y="2531700"/>
            <a:ext cx="2779085" cy="384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MSA: Mail Submission Agent</a:t>
            </a:r>
            <a:endParaRPr sz="1300"/>
          </a:p>
        </p:txBody>
      </p:sp>
      <p:cxnSp>
        <p:nvCxnSpPr>
          <p:cNvPr id="57" name="Google Shape;57;p13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973275" y="2724150"/>
            <a:ext cx="1938224" cy="26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2793275" y="2989450"/>
            <a:ext cx="3600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Motivation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 text file?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cat </a:t>
            </a:r>
            <a:r>
              <a:rPr lang="en" dirty="0" err="1"/>
              <a:t>mytext.file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echo 101100101 &gt; </a:t>
            </a:r>
            <a:r>
              <a:rPr lang="en" dirty="0" err="1"/>
              <a:t>ascii_digits.txt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an executable?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 the unprintable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 picture?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drag and drop a picture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data?   		Individual bits group in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interpret this data?		Any way we want!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should we interpret this data?	Based upon an agreed upon scheme!</a:t>
            </a:r>
            <a:endParaRPr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209575" y="1328275"/>
            <a:ext cx="18945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cat</a:t>
            </a:r>
            <a:br>
              <a:rPr lang="en"/>
            </a:br>
            <a:r>
              <a:rPr lang="en"/>
              <a:t>$ od -t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od -t c</a:t>
            </a:r>
            <a:br>
              <a:rPr lang="en"/>
            </a:br>
            <a:r>
              <a:rPr lang="en"/>
              <a:t>$ od -t d1</a:t>
            </a:r>
            <a:br>
              <a:rPr lang="en"/>
            </a:br>
            <a:r>
              <a:rPr lang="en"/>
              <a:t>$ od -t o2</a:t>
            </a:r>
            <a:br>
              <a:rPr lang="en"/>
            </a:br>
            <a:r>
              <a:rPr lang="en"/>
              <a:t>$ od -t x4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Base64</a:t>
            </a:r>
            <a:r>
              <a:rPr lang="en" dirty="0"/>
              <a:t>: </a:t>
            </a:r>
            <a:r>
              <a:rPr lang="en" sz="1800" dirty="0">
                <a:solidFill>
                  <a:schemeClr val="dk2"/>
                </a:solidFill>
              </a:rPr>
              <a:t>a binary string is encoded as an ASCII string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scheme to represent binary data as all "printable" characters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characters should we use:  </a:t>
            </a:r>
            <a:r>
              <a:rPr lang="en">
                <a:solidFill>
                  <a:srgbClr val="434343"/>
                </a:solidFill>
              </a:rPr>
              <a:t>A-Z, a-z, 0-9:   that's 26+26+10 = 62</a:t>
            </a:r>
            <a:r>
              <a:rPr lang="en">
                <a:solidFill>
                  <a:srgbClr val="EFEFEF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add + / for 64</a:t>
            </a:r>
            <a:endParaRPr>
              <a:solidFill>
                <a:srgbClr val="666666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Hence, we have 2</a:t>
            </a:r>
            <a:r>
              <a:rPr lang="en" baseline="30000"/>
              <a:t>6</a:t>
            </a:r>
            <a:r>
              <a:rPr lang="en"/>
              <a:t> (64) </a:t>
            </a:r>
            <a:r>
              <a:rPr lang="en" baseline="30000"/>
              <a:t> </a:t>
            </a:r>
            <a:r>
              <a:rPr lang="en"/>
              <a:t>unique characters to use, plus a padding character (=)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Algorithm: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Load and Merge the bytes together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Chop and Slide into 4 6-bit chunks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 at the assemble level: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byte manipulations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shifting and masks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150" y="196175"/>
            <a:ext cx="2151900" cy="861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&lt;&lt;&lt; Hello</a:t>
            </a:r>
            <a:br>
              <a:rPr lang="en" sz="1100"/>
            </a:br>
            <a:r>
              <a:rPr lang="en" sz="1100">
                <a:solidFill>
                  <a:schemeClr val="dk1"/>
                </a:solidFill>
              </a:rPr>
              <a:t>SGVsbG8K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base64 -d  &lt;&lt;&lt;  </a:t>
            </a:r>
            <a:r>
              <a:rPr lang="en" sz="1100">
                <a:solidFill>
                  <a:schemeClr val="dk1"/>
                </a:solidFill>
              </a:rPr>
              <a:t>SGVsbG8K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Hello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56234" y="2959488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6"/>
          <p:cNvCxnSpPr>
            <a:stCxn id="82" idx="0"/>
            <a:endCxn id="81" idx="2"/>
          </p:cNvCxnSpPr>
          <p:nvPr/>
        </p:nvCxnSpPr>
        <p:spPr>
          <a:xfrm rot="-5400000">
            <a:off x="5449284" y="758988"/>
            <a:ext cx="1766400" cy="26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1798" y="1113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001812" y="1584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2001792" y="205530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001798" y="2637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001812" y="3108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2001792" y="3590238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Google Shape;103;p17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001798" y="43141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69099" y="1507725"/>
            <a:ext cx="1267774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/>
              <a:t>lbu</a:t>
            </a:r>
            <a:r>
              <a:rPr lang="en" sz="1300" dirty="0"/>
              <a:t> $t1, 0($a0)</a:t>
            </a:r>
            <a:endParaRPr sz="1300"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325563" y="115247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1325563" y="2134496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1325563" y="2630941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325563" y="3094619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325563" y="166626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8725" y="41506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18725" y="46007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325563" y="367664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Base64 Mapping Table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Two approaches to mapping: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Perform a table lookup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Compute the value 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via the following switch statement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computed indices are:</a:t>
            </a:r>
            <a:endParaRPr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mapped characters are: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'+' 	(0x2B)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's' 	(0x73)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'r'	(0x72)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'e' 	(0x65)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2"/>
          </p:nvPr>
        </p:nvSpPr>
        <p:spPr>
          <a:xfrm>
            <a:off x="4520775" y="1152475"/>
            <a:ext cx="42603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583803-F779-CF16-4C08-C51CEF0116B3}"/>
              </a:ext>
            </a:extLst>
          </p:cNvPr>
          <p:cNvSpPr/>
          <p:nvPr/>
        </p:nvSpPr>
        <p:spPr>
          <a:xfrm>
            <a:off x="6509500" y="3322864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277A7-970C-C8D0-CBB6-B4A027624112}"/>
              </a:ext>
            </a:extLst>
          </p:cNvPr>
          <p:cNvSpPr/>
          <p:nvPr/>
        </p:nvSpPr>
        <p:spPr>
          <a:xfrm>
            <a:off x="4950593" y="4383237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B5860D-2E3C-8A5A-5F50-1BE13EFDC8E8}"/>
              </a:ext>
            </a:extLst>
          </p:cNvPr>
          <p:cNvSpPr/>
          <p:nvPr/>
        </p:nvSpPr>
        <p:spPr>
          <a:xfrm>
            <a:off x="6509500" y="4383236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if the size of the input is not divisible by 24 		# lcm(6,8)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You need to pad appropriate number of values to the right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Remaining 3 bytes: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4 base64 characters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0 padding character (=)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Remaining 2 bytes: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3 base64 characters (with two zeros as fillers)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1 padding character (=)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Remaining 1 byte: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2 base64 characters (with four zeros as fillers)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2 padding characters (=)</a:t>
            </a: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1884700" y="2310875"/>
            <a:ext cx="1889850" cy="275400"/>
            <a:chOff x="3645600" y="491225"/>
            <a:chExt cx="1889850" cy="275400"/>
          </a:xfrm>
        </p:grpSpPr>
        <p:sp>
          <p:nvSpPr>
            <p:cNvPr id="147" name="Google Shape;147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39578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891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204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17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9225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538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851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6164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469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2782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0950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74080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0115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428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4741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054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File Considerations: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884700" y="3418740"/>
            <a:ext cx="1889850" cy="275400"/>
            <a:chOff x="3645600" y="491225"/>
            <a:chExt cx="1889850" cy="275400"/>
          </a:xfrm>
        </p:grpSpPr>
        <p:sp>
          <p:nvSpPr>
            <p:cNvPr id="173" name="Google Shape;173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9578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1891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204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517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225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1538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3851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6164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0469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2782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0950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74080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0115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2428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4741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7054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884700" y="4471785"/>
            <a:ext cx="1889850" cy="275400"/>
            <a:chOff x="3645600" y="491225"/>
            <a:chExt cx="1889850" cy="275400"/>
          </a:xfrm>
        </p:grpSpPr>
        <p:sp>
          <p:nvSpPr>
            <p:cNvPr id="198" name="Google Shape;198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39578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41891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44204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46517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10" name="Google Shape;210;p20"/>
          <p:cNvSpPr/>
          <p:nvPr/>
        </p:nvSpPr>
        <p:spPr>
          <a:xfrm>
            <a:off x="49225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538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3851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6164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0469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782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50950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674080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0115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428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4741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7054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6393550" y="36807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6161850" y="36807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43361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41044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47933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45616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1113</Words>
  <Application>Microsoft Macintosh PowerPoint</Application>
  <PresentationFormat>On-screen Show (16:9)</PresentationFormat>
  <Paragraphs>331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Base64</vt:lpstr>
      <vt:lpstr>More Motivation</vt:lpstr>
      <vt:lpstr>Base64: a binary string is encoded as an ASCII string</vt:lpstr>
      <vt:lpstr>The "encode" subroutine:</vt:lpstr>
      <vt:lpstr>Load and Merge (shift and meld)</vt:lpstr>
      <vt:lpstr>Chop and Slide:</vt:lpstr>
      <vt:lpstr>Mapping:</vt:lpstr>
      <vt:lpstr>End of File Considerations: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Base64</dc:title>
  <cp:lastModifiedBy>Fitzgerald, Steven M</cp:lastModifiedBy>
  <cp:revision>3</cp:revision>
  <dcterms:modified xsi:type="dcterms:W3CDTF">2023-11-08T19:46:30Z</dcterms:modified>
</cp:coreProperties>
</file>