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902B15-16BE-43E9-8607-4C3A2BE12C37}">
  <a:tblStyle styleId="{86902B15-16BE-43E9-8607-4C3A2BE12C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8"/>
    <p:restoredTop sz="94721"/>
  </p:normalViewPr>
  <p:slideViewPr>
    <p:cSldViewPr snapToGrid="0">
      <p:cViewPr varScale="1">
        <p:scale>
          <a:sx n="149" d="100"/>
          <a:sy n="149" d="100"/>
        </p:scale>
        <p:origin x="3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6aad98f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6aad98f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e6aad98f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e6aad98f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e6aad98fb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e6aad98fb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e6aad98fb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e6aad98fb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c097ce2df9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c097ce2df9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e6aad98fb_0_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e6aad98fb_0_6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0ef041b1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0ef041b1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0e6aad98fb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0e6aad98fb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Operations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Bitwise operations in high-level languages are applied to integers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Java has three primary sizes for signed integers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Two types of Bitwise Operations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Boolean based operations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Shift-based operations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Boolean-based Operations: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Complement: 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~ t1;	nor $s1, $t1, $zero	# s1 = ~ ( t1 | 0 )</a:t>
            </a:r>
            <a:r>
              <a:rPr lang="en" dirty="0"/>
              <a:t>	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And: 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&amp; t2;	and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Or: 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| t2;	or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Xor</a:t>
            </a:r>
            <a:r>
              <a:rPr lang="en" dirty="0"/>
              <a:t>: 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^ t2;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xor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$t2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Shift-based Operations: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trike="sngStrike" dirty="0"/>
              <a:t>Un/Signed</a:t>
            </a:r>
            <a:r>
              <a:rPr lang="en" dirty="0"/>
              <a:t> Left Shift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&lt;&lt; 2;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sll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# Shift Left Logical</a:t>
            </a:r>
          </a:p>
          <a:p>
            <a:pPr lvl="1" indent="-304165">
              <a:buSzPct val="100000"/>
            </a:pPr>
            <a:r>
              <a:rPr lang="en-US" dirty="0"/>
              <a:t>Unsigned Right Shift	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s1 = t1 &gt;&gt;&gt; 2;	</a:t>
            </a:r>
            <a:r>
              <a:rPr lang="en-US" dirty="0" err="1">
                <a:latin typeface="Source Code Pro"/>
                <a:ea typeface="Source Code Pro"/>
                <a:cs typeface="Source Code Pro"/>
                <a:sym typeface="Source Code Pro"/>
              </a:rPr>
              <a:t>srl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$s1, $t1, 2	# Shift Right Logical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Signed Right Shift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 2;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sra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# Shift Right Arithmetic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trike="sngStrike" dirty="0"/>
              <a:t>Unsigned Left Shift	</a:t>
            </a:r>
            <a:r>
              <a:rPr lang="en" strike="sngStrike" dirty="0">
                <a:latin typeface="Source Code Pro"/>
                <a:ea typeface="Source Code Pro"/>
                <a:cs typeface="Source Code Pro"/>
                <a:sym typeface="Source Code Pro"/>
              </a:rPr>
              <a:t>s1 = t1 &lt;&lt;&lt; t2;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009223" y="1430094"/>
            <a:ext cx="36453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dirty="0">
                <a:solidFill>
                  <a:schemeClr val="dk2"/>
                </a:solidFill>
              </a:rPr>
              <a:t>short (16 bit chunks)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dirty="0">
                <a:solidFill>
                  <a:schemeClr val="dk2"/>
                </a:solidFill>
              </a:rPr>
              <a:t>int (32 bit chunks)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dirty="0">
                <a:solidFill>
                  <a:schemeClr val="dk2"/>
                </a:solidFill>
              </a:rPr>
              <a:t>long (64 bit chunks)</a:t>
            </a: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Boolean-based Bitwise Operations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assume 4-bit chunks: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Complement: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~ t1	nor $s1, $t1, $zero</a:t>
            </a:r>
            <a:r>
              <a:rPr lang="en" dirty="0"/>
              <a:t>		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And: 	   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&amp; t2	and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Or: 	   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| t2	or 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Xor</a:t>
            </a:r>
            <a:r>
              <a:rPr lang="en" dirty="0"/>
              <a:t>: 	   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^ t2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xor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63" name="Google Shape;63;p14"/>
          <p:cNvGraphicFramePr/>
          <p:nvPr>
            <p:extLst>
              <p:ext uri="{D42A27DB-BD31-4B8C-83A1-F6EECF244321}">
                <p14:modId xmlns:p14="http://schemas.microsoft.com/office/powerpoint/2010/main" val="31717718"/>
              </p:ext>
            </p:extLst>
          </p:nvPr>
        </p:nvGraphicFramePr>
        <p:xfrm>
          <a:off x="6179375" y="343235"/>
          <a:ext cx="2863800" cy="2016415"/>
        </p:xfrm>
        <a:graphic>
          <a:graphicData uri="http://schemas.openxmlformats.org/drawingml/2006/table">
            <a:tbl>
              <a:tblPr>
                <a:noFill/>
                <a:tableStyleId>{86902B15-16BE-43E9-8607-4C3A2BE12C37}</a:tableStyleId>
              </a:tblPr>
              <a:tblGrid>
                <a:gridCol w="47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nor</a:t>
                      </a:r>
                      <a:endParaRPr sz="9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&amp;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|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^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4" name="Google Shape;64;p14"/>
          <p:cNvGrpSpPr/>
          <p:nvPr/>
        </p:nvGrpSpPr>
        <p:grpSpPr>
          <a:xfrm>
            <a:off x="1849175" y="3227425"/>
            <a:ext cx="1514000" cy="995550"/>
            <a:chOff x="649025" y="3227425"/>
            <a:chExt cx="1514000" cy="995550"/>
          </a:xfrm>
        </p:grpSpPr>
        <p:sp>
          <p:nvSpPr>
            <p:cNvPr id="65" name="Google Shape;65;p14"/>
            <p:cNvSpPr/>
            <p:nvPr/>
          </p:nvSpPr>
          <p:spPr>
            <a:xfrm>
              <a:off x="649025" y="3525525"/>
              <a:ext cx="3648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/>
                <a:t>nor</a:t>
              </a:r>
              <a:endParaRPr sz="900" dirty="0"/>
            </a:p>
          </p:txBody>
        </p:sp>
        <p:grpSp>
          <p:nvGrpSpPr>
            <p:cNvPr id="66" name="Google Shape;66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67" name="Google Shape;67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71" name="Google Shape;71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72" name="Google Shape;72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76" name="Google Shape;76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77" name="Google Shape;77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81" name="Google Shape;81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2" name="Google Shape;82;p14"/>
          <p:cNvGrpSpPr/>
          <p:nvPr/>
        </p:nvGrpSpPr>
        <p:grpSpPr>
          <a:xfrm>
            <a:off x="3579300" y="3227425"/>
            <a:ext cx="1460275" cy="995550"/>
            <a:chOff x="702750" y="3227425"/>
            <a:chExt cx="1460275" cy="995550"/>
          </a:xfrm>
        </p:grpSpPr>
        <p:sp>
          <p:nvSpPr>
            <p:cNvPr id="83" name="Google Shape;83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&amp;</a:t>
              </a:r>
              <a:endParaRPr/>
            </a:p>
          </p:txBody>
        </p:sp>
        <p:grpSp>
          <p:nvGrpSpPr>
            <p:cNvPr id="84" name="Google Shape;84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85" name="Google Shape;85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89" name="Google Shape;89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90" name="Google Shape;90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94" name="Google Shape;94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95" name="Google Shape;95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99" name="Google Shape;99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0" name="Google Shape;100;p14"/>
          <p:cNvGrpSpPr/>
          <p:nvPr/>
        </p:nvGrpSpPr>
        <p:grpSpPr>
          <a:xfrm>
            <a:off x="5255700" y="3227425"/>
            <a:ext cx="1460275" cy="995550"/>
            <a:chOff x="702750" y="3227425"/>
            <a:chExt cx="1460275" cy="995550"/>
          </a:xfrm>
        </p:grpSpPr>
        <p:sp>
          <p:nvSpPr>
            <p:cNvPr id="101" name="Google Shape;101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|</a:t>
              </a:r>
              <a:endParaRPr/>
            </a:p>
          </p:txBody>
        </p:sp>
        <p:grpSp>
          <p:nvGrpSpPr>
            <p:cNvPr id="102" name="Google Shape;102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103" name="Google Shape;103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07" name="Google Shape;107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108" name="Google Shape;108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12" name="Google Shape;112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113" name="Google Shape;113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117" name="Google Shape;117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8" name="Google Shape;118;p14"/>
          <p:cNvGrpSpPr/>
          <p:nvPr/>
        </p:nvGrpSpPr>
        <p:grpSpPr>
          <a:xfrm>
            <a:off x="6932100" y="3227425"/>
            <a:ext cx="1460275" cy="995550"/>
            <a:chOff x="702750" y="3227425"/>
            <a:chExt cx="1460275" cy="995550"/>
          </a:xfrm>
        </p:grpSpPr>
        <p:sp>
          <p:nvSpPr>
            <p:cNvPr id="119" name="Google Shape;119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^</a:t>
              </a:r>
              <a:endParaRPr/>
            </a:p>
          </p:txBody>
        </p:sp>
        <p:grpSp>
          <p:nvGrpSpPr>
            <p:cNvPr id="120" name="Google Shape;120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121" name="Google Shape;121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25" name="Google Shape;125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126" name="Google Shape;126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30" name="Google Shape;130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131" name="Google Shape;131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135" name="Google Shape;135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6" name="Google Shape;136;p14"/>
          <p:cNvSpPr/>
          <p:nvPr/>
        </p:nvSpPr>
        <p:spPr>
          <a:xfrm>
            <a:off x="8641275" y="3225675"/>
            <a:ext cx="3981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137" name="Google Shape;137;p14"/>
          <p:cNvSpPr/>
          <p:nvPr/>
        </p:nvSpPr>
        <p:spPr>
          <a:xfrm>
            <a:off x="8641275" y="3549800"/>
            <a:ext cx="3981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12</a:t>
            </a:r>
            <a:endParaRPr sz="1200"/>
          </a:p>
        </p:txBody>
      </p:sp>
      <p:cxnSp>
        <p:nvCxnSpPr>
          <p:cNvPr id="138" name="Google Shape;138;p14"/>
          <p:cNvCxnSpPr>
            <a:stCxn id="136" idx="1"/>
            <a:endCxn id="129" idx="3"/>
          </p:cNvCxnSpPr>
          <p:nvPr/>
        </p:nvCxnSpPr>
        <p:spPr>
          <a:xfrm flipH="1">
            <a:off x="8392275" y="3368775"/>
            <a:ext cx="2490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14"/>
          <p:cNvCxnSpPr>
            <a:stCxn id="137" idx="1"/>
            <a:endCxn id="124" idx="3"/>
          </p:cNvCxnSpPr>
          <p:nvPr/>
        </p:nvCxnSpPr>
        <p:spPr>
          <a:xfrm flipH="1">
            <a:off x="8392275" y="3692900"/>
            <a:ext cx="2490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40" name="Google Shape;140;p14"/>
          <p:cNvGrpSpPr/>
          <p:nvPr/>
        </p:nvGrpSpPr>
        <p:grpSpPr>
          <a:xfrm>
            <a:off x="226500" y="3525521"/>
            <a:ext cx="1460275" cy="697454"/>
            <a:chOff x="702750" y="3525521"/>
            <a:chExt cx="1460275" cy="697454"/>
          </a:xfrm>
        </p:grpSpPr>
        <p:sp>
          <p:nvSpPr>
            <p:cNvPr id="141" name="Google Shape;141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~</a:t>
              </a:r>
              <a:endParaRPr/>
            </a:p>
          </p:txBody>
        </p:sp>
        <p:grpSp>
          <p:nvGrpSpPr>
            <p:cNvPr id="142" name="Google Shape;142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143" name="Google Shape;143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147" name="Google Shape;147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" name="Google Shape;148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149" name="Google Shape;149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Java and MIPS supported: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Left Logical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&lt;&lt; 2;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sll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Right Logical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&gt;&gt;&gt; 2;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Right Arithmetic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 2;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sra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Arithmetic Shifting a value in a register</a:t>
            </a:r>
          </a:p>
          <a:p>
            <a:pPr lvl="2">
              <a:buChar char="○"/>
            </a:pP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llv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srlv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srav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5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Assume 4-bits and a shift of "1"</a:t>
            </a:r>
            <a:endParaRPr dirty="0"/>
          </a:p>
        </p:txBody>
      </p:sp>
      <p:sp>
        <p:nvSpPr>
          <p:cNvPr id="158" name="Google Shape;158;p15"/>
          <p:cNvSpPr txBox="1">
            <a:spLocks noGrp="1"/>
          </p:cNvSpPr>
          <p:nvPr>
            <p:ph type="title"/>
          </p:nvPr>
        </p:nvSpPr>
        <p:spPr>
          <a:xfrm>
            <a:off x="311700" y="333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Shift-based Operations</a:t>
            </a:r>
            <a:endParaRPr/>
          </a:p>
        </p:txBody>
      </p:sp>
      <p:grpSp>
        <p:nvGrpSpPr>
          <p:cNvPr id="159" name="Google Shape;159;p15"/>
          <p:cNvGrpSpPr/>
          <p:nvPr/>
        </p:nvGrpSpPr>
        <p:grpSpPr>
          <a:xfrm>
            <a:off x="1065850" y="3754934"/>
            <a:ext cx="1144800" cy="286200"/>
            <a:chOff x="2161225" y="2332350"/>
            <a:chExt cx="1144800" cy="286200"/>
          </a:xfrm>
        </p:grpSpPr>
        <p:sp>
          <p:nvSpPr>
            <p:cNvPr id="160" name="Google Shape;160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64" name="Google Shape;164;p15"/>
          <p:cNvGrpSpPr/>
          <p:nvPr/>
        </p:nvGrpSpPr>
        <p:grpSpPr>
          <a:xfrm>
            <a:off x="1065850" y="4364534"/>
            <a:ext cx="1144800" cy="286200"/>
            <a:chOff x="2161225" y="2332350"/>
            <a:chExt cx="1144800" cy="286200"/>
          </a:xfrm>
        </p:grpSpPr>
        <p:sp>
          <p:nvSpPr>
            <p:cNvPr id="165" name="Google Shape;165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1</a:t>
              </a:r>
              <a:endParaRPr dirty="0"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69" name="Google Shape;169;p15"/>
          <p:cNvSpPr/>
          <p:nvPr/>
        </p:nvSpPr>
        <p:spPr>
          <a:xfrm>
            <a:off x="2457850" y="4364534"/>
            <a:ext cx="286200" cy="286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571900" y="4364534"/>
            <a:ext cx="286200" cy="286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1" name="Google Shape;171;p15"/>
          <p:cNvSpPr txBox="1"/>
          <p:nvPr/>
        </p:nvSpPr>
        <p:spPr>
          <a:xfrm>
            <a:off x="857250" y="3268284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left logical</a:t>
            </a:r>
            <a:endParaRPr/>
          </a:p>
        </p:txBody>
      </p:sp>
      <p:cxnSp>
        <p:nvCxnSpPr>
          <p:cNvPr id="172" name="Google Shape;172;p15"/>
          <p:cNvCxnSpPr>
            <a:cxnSpLocks/>
            <a:stCxn id="160" idx="2"/>
            <a:endCxn id="170" idx="0"/>
          </p:cNvCxnSpPr>
          <p:nvPr/>
        </p:nvCxnSpPr>
        <p:spPr>
          <a:xfrm flipH="1">
            <a:off x="714850" y="4041134"/>
            <a:ext cx="4941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15"/>
          <p:cNvCxnSpPr>
            <a:stCxn id="161" idx="2"/>
            <a:endCxn id="165" idx="0"/>
          </p:cNvCxnSpPr>
          <p:nvPr/>
        </p:nvCxnSpPr>
        <p:spPr>
          <a:xfrm flipH="1">
            <a:off x="1208950" y="4041134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15"/>
          <p:cNvCxnSpPr>
            <a:stCxn id="162" idx="2"/>
            <a:endCxn id="166" idx="0"/>
          </p:cNvCxnSpPr>
          <p:nvPr/>
        </p:nvCxnSpPr>
        <p:spPr>
          <a:xfrm flipH="1">
            <a:off x="1495150" y="4041134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p15"/>
          <p:cNvCxnSpPr>
            <a:stCxn id="163" idx="2"/>
            <a:endCxn id="167" idx="0"/>
          </p:cNvCxnSpPr>
          <p:nvPr/>
        </p:nvCxnSpPr>
        <p:spPr>
          <a:xfrm flipH="1">
            <a:off x="1781350" y="4041134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p15"/>
          <p:cNvCxnSpPr>
            <a:stCxn id="169" idx="1"/>
            <a:endCxn id="168" idx="3"/>
          </p:cNvCxnSpPr>
          <p:nvPr/>
        </p:nvCxnSpPr>
        <p:spPr>
          <a:xfrm rot="10800000">
            <a:off x="2210650" y="4507634"/>
            <a:ext cx="24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77" name="Google Shape;177;p15"/>
          <p:cNvGrpSpPr/>
          <p:nvPr/>
        </p:nvGrpSpPr>
        <p:grpSpPr>
          <a:xfrm>
            <a:off x="3885250" y="3754934"/>
            <a:ext cx="1144800" cy="286200"/>
            <a:chOff x="2161225" y="2332350"/>
            <a:chExt cx="1144800" cy="286200"/>
          </a:xfrm>
        </p:grpSpPr>
        <p:sp>
          <p:nvSpPr>
            <p:cNvPr id="178" name="Google Shape;178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82" name="Google Shape;182;p15"/>
          <p:cNvGrpSpPr/>
          <p:nvPr/>
        </p:nvGrpSpPr>
        <p:grpSpPr>
          <a:xfrm>
            <a:off x="3885250" y="4364534"/>
            <a:ext cx="1144800" cy="286200"/>
            <a:chOff x="2161225" y="2332350"/>
            <a:chExt cx="1144800" cy="286200"/>
          </a:xfrm>
        </p:grpSpPr>
        <p:sp>
          <p:nvSpPr>
            <p:cNvPr id="183" name="Google Shape;183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187" name="Google Shape;187;p15"/>
          <p:cNvSpPr/>
          <p:nvPr/>
        </p:nvSpPr>
        <p:spPr>
          <a:xfrm>
            <a:off x="5277250" y="4364534"/>
            <a:ext cx="286200" cy="286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3391300" y="4364534"/>
            <a:ext cx="286200" cy="286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9" name="Google Shape;189;p15"/>
          <p:cNvSpPr txBox="1"/>
          <p:nvPr/>
        </p:nvSpPr>
        <p:spPr>
          <a:xfrm>
            <a:off x="3676650" y="3268284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right logical</a:t>
            </a:r>
            <a:endParaRPr/>
          </a:p>
        </p:txBody>
      </p:sp>
      <p:cxnSp>
        <p:nvCxnSpPr>
          <p:cNvPr id="190" name="Google Shape;190;p15"/>
          <p:cNvCxnSpPr>
            <a:stCxn id="178" idx="2"/>
            <a:endCxn id="184" idx="0"/>
          </p:cNvCxnSpPr>
          <p:nvPr/>
        </p:nvCxnSpPr>
        <p:spPr>
          <a:xfrm>
            <a:off x="4028350" y="4041134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" name="Google Shape;191;p15"/>
          <p:cNvCxnSpPr>
            <a:stCxn id="179" idx="2"/>
            <a:endCxn id="185" idx="0"/>
          </p:cNvCxnSpPr>
          <p:nvPr/>
        </p:nvCxnSpPr>
        <p:spPr>
          <a:xfrm>
            <a:off x="4314550" y="4041134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" name="Google Shape;192;p15"/>
          <p:cNvCxnSpPr>
            <a:stCxn id="180" idx="2"/>
            <a:endCxn id="186" idx="0"/>
          </p:cNvCxnSpPr>
          <p:nvPr/>
        </p:nvCxnSpPr>
        <p:spPr>
          <a:xfrm>
            <a:off x="4600750" y="4041134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15"/>
          <p:cNvCxnSpPr>
            <a:stCxn id="181" idx="2"/>
            <a:endCxn id="187" idx="0"/>
          </p:cNvCxnSpPr>
          <p:nvPr/>
        </p:nvCxnSpPr>
        <p:spPr>
          <a:xfrm>
            <a:off x="4886950" y="4041134"/>
            <a:ext cx="5334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" name="Google Shape;194;p15"/>
          <p:cNvCxnSpPr>
            <a:stCxn id="188" idx="3"/>
            <a:endCxn id="183" idx="1"/>
          </p:cNvCxnSpPr>
          <p:nvPr/>
        </p:nvCxnSpPr>
        <p:spPr>
          <a:xfrm>
            <a:off x="3677500" y="4507634"/>
            <a:ext cx="20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95" name="Google Shape;195;p15"/>
          <p:cNvGrpSpPr/>
          <p:nvPr/>
        </p:nvGrpSpPr>
        <p:grpSpPr>
          <a:xfrm>
            <a:off x="6704650" y="3754934"/>
            <a:ext cx="1144800" cy="286200"/>
            <a:chOff x="2161225" y="2332350"/>
            <a:chExt cx="1144800" cy="286200"/>
          </a:xfrm>
        </p:grpSpPr>
        <p:sp>
          <p:nvSpPr>
            <p:cNvPr id="196" name="Google Shape;196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00" name="Google Shape;200;p15"/>
          <p:cNvGrpSpPr/>
          <p:nvPr/>
        </p:nvGrpSpPr>
        <p:grpSpPr>
          <a:xfrm>
            <a:off x="6704650" y="4364534"/>
            <a:ext cx="1144800" cy="286200"/>
            <a:chOff x="2161225" y="2332350"/>
            <a:chExt cx="1144800" cy="286200"/>
          </a:xfrm>
        </p:grpSpPr>
        <p:sp>
          <p:nvSpPr>
            <p:cNvPr id="201" name="Google Shape;201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205" name="Google Shape;205;p15"/>
          <p:cNvSpPr/>
          <p:nvPr/>
        </p:nvSpPr>
        <p:spPr>
          <a:xfrm>
            <a:off x="8096650" y="4364534"/>
            <a:ext cx="286200" cy="286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7" name="Google Shape;207;p15"/>
          <p:cNvSpPr txBox="1"/>
          <p:nvPr/>
        </p:nvSpPr>
        <p:spPr>
          <a:xfrm>
            <a:off x="6191250" y="3268284"/>
            <a:ext cx="198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right arithmetic</a:t>
            </a:r>
            <a:endParaRPr/>
          </a:p>
        </p:txBody>
      </p:sp>
      <p:cxnSp>
        <p:nvCxnSpPr>
          <p:cNvPr id="208" name="Google Shape;208;p15"/>
          <p:cNvCxnSpPr>
            <a:stCxn id="196" idx="2"/>
            <a:endCxn id="202" idx="0"/>
          </p:cNvCxnSpPr>
          <p:nvPr/>
        </p:nvCxnSpPr>
        <p:spPr>
          <a:xfrm>
            <a:off x="6847750" y="4041134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15"/>
          <p:cNvCxnSpPr>
            <a:stCxn id="197" idx="2"/>
            <a:endCxn id="203" idx="0"/>
          </p:cNvCxnSpPr>
          <p:nvPr/>
        </p:nvCxnSpPr>
        <p:spPr>
          <a:xfrm>
            <a:off x="7133950" y="4041134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p15"/>
          <p:cNvCxnSpPr>
            <a:stCxn id="198" idx="2"/>
            <a:endCxn id="204" idx="0"/>
          </p:cNvCxnSpPr>
          <p:nvPr/>
        </p:nvCxnSpPr>
        <p:spPr>
          <a:xfrm>
            <a:off x="7420150" y="4041134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15"/>
          <p:cNvCxnSpPr>
            <a:stCxn id="199" idx="2"/>
            <a:endCxn id="205" idx="0"/>
          </p:cNvCxnSpPr>
          <p:nvPr/>
        </p:nvCxnSpPr>
        <p:spPr>
          <a:xfrm>
            <a:off x="7706350" y="4041134"/>
            <a:ext cx="5334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" name="Google Shape;212;p15"/>
          <p:cNvCxnSpPr>
            <a:stCxn id="196" idx="2"/>
            <a:endCxn id="201" idx="0"/>
          </p:cNvCxnSpPr>
          <p:nvPr/>
        </p:nvCxnSpPr>
        <p:spPr>
          <a:xfrm>
            <a:off x="6847750" y="4041134"/>
            <a:ext cx="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4AA71AC-538D-0E41-A788-829D1B5FAC12}"/>
              </a:ext>
            </a:extLst>
          </p:cNvPr>
          <p:cNvSpPr txBox="1"/>
          <p:nvPr/>
        </p:nvSpPr>
        <p:spPr>
          <a:xfrm>
            <a:off x="4605057" y="146959"/>
            <a:ext cx="43332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4"/>
            <a:r>
              <a:rPr lang="en-US" dirty="0"/>
              <a:t>Foreshadow: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Integers are encoded in 2’s complement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In such numbers, the </a:t>
            </a:r>
            <a:r>
              <a:rPr lang="en-US" dirty="0" err="1"/>
              <a:t>MSb</a:t>
            </a:r>
            <a:r>
              <a:rPr lang="en-US" dirty="0"/>
              <a:t> is represents the sign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1 -&gt; a negative number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Rotates or Circular Shifts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Rotate Left Logical	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rol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Rotate Right Logical	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ror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Typically, not supported in high-level languages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Assume 4-bits and a shift of "1"</a:t>
            </a:r>
            <a:endParaRPr dirty="0"/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Shift-based Operations</a:t>
            </a:r>
            <a:endParaRPr/>
          </a:p>
        </p:txBody>
      </p:sp>
      <p:grpSp>
        <p:nvGrpSpPr>
          <p:cNvPr id="219" name="Google Shape;219;p16"/>
          <p:cNvGrpSpPr/>
          <p:nvPr/>
        </p:nvGrpSpPr>
        <p:grpSpPr>
          <a:xfrm>
            <a:off x="1827850" y="3550825"/>
            <a:ext cx="1144800" cy="286200"/>
            <a:chOff x="2161225" y="2332350"/>
            <a:chExt cx="1144800" cy="286200"/>
          </a:xfrm>
        </p:grpSpPr>
        <p:sp>
          <p:nvSpPr>
            <p:cNvPr id="220" name="Google Shape;220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24" name="Google Shape;224;p16"/>
          <p:cNvGrpSpPr/>
          <p:nvPr/>
        </p:nvGrpSpPr>
        <p:grpSpPr>
          <a:xfrm>
            <a:off x="1827850" y="4160425"/>
            <a:ext cx="1144800" cy="286200"/>
            <a:chOff x="2161225" y="2332350"/>
            <a:chExt cx="1144800" cy="286200"/>
          </a:xfrm>
        </p:grpSpPr>
        <p:sp>
          <p:nvSpPr>
            <p:cNvPr id="225" name="Google Shape;225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231" name="Google Shape;231;p16"/>
          <p:cNvSpPr txBox="1"/>
          <p:nvPr/>
        </p:nvSpPr>
        <p:spPr>
          <a:xfrm>
            <a:off x="1619250" y="2959400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 left </a:t>
            </a:r>
            <a:endParaRPr/>
          </a:p>
        </p:txBody>
      </p:sp>
      <p:cxnSp>
        <p:nvCxnSpPr>
          <p:cNvPr id="232" name="Google Shape;232;p16"/>
          <p:cNvCxnSpPr>
            <a:cxnSpLocks/>
            <a:stCxn id="220" idx="2"/>
          </p:cNvCxnSpPr>
          <p:nvPr/>
        </p:nvCxnSpPr>
        <p:spPr>
          <a:xfrm flipH="1">
            <a:off x="1477000" y="3837025"/>
            <a:ext cx="493950" cy="60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16"/>
          <p:cNvCxnSpPr>
            <a:stCxn id="221" idx="2"/>
            <a:endCxn id="225" idx="0"/>
          </p:cNvCxnSpPr>
          <p:nvPr/>
        </p:nvCxnSpPr>
        <p:spPr>
          <a:xfrm flipH="1">
            <a:off x="19709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Google Shape;234;p16"/>
          <p:cNvCxnSpPr>
            <a:stCxn id="222" idx="2"/>
            <a:endCxn id="226" idx="0"/>
          </p:cNvCxnSpPr>
          <p:nvPr/>
        </p:nvCxnSpPr>
        <p:spPr>
          <a:xfrm flipH="1">
            <a:off x="22571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16"/>
          <p:cNvCxnSpPr>
            <a:stCxn id="223" idx="2"/>
            <a:endCxn id="227" idx="0"/>
          </p:cNvCxnSpPr>
          <p:nvPr/>
        </p:nvCxnSpPr>
        <p:spPr>
          <a:xfrm flipH="1">
            <a:off x="25433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36" name="Google Shape;236;p16"/>
          <p:cNvGrpSpPr/>
          <p:nvPr/>
        </p:nvGrpSpPr>
        <p:grpSpPr>
          <a:xfrm>
            <a:off x="5180650" y="3550825"/>
            <a:ext cx="1144800" cy="286200"/>
            <a:chOff x="2161225" y="2332350"/>
            <a:chExt cx="1144800" cy="286200"/>
          </a:xfrm>
        </p:grpSpPr>
        <p:sp>
          <p:nvSpPr>
            <p:cNvPr id="237" name="Google Shape;237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41" name="Google Shape;241;p16"/>
          <p:cNvGrpSpPr/>
          <p:nvPr/>
        </p:nvGrpSpPr>
        <p:grpSpPr>
          <a:xfrm>
            <a:off x="5180650" y="4160425"/>
            <a:ext cx="1144800" cy="286200"/>
            <a:chOff x="2161225" y="2332350"/>
            <a:chExt cx="1144800" cy="286200"/>
          </a:xfrm>
        </p:grpSpPr>
        <p:sp>
          <p:nvSpPr>
            <p:cNvPr id="242" name="Google Shape;242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248" name="Google Shape;248;p16"/>
          <p:cNvSpPr txBox="1"/>
          <p:nvPr/>
        </p:nvSpPr>
        <p:spPr>
          <a:xfrm>
            <a:off x="4972050" y="2959400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 right</a:t>
            </a:r>
            <a:endParaRPr/>
          </a:p>
        </p:txBody>
      </p:sp>
      <p:cxnSp>
        <p:nvCxnSpPr>
          <p:cNvPr id="249" name="Google Shape;249;p16"/>
          <p:cNvCxnSpPr>
            <a:stCxn id="237" idx="2"/>
            <a:endCxn id="243" idx="0"/>
          </p:cNvCxnSpPr>
          <p:nvPr/>
        </p:nvCxnSpPr>
        <p:spPr>
          <a:xfrm>
            <a:off x="53237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" name="Google Shape;250;p16"/>
          <p:cNvCxnSpPr>
            <a:stCxn id="238" idx="2"/>
            <a:endCxn id="244" idx="0"/>
          </p:cNvCxnSpPr>
          <p:nvPr/>
        </p:nvCxnSpPr>
        <p:spPr>
          <a:xfrm>
            <a:off x="56099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" name="Google Shape;251;p16"/>
          <p:cNvCxnSpPr>
            <a:stCxn id="239" idx="2"/>
            <a:endCxn id="245" idx="0"/>
          </p:cNvCxnSpPr>
          <p:nvPr/>
        </p:nvCxnSpPr>
        <p:spPr>
          <a:xfrm>
            <a:off x="58961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" name="Google Shape;252;p16"/>
          <p:cNvCxnSpPr>
            <a:cxnSpLocks/>
            <a:stCxn id="240" idx="2"/>
          </p:cNvCxnSpPr>
          <p:nvPr/>
        </p:nvCxnSpPr>
        <p:spPr>
          <a:xfrm>
            <a:off x="6182350" y="3837025"/>
            <a:ext cx="533400" cy="60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" name="Google Shape;253;p16"/>
          <p:cNvCxnSpPr>
            <a:cxnSpLocks/>
            <a:endCxn id="228" idx="2"/>
          </p:cNvCxnSpPr>
          <p:nvPr/>
        </p:nvCxnSpPr>
        <p:spPr>
          <a:xfrm rot="-5400000" flipH="1">
            <a:off x="2153050" y="3770575"/>
            <a:ext cx="600" cy="1352700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" name="Google Shape;254;p16"/>
          <p:cNvCxnSpPr>
            <a:cxnSpLocks/>
            <a:endCxn id="242" idx="2"/>
          </p:cNvCxnSpPr>
          <p:nvPr/>
        </p:nvCxnSpPr>
        <p:spPr>
          <a:xfrm rot="5400000">
            <a:off x="6019450" y="3750925"/>
            <a:ext cx="600" cy="1392000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5" name="Google Shape;255;p16"/>
          <p:cNvSpPr txBox="1"/>
          <p:nvPr/>
        </p:nvSpPr>
        <p:spPr>
          <a:xfrm>
            <a:off x="6419850" y="445025"/>
            <a:ext cx="2457600" cy="83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sll $s1, $t1, 2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srl $at, $t1, 30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or $s1, $s1, $at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6" name="Google Shape;256;p16"/>
          <p:cNvSpPr txBox="1"/>
          <p:nvPr/>
        </p:nvSpPr>
        <p:spPr>
          <a:xfrm>
            <a:off x="6419850" y="1359425"/>
            <a:ext cx="2457600" cy="83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srl $s1, $t1, 2</a:t>
            </a:r>
            <a:b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sll $at, $t1, 30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 $s1, $s1, $at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57" name="Google Shape;257;p16"/>
          <p:cNvCxnSpPr>
            <a:cxnSpLocks/>
            <a:endCxn id="255" idx="1"/>
          </p:cNvCxnSpPr>
          <p:nvPr/>
        </p:nvCxnSpPr>
        <p:spPr>
          <a:xfrm flipV="1">
            <a:off x="5690507" y="860675"/>
            <a:ext cx="729343" cy="69870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" name="Google Shape;258;p16"/>
          <p:cNvCxnSpPr>
            <a:cxnSpLocks/>
            <a:endCxn id="256" idx="1"/>
          </p:cNvCxnSpPr>
          <p:nvPr/>
        </p:nvCxnSpPr>
        <p:spPr>
          <a:xfrm flipV="1">
            <a:off x="5753050" y="1775075"/>
            <a:ext cx="666800" cy="13536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7" name="Google Shape;537;p20"/>
          <p:cNvCxnSpPr/>
          <p:nvPr/>
        </p:nvCxnSpPr>
        <p:spPr>
          <a:xfrm>
            <a:off x="5614015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8" name="Google Shape;538;p20"/>
          <p:cNvCxnSpPr/>
          <p:nvPr/>
        </p:nvCxnSpPr>
        <p:spPr>
          <a:xfrm>
            <a:off x="6273463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9" name="Google Shape;53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Repositioning Fields within a Register</a:t>
            </a:r>
            <a:endParaRPr dirty="0"/>
          </a:p>
        </p:txBody>
      </p:sp>
      <p:sp>
        <p:nvSpPr>
          <p:cNvPr id="540" name="Google Shape;54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 a register (16 bits) containing information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 extracting a subrange of bits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541" name="Google Shape;541;p20"/>
          <p:cNvGrpSpPr/>
          <p:nvPr/>
        </p:nvGrpSpPr>
        <p:grpSpPr>
          <a:xfrm>
            <a:off x="5133550" y="2007675"/>
            <a:ext cx="1293850" cy="326400"/>
            <a:chOff x="5547825" y="1226350"/>
            <a:chExt cx="1293850" cy="326400"/>
          </a:xfrm>
        </p:grpSpPr>
        <p:sp>
          <p:nvSpPr>
            <p:cNvPr id="542" name="Google Shape;54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46" name="Google Shape;546;p20"/>
          <p:cNvGrpSpPr/>
          <p:nvPr/>
        </p:nvGrpSpPr>
        <p:grpSpPr>
          <a:xfrm>
            <a:off x="3755025" y="2007675"/>
            <a:ext cx="1293850" cy="326400"/>
            <a:chOff x="5547825" y="1226350"/>
            <a:chExt cx="1293850" cy="326400"/>
          </a:xfrm>
        </p:grpSpPr>
        <p:sp>
          <p:nvSpPr>
            <p:cNvPr id="547" name="Google Shape;54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51" name="Google Shape;551;p20"/>
          <p:cNvGrpSpPr/>
          <p:nvPr/>
        </p:nvGrpSpPr>
        <p:grpSpPr>
          <a:xfrm>
            <a:off x="2376500" y="2007675"/>
            <a:ext cx="1293850" cy="326400"/>
            <a:chOff x="5547825" y="1226350"/>
            <a:chExt cx="1293850" cy="326400"/>
          </a:xfrm>
        </p:grpSpPr>
        <p:sp>
          <p:nvSpPr>
            <p:cNvPr id="552" name="Google Shape;55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56" name="Google Shape;556;p20"/>
          <p:cNvGrpSpPr/>
          <p:nvPr/>
        </p:nvGrpSpPr>
        <p:grpSpPr>
          <a:xfrm>
            <a:off x="997975" y="2007675"/>
            <a:ext cx="1293850" cy="326400"/>
            <a:chOff x="5547825" y="1226350"/>
            <a:chExt cx="1293850" cy="326400"/>
          </a:xfrm>
        </p:grpSpPr>
        <p:sp>
          <p:nvSpPr>
            <p:cNvPr id="557" name="Google Shape;55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61" name="Google Shape;561;p20"/>
          <p:cNvGrpSpPr/>
          <p:nvPr/>
        </p:nvGrpSpPr>
        <p:grpSpPr>
          <a:xfrm>
            <a:off x="5139350" y="3364275"/>
            <a:ext cx="1293850" cy="326400"/>
            <a:chOff x="5547825" y="1226350"/>
            <a:chExt cx="1293850" cy="326400"/>
          </a:xfrm>
        </p:grpSpPr>
        <p:sp>
          <p:nvSpPr>
            <p:cNvPr id="562" name="Google Shape;56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0</a:t>
              </a:r>
              <a:endParaRPr dirty="0"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0</a:t>
              </a:r>
              <a:endParaRPr dirty="0"/>
            </a:p>
          </p:txBody>
        </p:sp>
      </p:grpSp>
      <p:grpSp>
        <p:nvGrpSpPr>
          <p:cNvPr id="566" name="Google Shape;566;p20"/>
          <p:cNvGrpSpPr/>
          <p:nvPr/>
        </p:nvGrpSpPr>
        <p:grpSpPr>
          <a:xfrm>
            <a:off x="3760825" y="3364275"/>
            <a:ext cx="1293850" cy="326400"/>
            <a:chOff x="5547825" y="1226350"/>
            <a:chExt cx="1293850" cy="326400"/>
          </a:xfrm>
        </p:grpSpPr>
        <p:sp>
          <p:nvSpPr>
            <p:cNvPr id="567" name="Google Shape;56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571" name="Google Shape;571;p20"/>
          <p:cNvGrpSpPr/>
          <p:nvPr/>
        </p:nvGrpSpPr>
        <p:grpSpPr>
          <a:xfrm>
            <a:off x="2382300" y="3364275"/>
            <a:ext cx="1293850" cy="326400"/>
            <a:chOff x="5547825" y="1226350"/>
            <a:chExt cx="1293850" cy="326400"/>
          </a:xfrm>
        </p:grpSpPr>
        <p:sp>
          <p:nvSpPr>
            <p:cNvPr id="572" name="Google Shape;57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76" name="Google Shape;576;p20"/>
          <p:cNvGrpSpPr/>
          <p:nvPr/>
        </p:nvGrpSpPr>
        <p:grpSpPr>
          <a:xfrm>
            <a:off x="1003775" y="3364275"/>
            <a:ext cx="1293850" cy="326400"/>
            <a:chOff x="5547825" y="1226350"/>
            <a:chExt cx="1293850" cy="326400"/>
          </a:xfrm>
        </p:grpSpPr>
        <p:sp>
          <p:nvSpPr>
            <p:cNvPr id="577" name="Google Shape;57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581" name="Google Shape;581;p20"/>
          <p:cNvCxnSpPr>
            <a:stCxn id="582" idx="2"/>
            <a:endCxn id="577" idx="0"/>
          </p:cNvCxnSpPr>
          <p:nvPr/>
        </p:nvCxnSpPr>
        <p:spPr>
          <a:xfrm>
            <a:off x="11585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3" name="Google Shape;583;p20"/>
          <p:cNvCxnSpPr>
            <a:stCxn id="584" idx="2"/>
            <a:endCxn id="578" idx="0"/>
          </p:cNvCxnSpPr>
          <p:nvPr/>
        </p:nvCxnSpPr>
        <p:spPr>
          <a:xfrm>
            <a:off x="148666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5" name="Google Shape;585;p20"/>
          <p:cNvCxnSpPr>
            <a:stCxn id="586" idx="2"/>
            <a:endCxn id="579" idx="0"/>
          </p:cNvCxnSpPr>
          <p:nvPr/>
        </p:nvCxnSpPr>
        <p:spPr>
          <a:xfrm>
            <a:off x="181475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7" name="Google Shape;587;p20"/>
          <p:cNvCxnSpPr>
            <a:stCxn id="588" idx="2"/>
            <a:endCxn id="580" idx="0"/>
          </p:cNvCxnSpPr>
          <p:nvPr/>
        </p:nvCxnSpPr>
        <p:spPr>
          <a:xfrm>
            <a:off x="21428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9" name="Google Shape;589;p20"/>
          <p:cNvCxnSpPr>
            <a:stCxn id="552" idx="2"/>
            <a:endCxn id="572" idx="0"/>
          </p:cNvCxnSpPr>
          <p:nvPr/>
        </p:nvCxnSpPr>
        <p:spPr>
          <a:xfrm>
            <a:off x="2531300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0" name="Google Shape;590;p20"/>
          <p:cNvCxnSpPr>
            <a:stCxn id="555" idx="2"/>
            <a:endCxn id="575" idx="0"/>
          </p:cNvCxnSpPr>
          <p:nvPr/>
        </p:nvCxnSpPr>
        <p:spPr>
          <a:xfrm>
            <a:off x="3515550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1" name="Google Shape;591;p20"/>
          <p:cNvCxnSpPr>
            <a:stCxn id="553" idx="2"/>
            <a:endCxn id="573" idx="0"/>
          </p:cNvCxnSpPr>
          <p:nvPr/>
        </p:nvCxnSpPr>
        <p:spPr>
          <a:xfrm>
            <a:off x="2859388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2" name="Google Shape;592;p20"/>
          <p:cNvCxnSpPr>
            <a:stCxn id="554" idx="2"/>
            <a:endCxn id="574" idx="0"/>
          </p:cNvCxnSpPr>
          <p:nvPr/>
        </p:nvCxnSpPr>
        <p:spPr>
          <a:xfrm>
            <a:off x="3187475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3" name="Google Shape;593;p20"/>
          <p:cNvCxnSpPr>
            <a:stCxn id="594" idx="2"/>
            <a:endCxn id="567" idx="0"/>
          </p:cNvCxnSpPr>
          <p:nvPr/>
        </p:nvCxnSpPr>
        <p:spPr>
          <a:xfrm>
            <a:off x="39156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5" name="Google Shape;595;p20"/>
          <p:cNvCxnSpPr>
            <a:stCxn id="596" idx="2"/>
            <a:endCxn id="568" idx="0"/>
          </p:cNvCxnSpPr>
          <p:nvPr/>
        </p:nvCxnSpPr>
        <p:spPr>
          <a:xfrm>
            <a:off x="424371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7" name="Google Shape;597;p20"/>
          <p:cNvCxnSpPr>
            <a:stCxn id="598" idx="2"/>
            <a:endCxn id="569" idx="0"/>
          </p:cNvCxnSpPr>
          <p:nvPr/>
        </p:nvCxnSpPr>
        <p:spPr>
          <a:xfrm>
            <a:off x="45718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9" name="Google Shape;599;p20"/>
          <p:cNvCxnSpPr>
            <a:stCxn id="600" idx="2"/>
            <a:endCxn id="570" idx="0"/>
          </p:cNvCxnSpPr>
          <p:nvPr/>
        </p:nvCxnSpPr>
        <p:spPr>
          <a:xfrm>
            <a:off x="48998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1" name="Google Shape;601;p20"/>
          <p:cNvCxnSpPr>
            <a:stCxn id="602" idx="2"/>
            <a:endCxn id="562" idx="0"/>
          </p:cNvCxnSpPr>
          <p:nvPr/>
        </p:nvCxnSpPr>
        <p:spPr>
          <a:xfrm>
            <a:off x="529125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3" name="Google Shape;603;p20"/>
          <p:cNvCxnSpPr>
            <a:stCxn id="604" idx="2"/>
            <a:endCxn id="563" idx="0"/>
          </p:cNvCxnSpPr>
          <p:nvPr/>
        </p:nvCxnSpPr>
        <p:spPr>
          <a:xfrm>
            <a:off x="5619338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5" name="Google Shape;605;p20"/>
          <p:cNvCxnSpPr>
            <a:stCxn id="606" idx="2"/>
            <a:endCxn id="564" idx="0"/>
          </p:cNvCxnSpPr>
          <p:nvPr/>
        </p:nvCxnSpPr>
        <p:spPr>
          <a:xfrm>
            <a:off x="5947425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7" name="Google Shape;607;p20"/>
          <p:cNvCxnSpPr>
            <a:stCxn id="608" idx="2"/>
            <a:endCxn id="565" idx="0"/>
          </p:cNvCxnSpPr>
          <p:nvPr/>
        </p:nvCxnSpPr>
        <p:spPr>
          <a:xfrm>
            <a:off x="627550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09" name="Google Shape;609;p20"/>
          <p:cNvGrpSpPr/>
          <p:nvPr/>
        </p:nvGrpSpPr>
        <p:grpSpPr>
          <a:xfrm>
            <a:off x="5136450" y="2600675"/>
            <a:ext cx="1293850" cy="326400"/>
            <a:chOff x="5547825" y="1226350"/>
            <a:chExt cx="1293850" cy="326400"/>
          </a:xfrm>
        </p:grpSpPr>
        <p:sp>
          <p:nvSpPr>
            <p:cNvPr id="602" name="Google Shape;60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0</a:t>
              </a:r>
              <a:endParaRPr dirty="0"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0</a:t>
              </a:r>
              <a:endParaRPr dirty="0"/>
            </a:p>
          </p:txBody>
        </p:sp>
      </p:grpSp>
      <p:grpSp>
        <p:nvGrpSpPr>
          <p:cNvPr id="610" name="Google Shape;610;p20"/>
          <p:cNvGrpSpPr/>
          <p:nvPr/>
        </p:nvGrpSpPr>
        <p:grpSpPr>
          <a:xfrm>
            <a:off x="3760825" y="2600725"/>
            <a:ext cx="1293850" cy="326400"/>
            <a:chOff x="5547825" y="1226350"/>
            <a:chExt cx="1293850" cy="326400"/>
          </a:xfrm>
        </p:grpSpPr>
        <p:sp>
          <p:nvSpPr>
            <p:cNvPr id="594" name="Google Shape;594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611" name="Google Shape;611;p20"/>
          <p:cNvGrpSpPr/>
          <p:nvPr/>
        </p:nvGrpSpPr>
        <p:grpSpPr>
          <a:xfrm>
            <a:off x="2382300" y="2600725"/>
            <a:ext cx="1293850" cy="326400"/>
            <a:chOff x="5547825" y="1226350"/>
            <a:chExt cx="1293850" cy="326400"/>
          </a:xfrm>
        </p:grpSpPr>
        <p:sp>
          <p:nvSpPr>
            <p:cNvPr id="612" name="Google Shape;61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616" name="Google Shape;616;p20"/>
          <p:cNvGrpSpPr/>
          <p:nvPr/>
        </p:nvGrpSpPr>
        <p:grpSpPr>
          <a:xfrm>
            <a:off x="1003775" y="2600725"/>
            <a:ext cx="1293850" cy="326400"/>
            <a:chOff x="5547825" y="1226350"/>
            <a:chExt cx="1293850" cy="326400"/>
          </a:xfrm>
        </p:grpSpPr>
        <p:sp>
          <p:nvSpPr>
            <p:cNvPr id="582" name="Google Shape;58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617" name="Google Shape;617;p20"/>
          <p:cNvSpPr txBox="1"/>
          <p:nvPr/>
        </p:nvSpPr>
        <p:spPr>
          <a:xfrm>
            <a:off x="6512075" y="19707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18" name="Google Shape;618;p20"/>
          <p:cNvSpPr txBox="1"/>
          <p:nvPr/>
        </p:nvSpPr>
        <p:spPr>
          <a:xfrm>
            <a:off x="6512075" y="256382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0x0F00</a:t>
            </a:r>
            <a:endParaRPr dirty="0"/>
          </a:p>
        </p:txBody>
      </p:sp>
      <p:sp>
        <p:nvSpPr>
          <p:cNvPr id="619" name="Google Shape;619;p20"/>
          <p:cNvSpPr txBox="1"/>
          <p:nvPr/>
        </p:nvSpPr>
        <p:spPr>
          <a:xfrm>
            <a:off x="6512075" y="3290475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&amp; 0x0F00</a:t>
            </a:r>
            <a:endParaRPr dirty="0"/>
          </a:p>
        </p:txBody>
      </p:sp>
      <p:grpSp>
        <p:nvGrpSpPr>
          <p:cNvPr id="620" name="Google Shape;620;p20"/>
          <p:cNvGrpSpPr/>
          <p:nvPr/>
        </p:nvGrpSpPr>
        <p:grpSpPr>
          <a:xfrm>
            <a:off x="5139350" y="4302225"/>
            <a:ext cx="1293850" cy="326400"/>
            <a:chOff x="5547825" y="1226350"/>
            <a:chExt cx="1293850" cy="326400"/>
          </a:xfrm>
        </p:grpSpPr>
        <p:sp>
          <p:nvSpPr>
            <p:cNvPr id="621" name="Google Shape;621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1</a:t>
              </a:r>
              <a:endParaRPr dirty="0"/>
            </a:p>
          </p:txBody>
        </p:sp>
      </p:grpSp>
      <p:cxnSp>
        <p:nvCxnSpPr>
          <p:cNvPr id="625" name="Google Shape;625;p20"/>
          <p:cNvCxnSpPr>
            <a:stCxn id="572" idx="2"/>
            <a:endCxn id="621" idx="0"/>
          </p:cNvCxnSpPr>
          <p:nvPr/>
        </p:nvCxnSpPr>
        <p:spPr>
          <a:xfrm>
            <a:off x="2537100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6" name="Google Shape;626;p20"/>
          <p:cNvCxnSpPr>
            <a:stCxn id="575" idx="2"/>
            <a:endCxn id="624" idx="0"/>
          </p:cNvCxnSpPr>
          <p:nvPr/>
        </p:nvCxnSpPr>
        <p:spPr>
          <a:xfrm>
            <a:off x="3521350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" name="Google Shape;627;p20"/>
          <p:cNvCxnSpPr>
            <a:stCxn id="574" idx="2"/>
            <a:endCxn id="623" idx="0"/>
          </p:cNvCxnSpPr>
          <p:nvPr/>
        </p:nvCxnSpPr>
        <p:spPr>
          <a:xfrm>
            <a:off x="3193275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" name="Google Shape;628;p20"/>
          <p:cNvCxnSpPr>
            <a:stCxn id="573" idx="2"/>
            <a:endCxn id="622" idx="0"/>
          </p:cNvCxnSpPr>
          <p:nvPr/>
        </p:nvCxnSpPr>
        <p:spPr>
          <a:xfrm>
            <a:off x="2865188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9" name="Google Shape;629;p20"/>
          <p:cNvSpPr txBox="1"/>
          <p:nvPr/>
        </p:nvSpPr>
        <p:spPr>
          <a:xfrm>
            <a:off x="6512075" y="4302225"/>
            <a:ext cx="174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(A &amp; 0x0F00) &gt;&gt;&gt; 8</a:t>
            </a:r>
            <a:endParaRPr dirty="0"/>
          </a:p>
        </p:txBody>
      </p:sp>
      <p:grpSp>
        <p:nvGrpSpPr>
          <p:cNvPr id="630" name="Google Shape;630;p20"/>
          <p:cNvGrpSpPr/>
          <p:nvPr/>
        </p:nvGrpSpPr>
        <p:grpSpPr>
          <a:xfrm>
            <a:off x="3755025" y="4302225"/>
            <a:ext cx="1293850" cy="326400"/>
            <a:chOff x="5547825" y="1226350"/>
            <a:chExt cx="1293850" cy="326400"/>
          </a:xfrm>
        </p:grpSpPr>
        <p:sp>
          <p:nvSpPr>
            <p:cNvPr id="631" name="Google Shape;631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635" name="Google Shape;635;p20"/>
          <p:cNvGrpSpPr/>
          <p:nvPr/>
        </p:nvGrpSpPr>
        <p:grpSpPr>
          <a:xfrm>
            <a:off x="2370700" y="4302225"/>
            <a:ext cx="1293850" cy="326400"/>
            <a:chOff x="5547825" y="1226350"/>
            <a:chExt cx="1293850" cy="326400"/>
          </a:xfrm>
        </p:grpSpPr>
        <p:sp>
          <p:nvSpPr>
            <p:cNvPr id="636" name="Google Shape;636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640" name="Google Shape;640;p20"/>
          <p:cNvGrpSpPr/>
          <p:nvPr/>
        </p:nvGrpSpPr>
        <p:grpSpPr>
          <a:xfrm>
            <a:off x="986375" y="4302225"/>
            <a:ext cx="1293850" cy="326400"/>
            <a:chOff x="5547825" y="1226350"/>
            <a:chExt cx="1293850" cy="326400"/>
          </a:xfrm>
        </p:grpSpPr>
        <p:sp>
          <p:nvSpPr>
            <p:cNvPr id="641" name="Google Shape;641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645" name="Google Shape;645;p20"/>
          <p:cNvSpPr txBox="1"/>
          <p:nvPr/>
        </p:nvSpPr>
        <p:spPr>
          <a:xfrm flipH="1">
            <a:off x="8168700" y="2289175"/>
            <a:ext cx="663600" cy="40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endParaRPr/>
          </a:p>
        </p:txBody>
      </p:sp>
      <p:cxnSp>
        <p:nvCxnSpPr>
          <p:cNvPr id="646" name="Google Shape;646;p20"/>
          <p:cNvCxnSpPr>
            <a:stCxn id="645" idx="3"/>
            <a:endCxn id="618" idx="3"/>
          </p:cNvCxnSpPr>
          <p:nvPr/>
        </p:nvCxnSpPr>
        <p:spPr>
          <a:xfrm flipH="1">
            <a:off x="7373100" y="2489275"/>
            <a:ext cx="795600" cy="2748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7" name="Google Shape;647;p20"/>
          <p:cNvCxnSpPr>
            <a:stCxn id="580" idx="2"/>
            <a:endCxn id="634" idx="0"/>
          </p:cNvCxnSpPr>
          <p:nvPr/>
        </p:nvCxnSpPr>
        <p:spPr>
          <a:xfrm>
            <a:off x="2142825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8" name="Google Shape;648;p20"/>
          <p:cNvCxnSpPr>
            <a:stCxn id="579" idx="2"/>
            <a:endCxn id="633" idx="0"/>
          </p:cNvCxnSpPr>
          <p:nvPr/>
        </p:nvCxnSpPr>
        <p:spPr>
          <a:xfrm>
            <a:off x="1814750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9" name="Google Shape;649;p20"/>
          <p:cNvCxnSpPr>
            <a:stCxn id="578" idx="2"/>
            <a:endCxn id="632" idx="0"/>
          </p:cNvCxnSpPr>
          <p:nvPr/>
        </p:nvCxnSpPr>
        <p:spPr>
          <a:xfrm>
            <a:off x="1486663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0" name="Google Shape;650;p20"/>
          <p:cNvCxnSpPr>
            <a:stCxn id="577" idx="2"/>
            <a:endCxn id="631" idx="0"/>
          </p:cNvCxnSpPr>
          <p:nvPr/>
        </p:nvCxnSpPr>
        <p:spPr>
          <a:xfrm>
            <a:off x="1158575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1" name="Google Shape;651;p20"/>
          <p:cNvSpPr/>
          <p:nvPr/>
        </p:nvSpPr>
        <p:spPr>
          <a:xfrm>
            <a:off x="326927" y="4293441"/>
            <a:ext cx="309600" cy="326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652" name="Google Shape;652;p20"/>
          <p:cNvCxnSpPr>
            <a:stCxn id="651" idx="3"/>
            <a:endCxn id="641" idx="1"/>
          </p:cNvCxnSpPr>
          <p:nvPr/>
        </p:nvCxnSpPr>
        <p:spPr>
          <a:xfrm>
            <a:off x="636527" y="4456641"/>
            <a:ext cx="3498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87A683C-42EC-534D-A25C-B8570E569CCC}"/>
              </a:ext>
            </a:extLst>
          </p:cNvPr>
          <p:cNvSpPr txBox="1"/>
          <p:nvPr/>
        </p:nvSpPr>
        <p:spPr>
          <a:xfrm>
            <a:off x="6273464" y="293914"/>
            <a:ext cx="2486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blue cells represent a field within the register!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Manipulation: Testing the bit value</a:t>
            </a:r>
            <a:endParaRPr/>
          </a:p>
        </p:txBody>
      </p:sp>
      <p:sp>
        <p:nvSpPr>
          <p:cNvPr id="264" name="Google Shape;2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 a register (16 bits) containing information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 testing the value of a particular bit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</p:txBody>
      </p:sp>
      <p:grpSp>
        <p:nvGrpSpPr>
          <p:cNvPr id="265" name="Google Shape;265;p17"/>
          <p:cNvGrpSpPr/>
          <p:nvPr/>
        </p:nvGrpSpPr>
        <p:grpSpPr>
          <a:xfrm>
            <a:off x="5133550" y="2007675"/>
            <a:ext cx="1293850" cy="326400"/>
            <a:chOff x="5547825" y="1226350"/>
            <a:chExt cx="1293850" cy="326400"/>
          </a:xfrm>
        </p:grpSpPr>
        <p:sp>
          <p:nvSpPr>
            <p:cNvPr id="266" name="Google Shape;266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270" name="Google Shape;270;p17"/>
          <p:cNvGrpSpPr/>
          <p:nvPr/>
        </p:nvGrpSpPr>
        <p:grpSpPr>
          <a:xfrm>
            <a:off x="3755025" y="2007675"/>
            <a:ext cx="1293850" cy="326400"/>
            <a:chOff x="5547825" y="1226350"/>
            <a:chExt cx="1293850" cy="326400"/>
          </a:xfrm>
        </p:grpSpPr>
        <p:sp>
          <p:nvSpPr>
            <p:cNvPr id="271" name="Google Shape;27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</a:t>
              </a: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275" name="Google Shape;275;p17"/>
          <p:cNvGrpSpPr/>
          <p:nvPr/>
        </p:nvGrpSpPr>
        <p:grpSpPr>
          <a:xfrm>
            <a:off x="2376500" y="2007675"/>
            <a:ext cx="1293850" cy="326400"/>
            <a:chOff x="5547825" y="1226350"/>
            <a:chExt cx="1293850" cy="326400"/>
          </a:xfrm>
        </p:grpSpPr>
        <p:sp>
          <p:nvSpPr>
            <p:cNvPr id="276" name="Google Shape;276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280" name="Google Shape;280;p17"/>
          <p:cNvGrpSpPr/>
          <p:nvPr/>
        </p:nvGrpSpPr>
        <p:grpSpPr>
          <a:xfrm>
            <a:off x="997975" y="2007675"/>
            <a:ext cx="1293850" cy="326400"/>
            <a:chOff x="5547825" y="1226350"/>
            <a:chExt cx="1293850" cy="326400"/>
          </a:xfrm>
        </p:grpSpPr>
        <p:sp>
          <p:nvSpPr>
            <p:cNvPr id="281" name="Google Shape;28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285" name="Google Shape;285;p17"/>
          <p:cNvGrpSpPr/>
          <p:nvPr/>
        </p:nvGrpSpPr>
        <p:grpSpPr>
          <a:xfrm>
            <a:off x="5139350" y="3364275"/>
            <a:ext cx="1293850" cy="326400"/>
            <a:chOff x="5547825" y="1226350"/>
            <a:chExt cx="1293850" cy="326400"/>
          </a:xfrm>
        </p:grpSpPr>
        <p:sp>
          <p:nvSpPr>
            <p:cNvPr id="286" name="Google Shape;286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90" name="Google Shape;290;p17"/>
          <p:cNvGrpSpPr/>
          <p:nvPr/>
        </p:nvGrpSpPr>
        <p:grpSpPr>
          <a:xfrm>
            <a:off x="3760825" y="3364275"/>
            <a:ext cx="1293850" cy="326400"/>
            <a:chOff x="5547825" y="1226350"/>
            <a:chExt cx="1293850" cy="326400"/>
          </a:xfrm>
        </p:grpSpPr>
        <p:sp>
          <p:nvSpPr>
            <p:cNvPr id="291" name="Google Shape;29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95" name="Google Shape;295;p17"/>
          <p:cNvGrpSpPr/>
          <p:nvPr/>
        </p:nvGrpSpPr>
        <p:grpSpPr>
          <a:xfrm>
            <a:off x="2382300" y="3364275"/>
            <a:ext cx="1293850" cy="326400"/>
            <a:chOff x="5547825" y="1226350"/>
            <a:chExt cx="1293850" cy="326400"/>
          </a:xfrm>
        </p:grpSpPr>
        <p:sp>
          <p:nvSpPr>
            <p:cNvPr id="296" name="Google Shape;296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00" name="Google Shape;300;p17"/>
          <p:cNvGrpSpPr/>
          <p:nvPr/>
        </p:nvGrpSpPr>
        <p:grpSpPr>
          <a:xfrm>
            <a:off x="1003775" y="3364275"/>
            <a:ext cx="1293850" cy="326400"/>
            <a:chOff x="5547825" y="1226350"/>
            <a:chExt cx="1293850" cy="326400"/>
          </a:xfrm>
        </p:grpSpPr>
        <p:sp>
          <p:nvSpPr>
            <p:cNvPr id="301" name="Google Shape;30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305" name="Google Shape;305;p17"/>
          <p:cNvCxnSpPr>
            <a:stCxn id="306" idx="2"/>
            <a:endCxn id="301" idx="0"/>
          </p:cNvCxnSpPr>
          <p:nvPr/>
        </p:nvCxnSpPr>
        <p:spPr>
          <a:xfrm>
            <a:off x="11585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" name="Google Shape;307;p17"/>
          <p:cNvCxnSpPr>
            <a:stCxn id="308" idx="2"/>
            <a:endCxn id="302" idx="0"/>
          </p:cNvCxnSpPr>
          <p:nvPr/>
        </p:nvCxnSpPr>
        <p:spPr>
          <a:xfrm>
            <a:off x="148666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p17"/>
          <p:cNvCxnSpPr>
            <a:stCxn id="310" idx="2"/>
            <a:endCxn id="303" idx="0"/>
          </p:cNvCxnSpPr>
          <p:nvPr/>
        </p:nvCxnSpPr>
        <p:spPr>
          <a:xfrm>
            <a:off x="181475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" name="Google Shape;311;p17"/>
          <p:cNvCxnSpPr>
            <a:stCxn id="312" idx="2"/>
            <a:endCxn id="304" idx="0"/>
          </p:cNvCxnSpPr>
          <p:nvPr/>
        </p:nvCxnSpPr>
        <p:spPr>
          <a:xfrm>
            <a:off x="21428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" name="Google Shape;313;p17"/>
          <p:cNvCxnSpPr>
            <a:stCxn id="314" idx="2"/>
            <a:endCxn id="296" idx="0"/>
          </p:cNvCxnSpPr>
          <p:nvPr/>
        </p:nvCxnSpPr>
        <p:spPr>
          <a:xfrm>
            <a:off x="25371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5" name="Google Shape;315;p17"/>
          <p:cNvCxnSpPr/>
          <p:nvPr/>
        </p:nvCxnSpPr>
        <p:spPr>
          <a:xfrm>
            <a:off x="4572825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6" name="Google Shape;316;p17"/>
          <p:cNvCxnSpPr>
            <a:stCxn id="317" idx="2"/>
            <a:endCxn id="297" idx="0"/>
          </p:cNvCxnSpPr>
          <p:nvPr/>
        </p:nvCxnSpPr>
        <p:spPr>
          <a:xfrm>
            <a:off x="2865188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" name="Google Shape;318;p17"/>
          <p:cNvCxnSpPr>
            <a:stCxn id="319" idx="2"/>
            <a:endCxn id="298" idx="0"/>
          </p:cNvCxnSpPr>
          <p:nvPr/>
        </p:nvCxnSpPr>
        <p:spPr>
          <a:xfrm>
            <a:off x="31932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" name="Google Shape;320;p17"/>
          <p:cNvCxnSpPr>
            <a:stCxn id="321" idx="2"/>
            <a:endCxn id="291" idx="0"/>
          </p:cNvCxnSpPr>
          <p:nvPr/>
        </p:nvCxnSpPr>
        <p:spPr>
          <a:xfrm>
            <a:off x="39156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" name="Google Shape;322;p17"/>
          <p:cNvCxnSpPr>
            <a:stCxn id="323" idx="2"/>
            <a:endCxn id="292" idx="0"/>
          </p:cNvCxnSpPr>
          <p:nvPr/>
        </p:nvCxnSpPr>
        <p:spPr>
          <a:xfrm>
            <a:off x="424371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" name="Google Shape;324;p17"/>
          <p:cNvCxnSpPr>
            <a:stCxn id="325" idx="2"/>
            <a:endCxn id="293" idx="0"/>
          </p:cNvCxnSpPr>
          <p:nvPr/>
        </p:nvCxnSpPr>
        <p:spPr>
          <a:xfrm>
            <a:off x="45718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7"/>
          <p:cNvCxnSpPr>
            <a:stCxn id="327" idx="2"/>
            <a:endCxn id="294" idx="0"/>
          </p:cNvCxnSpPr>
          <p:nvPr/>
        </p:nvCxnSpPr>
        <p:spPr>
          <a:xfrm>
            <a:off x="48998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" name="Google Shape;328;p17"/>
          <p:cNvCxnSpPr>
            <a:stCxn id="329" idx="2"/>
            <a:endCxn id="286" idx="0"/>
          </p:cNvCxnSpPr>
          <p:nvPr/>
        </p:nvCxnSpPr>
        <p:spPr>
          <a:xfrm>
            <a:off x="529125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" name="Google Shape;330;p17"/>
          <p:cNvCxnSpPr>
            <a:stCxn id="331" idx="2"/>
            <a:endCxn id="287" idx="0"/>
          </p:cNvCxnSpPr>
          <p:nvPr/>
        </p:nvCxnSpPr>
        <p:spPr>
          <a:xfrm>
            <a:off x="5619338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2" name="Google Shape;332;p17"/>
          <p:cNvCxnSpPr>
            <a:stCxn id="333" idx="2"/>
            <a:endCxn id="288" idx="0"/>
          </p:cNvCxnSpPr>
          <p:nvPr/>
        </p:nvCxnSpPr>
        <p:spPr>
          <a:xfrm>
            <a:off x="5947425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" name="Google Shape;334;p17"/>
          <p:cNvCxnSpPr>
            <a:stCxn id="335" idx="2"/>
            <a:endCxn id="289" idx="0"/>
          </p:cNvCxnSpPr>
          <p:nvPr/>
        </p:nvCxnSpPr>
        <p:spPr>
          <a:xfrm>
            <a:off x="627550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36" name="Google Shape;336;p17"/>
          <p:cNvGrpSpPr/>
          <p:nvPr/>
        </p:nvGrpSpPr>
        <p:grpSpPr>
          <a:xfrm>
            <a:off x="5136450" y="2600675"/>
            <a:ext cx="1293850" cy="326400"/>
            <a:chOff x="5547825" y="1226350"/>
            <a:chExt cx="1293850" cy="326400"/>
          </a:xfrm>
        </p:grpSpPr>
        <p:sp>
          <p:nvSpPr>
            <p:cNvPr id="329" name="Google Shape;329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37" name="Google Shape;337;p17"/>
          <p:cNvGrpSpPr/>
          <p:nvPr/>
        </p:nvGrpSpPr>
        <p:grpSpPr>
          <a:xfrm>
            <a:off x="3760825" y="2600725"/>
            <a:ext cx="1293850" cy="326400"/>
            <a:chOff x="5547825" y="1226350"/>
            <a:chExt cx="1293850" cy="326400"/>
          </a:xfrm>
        </p:grpSpPr>
        <p:sp>
          <p:nvSpPr>
            <p:cNvPr id="321" name="Google Shape;32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38" name="Google Shape;338;p17"/>
          <p:cNvGrpSpPr/>
          <p:nvPr/>
        </p:nvGrpSpPr>
        <p:grpSpPr>
          <a:xfrm>
            <a:off x="2382300" y="2600725"/>
            <a:ext cx="1293850" cy="326400"/>
            <a:chOff x="5547825" y="1226350"/>
            <a:chExt cx="1293850" cy="326400"/>
          </a:xfrm>
        </p:grpSpPr>
        <p:sp>
          <p:nvSpPr>
            <p:cNvPr id="314" name="Google Shape;314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40" name="Google Shape;340;p17"/>
          <p:cNvGrpSpPr/>
          <p:nvPr/>
        </p:nvGrpSpPr>
        <p:grpSpPr>
          <a:xfrm>
            <a:off x="1003775" y="2600725"/>
            <a:ext cx="1293850" cy="326400"/>
            <a:chOff x="5547825" y="1226350"/>
            <a:chExt cx="1293850" cy="326400"/>
          </a:xfrm>
        </p:grpSpPr>
        <p:sp>
          <p:nvSpPr>
            <p:cNvPr id="306" name="Google Shape;306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341" name="Google Shape;341;p17"/>
          <p:cNvSpPr txBox="1"/>
          <p:nvPr/>
        </p:nvSpPr>
        <p:spPr>
          <a:xfrm>
            <a:off x="6512075" y="19707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42" name="Google Shape;342;p17"/>
          <p:cNvSpPr txBox="1"/>
          <p:nvPr/>
        </p:nvSpPr>
        <p:spPr>
          <a:xfrm>
            <a:off x="6512075" y="256382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0x020</a:t>
            </a:r>
            <a:endParaRPr/>
          </a:p>
        </p:txBody>
      </p:sp>
      <p:sp>
        <p:nvSpPr>
          <p:cNvPr id="343" name="Google Shape;343;p17"/>
          <p:cNvSpPr txBox="1"/>
          <p:nvPr/>
        </p:nvSpPr>
        <p:spPr>
          <a:xfrm>
            <a:off x="6512075" y="3290475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&amp; 0x020</a:t>
            </a:r>
            <a:endParaRPr/>
          </a:p>
        </p:txBody>
      </p:sp>
      <p:sp>
        <p:nvSpPr>
          <p:cNvPr id="344" name="Google Shape;344;p17"/>
          <p:cNvSpPr txBox="1"/>
          <p:nvPr/>
        </p:nvSpPr>
        <p:spPr>
          <a:xfrm flipH="1">
            <a:off x="8168700" y="2289175"/>
            <a:ext cx="663600" cy="40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endParaRPr/>
          </a:p>
        </p:txBody>
      </p:sp>
      <p:cxnSp>
        <p:nvCxnSpPr>
          <p:cNvPr id="345" name="Google Shape;345;p17"/>
          <p:cNvCxnSpPr>
            <a:stCxn id="344" idx="3"/>
            <a:endCxn id="342" idx="3"/>
          </p:cNvCxnSpPr>
          <p:nvPr/>
        </p:nvCxnSpPr>
        <p:spPr>
          <a:xfrm flipH="1">
            <a:off x="7373100" y="2489275"/>
            <a:ext cx="795600" cy="2748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" name="Google Shape;346;p17"/>
          <p:cNvCxnSpPr/>
          <p:nvPr/>
        </p:nvCxnSpPr>
        <p:spPr>
          <a:xfrm>
            <a:off x="35277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Manipulation: Clearing a bit</a:t>
            </a:r>
            <a:endParaRPr/>
          </a:p>
        </p:txBody>
      </p:sp>
      <p:sp>
        <p:nvSpPr>
          <p:cNvPr id="363" name="Google Shape;36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register (16 bits) containing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testing the value of a particular bit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Native instruction on ARM: bic A, A #0x200</a:t>
            </a:r>
            <a:endParaRPr/>
          </a:p>
        </p:txBody>
      </p:sp>
      <p:grpSp>
        <p:nvGrpSpPr>
          <p:cNvPr id="364" name="Google Shape;364;p18"/>
          <p:cNvGrpSpPr/>
          <p:nvPr/>
        </p:nvGrpSpPr>
        <p:grpSpPr>
          <a:xfrm>
            <a:off x="5133550" y="2007675"/>
            <a:ext cx="1293850" cy="326400"/>
            <a:chOff x="5547825" y="1226350"/>
            <a:chExt cx="1293850" cy="326400"/>
          </a:xfrm>
        </p:grpSpPr>
        <p:sp>
          <p:nvSpPr>
            <p:cNvPr id="365" name="Google Shape;365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69" name="Google Shape;369;p18"/>
          <p:cNvGrpSpPr/>
          <p:nvPr/>
        </p:nvGrpSpPr>
        <p:grpSpPr>
          <a:xfrm>
            <a:off x="3755025" y="2007675"/>
            <a:ext cx="1293850" cy="326400"/>
            <a:chOff x="5547825" y="1226350"/>
            <a:chExt cx="1293850" cy="326400"/>
          </a:xfrm>
        </p:grpSpPr>
        <p:sp>
          <p:nvSpPr>
            <p:cNvPr id="370" name="Google Shape;370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</a:t>
              </a: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74" name="Google Shape;374;p18"/>
          <p:cNvGrpSpPr/>
          <p:nvPr/>
        </p:nvGrpSpPr>
        <p:grpSpPr>
          <a:xfrm>
            <a:off x="2376500" y="2007675"/>
            <a:ext cx="1293850" cy="326400"/>
            <a:chOff x="5547825" y="1226350"/>
            <a:chExt cx="1293850" cy="326400"/>
          </a:xfrm>
        </p:grpSpPr>
        <p:sp>
          <p:nvSpPr>
            <p:cNvPr id="375" name="Google Shape;375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79" name="Google Shape;379;p18"/>
          <p:cNvGrpSpPr/>
          <p:nvPr/>
        </p:nvGrpSpPr>
        <p:grpSpPr>
          <a:xfrm>
            <a:off x="997975" y="2007675"/>
            <a:ext cx="1293850" cy="326400"/>
            <a:chOff x="5547825" y="1226350"/>
            <a:chExt cx="1293850" cy="326400"/>
          </a:xfrm>
        </p:grpSpPr>
        <p:sp>
          <p:nvSpPr>
            <p:cNvPr id="380" name="Google Shape;380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84" name="Google Shape;384;p18"/>
          <p:cNvGrpSpPr/>
          <p:nvPr/>
        </p:nvGrpSpPr>
        <p:grpSpPr>
          <a:xfrm>
            <a:off x="5139350" y="3364275"/>
            <a:ext cx="1293850" cy="326400"/>
            <a:chOff x="5547825" y="1226350"/>
            <a:chExt cx="1293850" cy="326400"/>
          </a:xfrm>
        </p:grpSpPr>
        <p:sp>
          <p:nvSpPr>
            <p:cNvPr id="385" name="Google Shape;385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89" name="Google Shape;389;p18"/>
          <p:cNvGrpSpPr/>
          <p:nvPr/>
        </p:nvGrpSpPr>
        <p:grpSpPr>
          <a:xfrm>
            <a:off x="3760825" y="3364275"/>
            <a:ext cx="1293850" cy="326400"/>
            <a:chOff x="5547825" y="1226350"/>
            <a:chExt cx="1293850" cy="326400"/>
          </a:xfrm>
        </p:grpSpPr>
        <p:sp>
          <p:nvSpPr>
            <p:cNvPr id="390" name="Google Shape;390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</a:t>
              </a: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94" name="Google Shape;394;p18"/>
          <p:cNvGrpSpPr/>
          <p:nvPr/>
        </p:nvGrpSpPr>
        <p:grpSpPr>
          <a:xfrm>
            <a:off x="2382300" y="3364275"/>
            <a:ext cx="1293850" cy="326400"/>
            <a:chOff x="5547825" y="1226350"/>
            <a:chExt cx="1293850" cy="326400"/>
          </a:xfrm>
        </p:grpSpPr>
        <p:sp>
          <p:nvSpPr>
            <p:cNvPr id="395" name="Google Shape;395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99" name="Google Shape;399;p18"/>
          <p:cNvGrpSpPr/>
          <p:nvPr/>
        </p:nvGrpSpPr>
        <p:grpSpPr>
          <a:xfrm>
            <a:off x="1003775" y="3364275"/>
            <a:ext cx="1293850" cy="326400"/>
            <a:chOff x="5547825" y="1226350"/>
            <a:chExt cx="1293850" cy="326400"/>
          </a:xfrm>
        </p:grpSpPr>
        <p:sp>
          <p:nvSpPr>
            <p:cNvPr id="400" name="Google Shape;400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cxnSp>
        <p:nvCxnSpPr>
          <p:cNvPr id="404" name="Google Shape;404;p18"/>
          <p:cNvCxnSpPr>
            <a:stCxn id="405" idx="2"/>
            <a:endCxn id="400" idx="0"/>
          </p:cNvCxnSpPr>
          <p:nvPr/>
        </p:nvCxnSpPr>
        <p:spPr>
          <a:xfrm>
            <a:off x="11585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" name="Google Shape;406;p18"/>
          <p:cNvCxnSpPr>
            <a:stCxn id="407" idx="2"/>
            <a:endCxn id="401" idx="0"/>
          </p:cNvCxnSpPr>
          <p:nvPr/>
        </p:nvCxnSpPr>
        <p:spPr>
          <a:xfrm>
            <a:off x="148666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" name="Google Shape;408;p18"/>
          <p:cNvCxnSpPr>
            <a:stCxn id="409" idx="2"/>
            <a:endCxn id="402" idx="0"/>
          </p:cNvCxnSpPr>
          <p:nvPr/>
        </p:nvCxnSpPr>
        <p:spPr>
          <a:xfrm>
            <a:off x="181475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0" name="Google Shape;410;p18"/>
          <p:cNvCxnSpPr>
            <a:stCxn id="411" idx="2"/>
            <a:endCxn id="403" idx="0"/>
          </p:cNvCxnSpPr>
          <p:nvPr/>
        </p:nvCxnSpPr>
        <p:spPr>
          <a:xfrm>
            <a:off x="21428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2" name="Google Shape;412;p18"/>
          <p:cNvCxnSpPr>
            <a:stCxn id="413" idx="2"/>
            <a:endCxn id="395" idx="0"/>
          </p:cNvCxnSpPr>
          <p:nvPr/>
        </p:nvCxnSpPr>
        <p:spPr>
          <a:xfrm>
            <a:off x="25371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4" name="Google Shape;414;p18"/>
          <p:cNvCxnSpPr/>
          <p:nvPr/>
        </p:nvCxnSpPr>
        <p:spPr>
          <a:xfrm>
            <a:off x="4572825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5" name="Google Shape;415;p18"/>
          <p:cNvCxnSpPr>
            <a:stCxn id="416" idx="2"/>
            <a:endCxn id="396" idx="0"/>
          </p:cNvCxnSpPr>
          <p:nvPr/>
        </p:nvCxnSpPr>
        <p:spPr>
          <a:xfrm>
            <a:off x="2865188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7" name="Google Shape;417;p18"/>
          <p:cNvCxnSpPr>
            <a:stCxn id="418" idx="2"/>
            <a:endCxn id="397" idx="0"/>
          </p:cNvCxnSpPr>
          <p:nvPr/>
        </p:nvCxnSpPr>
        <p:spPr>
          <a:xfrm>
            <a:off x="31932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9" name="Google Shape;419;p18"/>
          <p:cNvCxnSpPr>
            <a:stCxn id="420" idx="2"/>
            <a:endCxn id="390" idx="0"/>
          </p:cNvCxnSpPr>
          <p:nvPr/>
        </p:nvCxnSpPr>
        <p:spPr>
          <a:xfrm>
            <a:off x="39156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1" name="Google Shape;421;p18"/>
          <p:cNvCxnSpPr>
            <a:stCxn id="422" idx="2"/>
            <a:endCxn id="391" idx="0"/>
          </p:cNvCxnSpPr>
          <p:nvPr/>
        </p:nvCxnSpPr>
        <p:spPr>
          <a:xfrm>
            <a:off x="424371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3" name="Google Shape;423;p18"/>
          <p:cNvCxnSpPr>
            <a:stCxn id="424" idx="2"/>
            <a:endCxn id="392" idx="0"/>
          </p:cNvCxnSpPr>
          <p:nvPr/>
        </p:nvCxnSpPr>
        <p:spPr>
          <a:xfrm>
            <a:off x="45718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" name="Google Shape;425;p18"/>
          <p:cNvCxnSpPr>
            <a:stCxn id="426" idx="2"/>
            <a:endCxn id="393" idx="0"/>
          </p:cNvCxnSpPr>
          <p:nvPr/>
        </p:nvCxnSpPr>
        <p:spPr>
          <a:xfrm>
            <a:off x="48998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7" name="Google Shape;427;p18"/>
          <p:cNvCxnSpPr>
            <a:stCxn id="428" idx="2"/>
            <a:endCxn id="385" idx="0"/>
          </p:cNvCxnSpPr>
          <p:nvPr/>
        </p:nvCxnSpPr>
        <p:spPr>
          <a:xfrm>
            <a:off x="529125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9" name="Google Shape;429;p18"/>
          <p:cNvCxnSpPr>
            <a:stCxn id="430" idx="2"/>
            <a:endCxn id="386" idx="0"/>
          </p:cNvCxnSpPr>
          <p:nvPr/>
        </p:nvCxnSpPr>
        <p:spPr>
          <a:xfrm>
            <a:off x="5619338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" name="Google Shape;431;p18"/>
          <p:cNvCxnSpPr>
            <a:stCxn id="432" idx="2"/>
            <a:endCxn id="387" idx="0"/>
          </p:cNvCxnSpPr>
          <p:nvPr/>
        </p:nvCxnSpPr>
        <p:spPr>
          <a:xfrm>
            <a:off x="5947425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3" name="Google Shape;433;p18"/>
          <p:cNvCxnSpPr>
            <a:stCxn id="434" idx="2"/>
            <a:endCxn id="388" idx="0"/>
          </p:cNvCxnSpPr>
          <p:nvPr/>
        </p:nvCxnSpPr>
        <p:spPr>
          <a:xfrm>
            <a:off x="627550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35" name="Google Shape;435;p18"/>
          <p:cNvGrpSpPr/>
          <p:nvPr/>
        </p:nvGrpSpPr>
        <p:grpSpPr>
          <a:xfrm>
            <a:off x="5136450" y="2600675"/>
            <a:ext cx="1293850" cy="326400"/>
            <a:chOff x="5547825" y="1226350"/>
            <a:chExt cx="1293850" cy="326400"/>
          </a:xfrm>
        </p:grpSpPr>
        <p:sp>
          <p:nvSpPr>
            <p:cNvPr id="428" name="Google Shape;428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36" name="Google Shape;436;p18"/>
          <p:cNvGrpSpPr/>
          <p:nvPr/>
        </p:nvGrpSpPr>
        <p:grpSpPr>
          <a:xfrm>
            <a:off x="3760825" y="2600725"/>
            <a:ext cx="1293850" cy="326400"/>
            <a:chOff x="5547825" y="1226350"/>
            <a:chExt cx="1293850" cy="326400"/>
          </a:xfrm>
        </p:grpSpPr>
        <p:sp>
          <p:nvSpPr>
            <p:cNvPr id="420" name="Google Shape;420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37" name="Google Shape;437;p18"/>
          <p:cNvGrpSpPr/>
          <p:nvPr/>
        </p:nvGrpSpPr>
        <p:grpSpPr>
          <a:xfrm>
            <a:off x="2382300" y="2600725"/>
            <a:ext cx="1293850" cy="326400"/>
            <a:chOff x="5547825" y="1226350"/>
            <a:chExt cx="1293850" cy="326400"/>
          </a:xfrm>
        </p:grpSpPr>
        <p:sp>
          <p:nvSpPr>
            <p:cNvPr id="413" name="Google Shape;413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39" name="Google Shape;439;p18"/>
          <p:cNvGrpSpPr/>
          <p:nvPr/>
        </p:nvGrpSpPr>
        <p:grpSpPr>
          <a:xfrm>
            <a:off x="1003775" y="2600725"/>
            <a:ext cx="1293850" cy="326400"/>
            <a:chOff x="5547825" y="1226350"/>
            <a:chExt cx="1293850" cy="326400"/>
          </a:xfrm>
        </p:grpSpPr>
        <p:sp>
          <p:nvSpPr>
            <p:cNvPr id="405" name="Google Shape;405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440" name="Google Shape;440;p18"/>
          <p:cNvSpPr txBox="1"/>
          <p:nvPr/>
        </p:nvSpPr>
        <p:spPr>
          <a:xfrm>
            <a:off x="6512075" y="19707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41" name="Google Shape;441;p18"/>
          <p:cNvSpPr txBox="1"/>
          <p:nvPr/>
        </p:nvSpPr>
        <p:spPr>
          <a:xfrm>
            <a:off x="6512075" y="256382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0x020</a:t>
            </a:r>
            <a:endParaRPr/>
          </a:p>
        </p:txBody>
      </p:sp>
      <p:sp>
        <p:nvSpPr>
          <p:cNvPr id="442" name="Google Shape;442;p18"/>
          <p:cNvSpPr txBox="1"/>
          <p:nvPr/>
        </p:nvSpPr>
        <p:spPr>
          <a:xfrm>
            <a:off x="6512075" y="3290475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&amp; ~ 0x020</a:t>
            </a:r>
            <a:endParaRPr/>
          </a:p>
        </p:txBody>
      </p:sp>
      <p:sp>
        <p:nvSpPr>
          <p:cNvPr id="443" name="Google Shape;443;p18"/>
          <p:cNvSpPr txBox="1"/>
          <p:nvPr/>
        </p:nvSpPr>
        <p:spPr>
          <a:xfrm flipH="1">
            <a:off x="8168700" y="2289175"/>
            <a:ext cx="663600" cy="40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endParaRPr/>
          </a:p>
        </p:txBody>
      </p:sp>
      <p:cxnSp>
        <p:nvCxnSpPr>
          <p:cNvPr id="444" name="Google Shape;444;p18"/>
          <p:cNvCxnSpPr>
            <a:stCxn id="443" idx="3"/>
            <a:endCxn id="441" idx="3"/>
          </p:cNvCxnSpPr>
          <p:nvPr/>
        </p:nvCxnSpPr>
        <p:spPr>
          <a:xfrm flipH="1">
            <a:off x="7373100" y="2489275"/>
            <a:ext cx="795600" cy="2748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5" name="Google Shape;445;p18"/>
          <p:cNvCxnSpPr/>
          <p:nvPr/>
        </p:nvCxnSpPr>
        <p:spPr>
          <a:xfrm>
            <a:off x="35277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register (16 bits) containing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extracting a subrange of bits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cxnSp>
        <p:nvCxnSpPr>
          <p:cNvPr id="451" name="Google Shape;451;p19"/>
          <p:cNvCxnSpPr/>
          <p:nvPr/>
        </p:nvCxnSpPr>
        <p:spPr>
          <a:xfrm>
            <a:off x="253017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" name="Google Shape;452;p19"/>
          <p:cNvCxnSpPr/>
          <p:nvPr/>
        </p:nvCxnSpPr>
        <p:spPr>
          <a:xfrm>
            <a:off x="2858263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" name="Google Shape;453;p19"/>
          <p:cNvCxnSpPr/>
          <p:nvPr/>
        </p:nvCxnSpPr>
        <p:spPr>
          <a:xfrm>
            <a:off x="3186350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4" name="Google Shape;454;p19"/>
          <p:cNvCxnSpPr/>
          <p:nvPr/>
        </p:nvCxnSpPr>
        <p:spPr>
          <a:xfrm>
            <a:off x="351442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5" name="Google Shape;455;p19"/>
          <p:cNvCxnSpPr/>
          <p:nvPr/>
        </p:nvCxnSpPr>
        <p:spPr>
          <a:xfrm>
            <a:off x="390177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" name="Google Shape;456;p19"/>
          <p:cNvCxnSpPr/>
          <p:nvPr/>
        </p:nvCxnSpPr>
        <p:spPr>
          <a:xfrm>
            <a:off x="4229863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7" name="Google Shape;457;p19"/>
          <p:cNvCxnSpPr/>
          <p:nvPr/>
        </p:nvCxnSpPr>
        <p:spPr>
          <a:xfrm>
            <a:off x="4557950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8" name="Google Shape;458;p19"/>
          <p:cNvCxnSpPr/>
          <p:nvPr/>
        </p:nvCxnSpPr>
        <p:spPr>
          <a:xfrm>
            <a:off x="488602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9" name="Google Shape;459;p19"/>
          <p:cNvCxnSpPr/>
          <p:nvPr/>
        </p:nvCxnSpPr>
        <p:spPr>
          <a:xfrm>
            <a:off x="5282900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0" name="Google Shape;460;p19"/>
          <p:cNvCxnSpPr/>
          <p:nvPr/>
        </p:nvCxnSpPr>
        <p:spPr>
          <a:xfrm>
            <a:off x="5610988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1" name="Google Shape;461;p19"/>
          <p:cNvCxnSpPr/>
          <p:nvPr/>
        </p:nvCxnSpPr>
        <p:spPr>
          <a:xfrm>
            <a:off x="593907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" name="Google Shape;462;p19"/>
          <p:cNvCxnSpPr/>
          <p:nvPr/>
        </p:nvCxnSpPr>
        <p:spPr>
          <a:xfrm>
            <a:off x="6267150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3" name="Google Shape;46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Manipulation: Flipping the value of a set of bits</a:t>
            </a:r>
            <a:endParaRPr/>
          </a:p>
        </p:txBody>
      </p:sp>
      <p:grpSp>
        <p:nvGrpSpPr>
          <p:cNvPr id="464" name="Google Shape;464;p19"/>
          <p:cNvGrpSpPr/>
          <p:nvPr/>
        </p:nvGrpSpPr>
        <p:grpSpPr>
          <a:xfrm>
            <a:off x="5133550" y="2007675"/>
            <a:ext cx="1293850" cy="326400"/>
            <a:chOff x="5547825" y="1226350"/>
            <a:chExt cx="1293850" cy="326400"/>
          </a:xfrm>
        </p:grpSpPr>
        <p:sp>
          <p:nvSpPr>
            <p:cNvPr id="465" name="Google Shape;465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469" name="Google Shape;469;p19"/>
          <p:cNvGrpSpPr/>
          <p:nvPr/>
        </p:nvGrpSpPr>
        <p:grpSpPr>
          <a:xfrm>
            <a:off x="3755025" y="2007675"/>
            <a:ext cx="1293850" cy="326400"/>
            <a:chOff x="5547825" y="1226350"/>
            <a:chExt cx="1293850" cy="326400"/>
          </a:xfrm>
        </p:grpSpPr>
        <p:sp>
          <p:nvSpPr>
            <p:cNvPr id="470" name="Google Shape;470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474" name="Google Shape;474;p19"/>
          <p:cNvGrpSpPr/>
          <p:nvPr/>
        </p:nvGrpSpPr>
        <p:grpSpPr>
          <a:xfrm>
            <a:off x="2376500" y="2007675"/>
            <a:ext cx="1293850" cy="326400"/>
            <a:chOff x="5547825" y="1226350"/>
            <a:chExt cx="1293850" cy="326400"/>
          </a:xfrm>
        </p:grpSpPr>
        <p:sp>
          <p:nvSpPr>
            <p:cNvPr id="475" name="Google Shape;475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79" name="Google Shape;479;p19"/>
          <p:cNvGrpSpPr/>
          <p:nvPr/>
        </p:nvGrpSpPr>
        <p:grpSpPr>
          <a:xfrm>
            <a:off x="997975" y="2007675"/>
            <a:ext cx="1293850" cy="326400"/>
            <a:chOff x="5547825" y="1226350"/>
            <a:chExt cx="1293850" cy="326400"/>
          </a:xfrm>
        </p:grpSpPr>
        <p:sp>
          <p:nvSpPr>
            <p:cNvPr id="480" name="Google Shape;480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484" name="Google Shape;484;p19"/>
          <p:cNvGrpSpPr/>
          <p:nvPr/>
        </p:nvGrpSpPr>
        <p:grpSpPr>
          <a:xfrm>
            <a:off x="5139350" y="3364275"/>
            <a:ext cx="1293850" cy="326400"/>
            <a:chOff x="5547825" y="1226350"/>
            <a:chExt cx="1293850" cy="326400"/>
          </a:xfrm>
        </p:grpSpPr>
        <p:sp>
          <p:nvSpPr>
            <p:cNvPr id="485" name="Google Shape;485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489" name="Google Shape;489;p19"/>
          <p:cNvGrpSpPr/>
          <p:nvPr/>
        </p:nvGrpSpPr>
        <p:grpSpPr>
          <a:xfrm>
            <a:off x="3760825" y="3364275"/>
            <a:ext cx="1293850" cy="326400"/>
            <a:chOff x="5547825" y="1226350"/>
            <a:chExt cx="1293850" cy="326400"/>
          </a:xfrm>
        </p:grpSpPr>
        <p:sp>
          <p:nvSpPr>
            <p:cNvPr id="490" name="Google Shape;490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94" name="Google Shape;494;p19"/>
          <p:cNvGrpSpPr/>
          <p:nvPr/>
        </p:nvGrpSpPr>
        <p:grpSpPr>
          <a:xfrm>
            <a:off x="2382300" y="3364275"/>
            <a:ext cx="1293850" cy="326400"/>
            <a:chOff x="5547825" y="1226350"/>
            <a:chExt cx="1293850" cy="326400"/>
          </a:xfrm>
        </p:grpSpPr>
        <p:sp>
          <p:nvSpPr>
            <p:cNvPr id="495" name="Google Shape;495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97" name="Google Shape;497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499" name="Google Shape;499;p19"/>
          <p:cNvGrpSpPr/>
          <p:nvPr/>
        </p:nvGrpSpPr>
        <p:grpSpPr>
          <a:xfrm>
            <a:off x="1003775" y="3364275"/>
            <a:ext cx="1293850" cy="326400"/>
            <a:chOff x="5547825" y="1226350"/>
            <a:chExt cx="1293850" cy="326400"/>
          </a:xfrm>
        </p:grpSpPr>
        <p:sp>
          <p:nvSpPr>
            <p:cNvPr id="500" name="Google Shape;500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01" name="Google Shape;501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02" name="Google Shape;502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03" name="Google Shape;503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cxnSp>
        <p:nvCxnSpPr>
          <p:cNvPr id="504" name="Google Shape;504;p19"/>
          <p:cNvCxnSpPr/>
          <p:nvPr/>
        </p:nvCxnSpPr>
        <p:spPr>
          <a:xfrm>
            <a:off x="115857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5" name="Google Shape;505;p19"/>
          <p:cNvCxnSpPr/>
          <p:nvPr/>
        </p:nvCxnSpPr>
        <p:spPr>
          <a:xfrm>
            <a:off x="1486663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6" name="Google Shape;506;p19"/>
          <p:cNvCxnSpPr/>
          <p:nvPr/>
        </p:nvCxnSpPr>
        <p:spPr>
          <a:xfrm>
            <a:off x="1814750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7" name="Google Shape;507;p19"/>
          <p:cNvCxnSpPr/>
          <p:nvPr/>
        </p:nvCxnSpPr>
        <p:spPr>
          <a:xfrm>
            <a:off x="214282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08" name="Google Shape;508;p19"/>
          <p:cNvGrpSpPr/>
          <p:nvPr/>
        </p:nvGrpSpPr>
        <p:grpSpPr>
          <a:xfrm>
            <a:off x="5136450" y="2600675"/>
            <a:ext cx="1293850" cy="326400"/>
            <a:chOff x="5547825" y="1226350"/>
            <a:chExt cx="1293850" cy="326400"/>
          </a:xfrm>
        </p:grpSpPr>
        <p:sp>
          <p:nvSpPr>
            <p:cNvPr id="509" name="Google Shape;509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513" name="Google Shape;513;p19"/>
          <p:cNvGrpSpPr/>
          <p:nvPr/>
        </p:nvGrpSpPr>
        <p:grpSpPr>
          <a:xfrm>
            <a:off x="3760825" y="2600725"/>
            <a:ext cx="1293850" cy="326400"/>
            <a:chOff x="5547825" y="1226350"/>
            <a:chExt cx="1293850" cy="326400"/>
          </a:xfrm>
        </p:grpSpPr>
        <p:sp>
          <p:nvSpPr>
            <p:cNvPr id="514" name="Google Shape;514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17" name="Google Shape;517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18" name="Google Shape;518;p19"/>
          <p:cNvGrpSpPr/>
          <p:nvPr/>
        </p:nvGrpSpPr>
        <p:grpSpPr>
          <a:xfrm>
            <a:off x="2382300" y="2600725"/>
            <a:ext cx="1293850" cy="326400"/>
            <a:chOff x="5547825" y="1226350"/>
            <a:chExt cx="1293850" cy="326400"/>
          </a:xfrm>
        </p:grpSpPr>
        <p:sp>
          <p:nvSpPr>
            <p:cNvPr id="519" name="Google Shape;519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23" name="Google Shape;523;p19"/>
          <p:cNvGrpSpPr/>
          <p:nvPr/>
        </p:nvGrpSpPr>
        <p:grpSpPr>
          <a:xfrm>
            <a:off x="1003775" y="2600725"/>
            <a:ext cx="1293850" cy="326400"/>
            <a:chOff x="5547825" y="1226350"/>
            <a:chExt cx="1293850" cy="326400"/>
          </a:xfrm>
        </p:grpSpPr>
        <p:sp>
          <p:nvSpPr>
            <p:cNvPr id="524" name="Google Shape;524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528" name="Google Shape;528;p19"/>
          <p:cNvSpPr txBox="1"/>
          <p:nvPr/>
        </p:nvSpPr>
        <p:spPr>
          <a:xfrm>
            <a:off x="6512075" y="19707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29" name="Google Shape;529;p19"/>
          <p:cNvSpPr txBox="1"/>
          <p:nvPr/>
        </p:nvSpPr>
        <p:spPr>
          <a:xfrm>
            <a:off x="6512075" y="256382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0x0992</a:t>
            </a:r>
            <a:endParaRPr/>
          </a:p>
        </p:txBody>
      </p:sp>
      <p:sp>
        <p:nvSpPr>
          <p:cNvPr id="530" name="Google Shape;530;p19"/>
          <p:cNvSpPr txBox="1"/>
          <p:nvPr/>
        </p:nvSpPr>
        <p:spPr>
          <a:xfrm>
            <a:off x="6512075" y="3290475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^ 0x0992</a:t>
            </a:r>
            <a:endParaRPr/>
          </a:p>
        </p:txBody>
      </p:sp>
      <p:sp>
        <p:nvSpPr>
          <p:cNvPr id="531" name="Google Shape;531;p19"/>
          <p:cNvSpPr txBox="1"/>
          <p:nvPr/>
        </p:nvSpPr>
        <p:spPr>
          <a:xfrm flipH="1">
            <a:off x="8168700" y="2289175"/>
            <a:ext cx="663600" cy="40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endParaRPr/>
          </a:p>
        </p:txBody>
      </p:sp>
      <p:cxnSp>
        <p:nvCxnSpPr>
          <p:cNvPr id="532" name="Google Shape;532;p19"/>
          <p:cNvCxnSpPr>
            <a:stCxn id="531" idx="3"/>
            <a:endCxn id="529" idx="3"/>
          </p:cNvCxnSpPr>
          <p:nvPr/>
        </p:nvCxnSpPr>
        <p:spPr>
          <a:xfrm flipH="1">
            <a:off x="7373100" y="2489275"/>
            <a:ext cx="795600" cy="2748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2212</TotalTime>
  <Words>1050</Words>
  <Application>Microsoft Macintosh PowerPoint</Application>
  <PresentationFormat>On-screen Show (16:9)</PresentationFormat>
  <Paragraphs>430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Source Code Pro</vt:lpstr>
      <vt:lpstr>Arial</vt:lpstr>
      <vt:lpstr>Simple Light</vt:lpstr>
      <vt:lpstr>Bitwise Operations</vt:lpstr>
      <vt:lpstr>Boolean-based Bitwise Operations</vt:lpstr>
      <vt:lpstr>Shift-based Operations</vt:lpstr>
      <vt:lpstr>Additional Shift-based Operations</vt:lpstr>
      <vt:lpstr>Repositioning Fields within a Register</vt:lpstr>
      <vt:lpstr>Bit Manipulation: Testing the bit value</vt:lpstr>
      <vt:lpstr>Bit Manipulation: Clearing a bit</vt:lpstr>
      <vt:lpstr>Bit Manipulation: Flipping the value of a set of bits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Bitwise Operations</dc:title>
  <cp:lastModifiedBy>Fitzgerald, Steven M</cp:lastModifiedBy>
  <cp:revision>13</cp:revision>
  <dcterms:modified xsi:type="dcterms:W3CDTF">2023-10-13T17:34:26Z</dcterms:modified>
</cp:coreProperties>
</file>