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8" r:id="rId2"/>
    <p:sldId id="260" r:id="rId3"/>
    <p:sldId id="262" r:id="rId4"/>
    <p:sldId id="261" r:id="rId5"/>
    <p:sldId id="263" r:id="rId6"/>
    <p:sldId id="264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B64E7D-FE4F-4541-8213-99132243926A}">
  <a:tblStyle styleId="{0AB64E7D-FE4F-4541-8213-9913224392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59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b262fc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b262fc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cb262fc41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cb262fc41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cb262fc41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cb262fc41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24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cb262fc41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cb262fc41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67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25900" y="4654200"/>
            <a:ext cx="86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225900" y="247700"/>
            <a:ext cx="2889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OSI and TCP/IP Models</a:t>
            </a:r>
            <a:endParaRPr sz="1600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827875" y="796338"/>
          <a:ext cx="5797325" cy="355083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6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Layer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Example Protocol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Naming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Transported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Hardware Device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IPv4/IPv6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8" name="Google Shape;68;p15"/>
          <p:cNvCxnSpPr/>
          <p:nvPr/>
        </p:nvCxnSpPr>
        <p:spPr>
          <a:xfrm rot="10800000" flipH="1">
            <a:off x="357300" y="2858325"/>
            <a:ext cx="7154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5"/>
          <p:cNvSpPr/>
          <p:nvPr/>
        </p:nvSpPr>
        <p:spPr>
          <a:xfrm>
            <a:off x="7276500" y="2372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 rot="10800000">
            <a:off x="7274950" y="2858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881700" y="1922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2" name="Google Shape;72;p15"/>
          <p:cNvSpPr txBox="1"/>
          <p:nvPr/>
        </p:nvSpPr>
        <p:spPr>
          <a:xfrm>
            <a:off x="6880150" y="3417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IPv4 Packet Header</a:t>
            </a:r>
            <a:endParaRPr dirty="0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r="754"/>
          <a:stretch/>
        </p:blipFill>
        <p:spPr>
          <a:xfrm>
            <a:off x="264225" y="1357442"/>
            <a:ext cx="8568075" cy="27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IPv4 Packet Header</a:t>
            </a:r>
            <a:endParaRPr dirty="0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r="754"/>
          <a:stretch/>
        </p:blipFill>
        <p:spPr>
          <a:xfrm>
            <a:off x="264225" y="1357442"/>
            <a:ext cx="8568075" cy="27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39DAF-BC29-5144-A06B-1D68B3419404}"/>
              </a:ext>
            </a:extLst>
          </p:cNvPr>
          <p:cNvSpPr txBox="1"/>
          <p:nvPr/>
        </p:nvSpPr>
        <p:spPr>
          <a:xfrm>
            <a:off x="1307803" y="1892869"/>
            <a:ext cx="15523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1010 </a:t>
            </a:r>
            <a:r>
              <a:rPr lang="en-US" sz="1200" dirty="0"/>
              <a:t> </a:t>
            </a:r>
            <a:r>
              <a:rPr lang="en-US" sz="1200" spc="300" dirty="0"/>
              <a:t>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0B46D-32A5-1245-ACC7-BE824660370D}"/>
              </a:ext>
            </a:extLst>
          </p:cNvPr>
          <p:cNvSpPr txBox="1"/>
          <p:nvPr/>
        </p:nvSpPr>
        <p:spPr>
          <a:xfrm>
            <a:off x="2870791" y="1892869"/>
            <a:ext cx="19457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1101 </a:t>
            </a:r>
            <a:r>
              <a:rPr lang="en-US" sz="1200" dirty="0"/>
              <a:t> </a:t>
            </a:r>
            <a:r>
              <a:rPr lang="en-US" sz="1200" spc="300" dirty="0"/>
              <a:t>1110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39707-498E-0A4A-B0D3-FE230F3E42D8}"/>
              </a:ext>
            </a:extLst>
          </p:cNvPr>
          <p:cNvSpPr txBox="1"/>
          <p:nvPr/>
        </p:nvSpPr>
        <p:spPr>
          <a:xfrm>
            <a:off x="4816553" y="1892869"/>
            <a:ext cx="20024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0000 </a:t>
            </a:r>
            <a:r>
              <a:rPr lang="en-US" sz="1200" dirty="0"/>
              <a:t> </a:t>
            </a:r>
            <a:r>
              <a:rPr lang="en-US" sz="1200" spc="300" dirty="0"/>
              <a:t>1001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3689D-E582-4940-97F3-076F5877D67E}"/>
              </a:ext>
            </a:extLst>
          </p:cNvPr>
          <p:cNvSpPr txBox="1"/>
          <p:nvPr/>
        </p:nvSpPr>
        <p:spPr>
          <a:xfrm>
            <a:off x="6829658" y="1892869"/>
            <a:ext cx="19457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1010 </a:t>
            </a:r>
            <a:r>
              <a:rPr lang="en-US" sz="1200" dirty="0"/>
              <a:t> </a:t>
            </a:r>
            <a:r>
              <a:rPr lang="en-US" sz="1200" spc="300" dirty="0"/>
              <a:t>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2AD5F-4982-CE46-AED4-4FC219E00243}"/>
              </a:ext>
            </a:extLst>
          </p:cNvPr>
          <p:cNvSpPr txBox="1"/>
          <p:nvPr/>
        </p:nvSpPr>
        <p:spPr>
          <a:xfrm>
            <a:off x="1321974" y="2183498"/>
            <a:ext cx="15523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1110 </a:t>
            </a:r>
            <a:r>
              <a:rPr lang="en-US" sz="1200" dirty="0"/>
              <a:t> </a:t>
            </a:r>
            <a:r>
              <a:rPr lang="en-US" sz="1200" spc="300" dirty="0"/>
              <a:t>1101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4C8E2-B7CC-1A48-9770-67CB236EC9B6}"/>
              </a:ext>
            </a:extLst>
          </p:cNvPr>
          <p:cNvSpPr txBox="1"/>
          <p:nvPr/>
        </p:nvSpPr>
        <p:spPr>
          <a:xfrm>
            <a:off x="2884962" y="2183498"/>
            <a:ext cx="19457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0001 </a:t>
            </a:r>
            <a:r>
              <a:rPr lang="en-US" sz="1200" dirty="0"/>
              <a:t> </a:t>
            </a:r>
            <a:r>
              <a:rPr lang="en-US" sz="1200" spc="300" dirty="0"/>
              <a:t>1000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BE516-3D6F-DA41-9814-0A25CD21AF48}"/>
              </a:ext>
            </a:extLst>
          </p:cNvPr>
          <p:cNvSpPr txBox="1"/>
          <p:nvPr/>
        </p:nvSpPr>
        <p:spPr>
          <a:xfrm>
            <a:off x="4830724" y="2183498"/>
            <a:ext cx="20024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1010 </a:t>
            </a:r>
            <a:r>
              <a:rPr lang="en-US" sz="1200" dirty="0"/>
              <a:t> </a:t>
            </a:r>
            <a:r>
              <a:rPr lang="en-US" sz="1200" spc="300" dirty="0"/>
              <a:t>0011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0B259-AA99-D740-9485-2921E36390EA}"/>
              </a:ext>
            </a:extLst>
          </p:cNvPr>
          <p:cNvSpPr txBox="1"/>
          <p:nvPr/>
        </p:nvSpPr>
        <p:spPr>
          <a:xfrm>
            <a:off x="6843829" y="2183498"/>
            <a:ext cx="19457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/>
              <a:t>0010 </a:t>
            </a:r>
            <a:r>
              <a:rPr lang="en-US" sz="1200" dirty="0"/>
              <a:t> </a:t>
            </a:r>
            <a:r>
              <a:rPr lang="en-US" sz="1200" spc="300" dirty="0"/>
              <a:t>0101</a:t>
            </a:r>
          </a:p>
        </p:txBody>
      </p:sp>
    </p:spTree>
    <p:extLst>
      <p:ext uri="{BB962C8B-B14F-4D97-AF65-F5344CB8AC3E}">
        <p14:creationId xmlns:p14="http://schemas.microsoft.com/office/powerpoint/2010/main" val="275890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D3A8C75-9D77-7BB2-BB48-12AEBFDA4682}"/>
              </a:ext>
            </a:extLst>
          </p:cNvPr>
          <p:cNvSpPr/>
          <p:nvPr/>
        </p:nvSpPr>
        <p:spPr>
          <a:xfrm>
            <a:off x="5723112" y="4339247"/>
            <a:ext cx="710293" cy="3265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Checksum Calc</a:t>
            </a:r>
            <a:endParaRPr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BB0902D-CD5B-9E5B-C750-7D963ED129EC}"/>
              </a:ext>
            </a:extLst>
          </p:cNvPr>
          <p:cNvSpPr/>
          <p:nvPr/>
        </p:nvSpPr>
        <p:spPr>
          <a:xfrm>
            <a:off x="4310743" y="2620736"/>
            <a:ext cx="710293" cy="3265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84FC3C-DBCD-CA4D-BA81-F7D928DFF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609671"/>
            <a:ext cx="8520600" cy="3250192"/>
          </a:xfrm>
        </p:spPr>
        <p:txBody>
          <a:bodyPr>
            <a:noAutofit/>
          </a:bodyPr>
          <a:lstStyle/>
          <a:p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1010 1001 1101 1110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43486                    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2^16 = 65,536</a:t>
            </a:r>
            <a:endParaRPr lang="en-US" sz="1100" spc="300" dirty="0">
              <a:latin typeface="Source Code Pro" panose="020B0509030403020204" pitchFamily="49" charset="0"/>
              <a:ea typeface="Source Code Pro" panose="020B0509030403020204" pitchFamily="49" charset="0"/>
              <a:cs typeface="Courier New" panose="02070309020205020404" pitchFamily="49" charset="0"/>
            </a:endParaRPr>
          </a:p>
          <a:p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0000 1001 1010 0000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2464                  </a:t>
            </a:r>
            <a:r>
              <a:rPr lang="en-US" sz="1100" spc="300" dirty="0" err="1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max_int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 = 65,535</a:t>
            </a:r>
            <a:endParaRPr lang="en-US" sz="1100" spc="300" dirty="0">
              <a:latin typeface="Source Code Pro" panose="020B0509030403020204" pitchFamily="49" charset="0"/>
              <a:ea typeface="Source Code Pro" panose="020B0509030403020204" pitchFamily="49" charset="0"/>
              <a:cs typeface="Courier New" panose="02070309020205020404" pitchFamily="49" charset="0"/>
            </a:endParaRPr>
          </a:p>
          <a:p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1110 1101 0001 1000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60696</a:t>
            </a:r>
          </a:p>
          <a:p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1010 0011 0010 0101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41765</a:t>
            </a:r>
          </a:p>
          <a:p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1010 1001 1101 1110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43486</a:t>
            </a:r>
          </a:p>
          <a:p>
            <a:r>
              <a:rPr lang="en-US" sz="1100" spc="300" dirty="0">
                <a:highlight>
                  <a:srgbClr val="FFFF00"/>
                </a:highlight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1000 1011 0110 1100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   0 35692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 </a:t>
            </a:r>
            <a:r>
              <a:rPr lang="en-US" sz="1100" spc="300" dirty="0" err="1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header_checksum</a:t>
            </a:r>
            <a:endParaRPr lang="en-US" sz="1100" spc="300" dirty="0">
              <a:latin typeface="Source Code Pro" panose="020B0509030403020204" pitchFamily="49" charset="0"/>
              <a:ea typeface="Source Code Pro" panose="020B0509030403020204" pitchFamily="49" charset="0"/>
              <a:cs typeface="Courier New" panose="02070309020205020404" pitchFamily="49" charset="0"/>
            </a:endParaRPr>
          </a:p>
          <a:p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1110 1101 0001 1000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60696</a:t>
            </a:r>
          </a:p>
          <a:p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1010 0011 0010 0101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41765</a:t>
            </a:r>
          </a:p>
          <a:p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0000 1001 1010 0000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2464</a:t>
            </a:r>
          </a:p>
          <a:p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1110 1101 0001 1000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60696</a:t>
            </a:r>
          </a:p>
          <a:p>
            <a:endParaRPr lang="en-US" sz="11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sum = 357518 (without the </a:t>
            </a:r>
            <a:r>
              <a:rPr lang="en-US" sz="1100" spc="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header_checksum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139700" indent="0">
              <a:buNone/>
            </a:pPr>
            <a:endParaRPr lang="en-US" sz="11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(q / r)  = 357518 / 2^16     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 (5 29838)</a:t>
            </a:r>
            <a:b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checksum = </a:t>
            </a:r>
            <a:r>
              <a:rPr lang="en-US" sz="1100" spc="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max_int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 (q + r) 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 35692</a:t>
            </a:r>
          </a:p>
          <a:p>
            <a:pPr marL="139700" indent="0">
              <a:buNone/>
            </a:pP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         (</a:t>
            </a:r>
            <a:r>
              <a:rPr lang="en-US" sz="1100" spc="300" dirty="0" err="1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header_checksum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 == checksum ) ?  0 : error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 0 </a:t>
            </a:r>
            <a:b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</a:br>
            <a:endParaRPr lang="en-US" sz="11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z="11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r>
              <a:rPr lang="en-US" sz="11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                                   </a:t>
            </a:r>
            <a:endParaRPr lang="en-US" sz="11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l="12145" t="1" r="1577" b="32445"/>
          <a:stretch/>
        </p:blipFill>
        <p:spPr>
          <a:xfrm>
            <a:off x="3012519" y="65320"/>
            <a:ext cx="6131481" cy="1515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DFDA89-CDFE-3F49-99BC-FC68901B918E}"/>
              </a:ext>
            </a:extLst>
          </p:cNvPr>
          <p:cNvCxnSpPr/>
          <p:nvPr/>
        </p:nvCxnSpPr>
        <p:spPr>
          <a:xfrm>
            <a:off x="3081862" y="3598936"/>
            <a:ext cx="10058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FBD236F4-0517-9C05-F801-14285D2E1F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78473" y="3164073"/>
            <a:ext cx="1432057" cy="105722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8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89D6-E585-B44A-A070-CD1D554B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Checksum: using </a:t>
            </a:r>
            <a:r>
              <a:rPr lang="en-US"/>
              <a:t>8-bits  </a:t>
            </a:r>
            <a:r>
              <a:rPr lang="en-US" sz="2000"/>
              <a:t>(from 156.</a:t>
            </a:r>
            <a:r>
              <a:rPr lang="en-US" sz="2000" dirty="0"/>
              <a:t>txt)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76C097-557D-CF4A-37EF-CB567276591F}"/>
              </a:ext>
            </a:extLst>
          </p:cNvPr>
          <p:cNvSpPr/>
          <p:nvPr/>
        </p:nvSpPr>
        <p:spPr>
          <a:xfrm>
            <a:off x="7732312" y="3486077"/>
            <a:ext cx="710293" cy="3265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76414C-A95D-689D-F189-791D4331E01C}"/>
              </a:ext>
            </a:extLst>
          </p:cNvPr>
          <p:cNvSpPr/>
          <p:nvPr/>
        </p:nvSpPr>
        <p:spPr>
          <a:xfrm>
            <a:off x="1455506" y="2408464"/>
            <a:ext cx="710293" cy="3265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B12AF-D8EC-DB4D-AFEE-A8ED0D169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45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2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16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5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12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0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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156: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header_checksum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55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17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192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+  10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354</a:t>
            </a:r>
          </a:p>
          <a:p>
            <a:pPr marL="139700" indent="0">
              <a:buNone/>
            </a:pPr>
            <a:endParaRPr lang="en-US" dirty="0">
              <a:solidFill>
                <a:srgbClr val="000000"/>
              </a:solidFill>
              <a:effectLst/>
              <a:latin typeface="PT Mono" panose="02060509020205020204" pitchFamily="49" charset="77"/>
            </a:endParaRPr>
          </a:p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9E234-FD16-E24B-9FC6-B0BB96215F3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75707" y="1152475"/>
            <a:ext cx="7256593" cy="3416400"/>
          </a:xfrm>
        </p:spPr>
        <p:txBody>
          <a:bodyPr>
            <a:normAutofit fontScale="92500" lnSpcReduction="10000"/>
          </a:bodyPr>
          <a:lstStyle/>
          <a:p>
            <a:pPr marL="139700" indent="0">
              <a:buNone/>
            </a:pP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                                        2^8 = 256</a:t>
            </a:r>
          </a:p>
          <a:p>
            <a:pPr marL="139700" indent="0">
              <a:buNone/>
            </a:pPr>
            <a:r>
              <a:rPr lang="en-US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                                    </a:t>
            </a:r>
            <a:r>
              <a:rPr lang="en-US" spc="300" dirty="0" err="1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max_int</a:t>
            </a:r>
            <a:r>
              <a:rPr lang="en-US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 = 255</a:t>
            </a: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(q / r)  = 354 / 2^8                      </a:t>
            </a: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 (1 98)</a:t>
            </a:r>
            <a:b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checksum = </a:t>
            </a:r>
            <a:r>
              <a:rPr lang="en-US" sz="1400" spc="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max_int</a:t>
            </a: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 (q + r)              </a:t>
            </a: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 156</a:t>
            </a:r>
            <a:b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</a:b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(</a:t>
            </a:r>
            <a:r>
              <a:rPr lang="en-US" sz="1400" spc="300" dirty="0" err="1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header_checksum</a:t>
            </a: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 == checksum )? 0 : error  0 </a:t>
            </a:r>
            <a:b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</a:br>
            <a:b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</a:b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B6B245-5FF7-7C49-9090-75EF2F2A59B2}"/>
              </a:ext>
            </a:extLst>
          </p:cNvPr>
          <p:cNvCxnSpPr/>
          <p:nvPr/>
        </p:nvCxnSpPr>
        <p:spPr>
          <a:xfrm flipH="1">
            <a:off x="431797" y="3691467"/>
            <a:ext cx="71966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89FE3B7-756B-BA7A-6FDC-1A3E086ED992}"/>
              </a:ext>
            </a:extLst>
          </p:cNvPr>
          <p:cNvCxnSpPr>
            <a:cxnSpLocks/>
            <a:stCxn id="7" idx="4"/>
            <a:endCxn id="5" idx="1"/>
          </p:cNvCxnSpPr>
          <p:nvPr/>
        </p:nvCxnSpPr>
        <p:spPr>
          <a:xfrm rot="16200000" flipH="1">
            <a:off x="4424059" y="121629"/>
            <a:ext cx="798866" cy="602567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37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89D6-E585-B44A-A070-CD1D554B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Checksum: using 8-bits  </a:t>
            </a:r>
            <a:r>
              <a:rPr lang="en-US" sz="2000" dirty="0"/>
              <a:t>(from 229_error.txt)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5DE20D-B456-AF59-DB84-B1978847B978}"/>
              </a:ext>
            </a:extLst>
          </p:cNvPr>
          <p:cNvSpPr/>
          <p:nvPr/>
        </p:nvSpPr>
        <p:spPr>
          <a:xfrm>
            <a:off x="7747855" y="3480411"/>
            <a:ext cx="710293" cy="3265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2E8E41-13A5-64B0-02CD-550079611B27}"/>
              </a:ext>
            </a:extLst>
          </p:cNvPr>
          <p:cNvSpPr/>
          <p:nvPr/>
        </p:nvSpPr>
        <p:spPr>
          <a:xfrm>
            <a:off x="1412422" y="2408464"/>
            <a:ext cx="710293" cy="3265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B12AF-D8EC-DB4D-AFEE-A8ED0D169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45 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2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16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5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12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0 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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229: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header_checksum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55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17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192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34</a:t>
            </a:r>
          </a:p>
          <a:p>
            <a:pPr marL="13970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+ 378 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139700" indent="0">
              <a:buNone/>
            </a:pPr>
            <a:endParaRPr lang="en-US" dirty="0">
              <a:solidFill>
                <a:srgbClr val="000000"/>
              </a:solidFill>
              <a:effectLst/>
              <a:latin typeface="PT Mono" panose="02060509020205020204" pitchFamily="49" charset="77"/>
            </a:endParaRPr>
          </a:p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9E234-FD16-E24B-9FC6-B0BB96215F3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75707" y="1152475"/>
            <a:ext cx="7453993" cy="3416400"/>
          </a:xfrm>
        </p:spPr>
        <p:txBody>
          <a:bodyPr>
            <a:normAutofit fontScale="92500" lnSpcReduction="10000"/>
          </a:bodyPr>
          <a:lstStyle/>
          <a:p>
            <a:pPr marL="139700" indent="0">
              <a:buNone/>
            </a:pP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                                        2^8 = 256</a:t>
            </a:r>
          </a:p>
          <a:p>
            <a:pPr marL="139700" indent="0">
              <a:buNone/>
            </a:pPr>
            <a:r>
              <a:rPr lang="en-US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                                    </a:t>
            </a:r>
            <a:r>
              <a:rPr lang="en-US" spc="300" dirty="0" err="1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max_int</a:t>
            </a:r>
            <a:r>
              <a:rPr lang="en-US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 = 255</a:t>
            </a: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indent="0">
              <a:buNone/>
            </a:pP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(q / r)  = 378 / 2^8                      </a:t>
            </a: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 (1 122)</a:t>
            </a:r>
            <a:b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checksum = </a:t>
            </a:r>
            <a:r>
              <a:rPr lang="en-US" sz="1400" spc="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max_int</a:t>
            </a: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 (q + r)              </a:t>
            </a: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 132</a:t>
            </a:r>
            <a:b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</a:b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(</a:t>
            </a:r>
            <a:r>
              <a:rPr lang="en-US" sz="1400" spc="300" dirty="0" err="1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header_checksum</a:t>
            </a:r>
            <a: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 == checksum )? 0 : error  error </a:t>
            </a:r>
            <a:b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</a:br>
            <a:br>
              <a:rPr lang="en-US" sz="1400" spc="300" dirty="0"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</a:b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z="1400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pPr marL="139700" indent="0">
              <a:buNone/>
            </a:pPr>
            <a:endParaRPr lang="en-US" spc="300" dirty="0">
              <a:latin typeface="Source Code Pro" panose="020B0509030403020204" pitchFamily="49" charset="0"/>
              <a:ea typeface="Source Code Pro" panose="020B0509030403020204" pitchFamily="49" charset="0"/>
              <a:sym typeface="Wingdings" pitchFamily="2" charset="2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B6B245-5FF7-7C49-9090-75EF2F2A59B2}"/>
              </a:ext>
            </a:extLst>
          </p:cNvPr>
          <p:cNvCxnSpPr/>
          <p:nvPr/>
        </p:nvCxnSpPr>
        <p:spPr>
          <a:xfrm flipH="1">
            <a:off x="431797" y="3691467"/>
            <a:ext cx="71966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3CBBB29E-A3B4-2D80-AB91-3F884D54E510}"/>
              </a:ext>
            </a:extLst>
          </p:cNvPr>
          <p:cNvCxnSpPr>
            <a:cxnSpLocks/>
            <a:stCxn id="7" idx="4"/>
            <a:endCxn id="5" idx="1"/>
          </p:cNvCxnSpPr>
          <p:nvPr/>
        </p:nvCxnSpPr>
        <p:spPr>
          <a:xfrm rot="16200000" flipH="1">
            <a:off x="4413122" y="89483"/>
            <a:ext cx="793200" cy="608430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6539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401</Words>
  <Application>Microsoft Macintosh PowerPoint</Application>
  <PresentationFormat>On-screen Show (16:9)</PresentationFormat>
  <Paragraphs>133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Menlo</vt:lpstr>
      <vt:lpstr>PT Mono</vt:lpstr>
      <vt:lpstr>Source Code Pro</vt:lpstr>
      <vt:lpstr>Simple Light</vt:lpstr>
      <vt:lpstr>PowerPoint Presentation</vt:lpstr>
      <vt:lpstr>IPv4 Packet Header</vt:lpstr>
      <vt:lpstr>IPv4 Packet Header</vt:lpstr>
      <vt:lpstr>Checksum Calc</vt:lpstr>
      <vt:lpstr>Checksum: using 8-bits  (from 156.txt)</vt:lpstr>
      <vt:lpstr>Checksum: using 8-bits  (from 229_error.txt)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of Computation and Communication</dc:title>
  <cp:lastModifiedBy>Fitzgerald, Steven M</cp:lastModifiedBy>
  <cp:revision>10</cp:revision>
  <dcterms:modified xsi:type="dcterms:W3CDTF">2023-10-08T18:31:38Z</dcterms:modified>
</cp:coreProperties>
</file>