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0" r:id="rId10"/>
    <p:sldId id="263" r:id="rId11"/>
    <p:sldId id="264" r:id="rId12"/>
    <p:sldId id="266" r:id="rId13"/>
    <p:sldId id="267" r:id="rId14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D6E2FC-F025-48D8-A6CF-72C42F51AEF4}">
  <a:tblStyle styleId="{78D6E2FC-F025-48D8-A6CF-72C42F51AE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/>
    <p:restoredTop sz="94558"/>
  </p:normalViewPr>
  <p:slideViewPr>
    <p:cSldViewPr snapToGrid="0">
      <p:cViewPr varScale="1">
        <p:scale>
          <a:sx n="161" d="100"/>
          <a:sy n="161" d="100"/>
        </p:scale>
        <p:origin x="65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2e65bbb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2e65bbb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02e65bbb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02e65bbb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02e65bbb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02e65bbb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02e65bb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02e65bb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2e65bbb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2e65bbb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def9804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def9804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2e65bbb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02e65bbb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ef98044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ef98044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2e65bbb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02e65bbb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2e65bbb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2e65bbb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8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02e65bbb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02e65bbb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9030a96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49030a96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what-does-risc-and-cisc-mean-in-2020-7b4d42c9a9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what-does-risc-and-cisc-mean-in-2020-7b4d42c9a9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Registers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byte, half, word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 (signed/unsigned), binary32, binary64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integer registers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floating point registers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binary32: $fp0 .. $fp31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binary64: {$fp0, $fp1} .. {$fp30, $fp31}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3: system registers: pc, hi, lo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l="1489" t="4056" r="24797" b="4794"/>
          <a:stretch/>
        </p:blipFill>
        <p:spPr>
          <a:xfrm>
            <a:off x="5006925" y="2008325"/>
            <a:ext cx="3515650" cy="24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4948750" y="1608125"/>
            <a:ext cx="393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Registers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(Architecture) Memory Layout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layout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 addressable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lowest address at bottom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 words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endian format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endian format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32-bit registers (4 bytes)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fall to the left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297" y="900038"/>
            <a:ext cx="3744826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9476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16277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23078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9879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4231950" y="41287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4231950" y="38335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4231950" y="35383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231950" y="32431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cxnSp>
        <p:nvCxnSpPr>
          <p:cNvPr id="200" name="Google Shape;200;p21"/>
          <p:cNvCxnSpPr/>
          <p:nvPr/>
        </p:nvCxnSpPr>
        <p:spPr>
          <a:xfrm>
            <a:off x="4018375" y="4423950"/>
            <a:ext cx="11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1"/>
          <p:cNvCxnSpPr>
            <a:endCxn id="192" idx="0"/>
          </p:cNvCxnSpPr>
          <p:nvPr/>
        </p:nvCxnSpPr>
        <p:spPr>
          <a:xfrm flipH="1">
            <a:off x="1287700" y="3390800"/>
            <a:ext cx="2944200" cy="11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1"/>
          <p:cNvCxnSpPr>
            <a:endCxn id="193" idx="0"/>
          </p:cNvCxnSpPr>
          <p:nvPr/>
        </p:nvCxnSpPr>
        <p:spPr>
          <a:xfrm flipH="1">
            <a:off x="1967800" y="3686000"/>
            <a:ext cx="2264100" cy="8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1"/>
          <p:cNvCxnSpPr>
            <a:endCxn id="194" idx="0"/>
          </p:cNvCxnSpPr>
          <p:nvPr/>
        </p:nvCxnSpPr>
        <p:spPr>
          <a:xfrm flipH="1">
            <a:off x="2647900" y="3981200"/>
            <a:ext cx="15840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1"/>
          <p:cNvCxnSpPr>
            <a:stCxn id="196" idx="1"/>
            <a:endCxn id="195" idx="0"/>
          </p:cNvCxnSpPr>
          <p:nvPr/>
        </p:nvCxnSpPr>
        <p:spPr>
          <a:xfrm flipH="1">
            <a:off x="3328050" y="4276350"/>
            <a:ext cx="9039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1"/>
          <p:cNvCxnSpPr/>
          <p:nvPr/>
        </p:nvCxnSpPr>
        <p:spPr>
          <a:xfrm rot="10800000" flipH="1">
            <a:off x="2629125" y="1513375"/>
            <a:ext cx="2604300" cy="17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6" name="Google Shape;206;p21"/>
          <p:cNvSpPr/>
          <p:nvPr/>
        </p:nvSpPr>
        <p:spPr>
          <a:xfrm>
            <a:off x="55616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62417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9218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76019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cxnSp>
        <p:nvCxnSpPr>
          <p:cNvPr id="210" name="Google Shape;210;p21"/>
          <p:cNvCxnSpPr>
            <a:stCxn id="196" idx="3"/>
            <a:endCxn id="206" idx="0"/>
          </p:cNvCxnSpPr>
          <p:nvPr/>
        </p:nvCxnSpPr>
        <p:spPr>
          <a:xfrm>
            <a:off x="4912050" y="4276350"/>
            <a:ext cx="9897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1"/>
          <p:cNvCxnSpPr>
            <a:stCxn id="197" idx="3"/>
            <a:endCxn id="207" idx="0"/>
          </p:cNvCxnSpPr>
          <p:nvPr/>
        </p:nvCxnSpPr>
        <p:spPr>
          <a:xfrm>
            <a:off x="4912050" y="3981150"/>
            <a:ext cx="16698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21"/>
          <p:cNvSpPr txBox="1"/>
          <p:nvPr/>
        </p:nvSpPr>
        <p:spPr>
          <a:xfrm>
            <a:off x="4519050" y="2225538"/>
            <a:ext cx="4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4120925" y="1795000"/>
            <a:ext cx="52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$fp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4819350" y="2706475"/>
            <a:ext cx="55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$gp</a:t>
            </a:r>
            <a:endParaRPr/>
          </a:p>
        </p:txBody>
      </p:sp>
      <p:cxnSp>
        <p:nvCxnSpPr>
          <p:cNvPr id="215" name="Google Shape;215;p21"/>
          <p:cNvCxnSpPr>
            <a:stCxn id="212" idx="3"/>
          </p:cNvCxnSpPr>
          <p:nvPr/>
        </p:nvCxnSpPr>
        <p:spPr>
          <a:xfrm rot="10800000" flipH="1">
            <a:off x="5002350" y="2233338"/>
            <a:ext cx="113700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1"/>
          <p:cNvCxnSpPr/>
          <p:nvPr/>
        </p:nvCxnSpPr>
        <p:spPr>
          <a:xfrm rot="10800000" flipH="1">
            <a:off x="5378250" y="2725675"/>
            <a:ext cx="801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1"/>
          <p:cNvCxnSpPr>
            <a:stCxn id="213" idx="3"/>
          </p:cNvCxnSpPr>
          <p:nvPr/>
        </p:nvCxnSpPr>
        <p:spPr>
          <a:xfrm>
            <a:off x="4644425" y="1995100"/>
            <a:ext cx="1463400" cy="10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21"/>
          <p:cNvSpPr txBox="1"/>
          <p:nvPr/>
        </p:nvSpPr>
        <p:spPr>
          <a:xfrm>
            <a:off x="6047777" y="24699"/>
            <a:ext cx="307677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endiance</a:t>
            </a:r>
            <a:r>
              <a:rPr lang="en" sz="1200" dirty="0"/>
              <a:t>: the order of bytes within a word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big:      1,2,3,4        (</a:t>
            </a:r>
            <a:r>
              <a:rPr lang="en" sz="1200" dirty="0" err="1"/>
              <a:t>yy</a:t>
            </a:r>
            <a:r>
              <a:rPr lang="en" sz="1200" dirty="0"/>
              <a:t>/mm/dd)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little:     4,3,2,1       (dd/mm/</a:t>
            </a:r>
            <a:r>
              <a:rPr lang="en" sz="1200" dirty="0" err="1"/>
              <a:t>yy</a:t>
            </a:r>
            <a:r>
              <a:rPr lang="en" sz="1200" dirty="0"/>
              <a:t>)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middle: 3,4,1,2       (mm/dd/</a:t>
            </a:r>
            <a:r>
              <a:rPr lang="en" sz="1200" dirty="0" err="1"/>
              <a:t>yy</a:t>
            </a:r>
            <a:r>
              <a:rPr lang="en" sz="1200" dirty="0"/>
              <a:t>)</a:t>
            </a:r>
            <a:endParaRPr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OS interface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Service Requests to the operating system via the ‘</a:t>
            </a:r>
            <a:r>
              <a:rPr lang="en" dirty="0" err="1"/>
              <a:t>syscall</a:t>
            </a:r>
            <a:r>
              <a:rPr lang="en" dirty="0"/>
              <a:t>' instruction</a:t>
            </a:r>
            <a:endParaRPr dirty="0"/>
          </a:p>
        </p:txBody>
      </p:sp>
      <p:graphicFrame>
        <p:nvGraphicFramePr>
          <p:cNvPr id="235" name="Google Shape;235;p23"/>
          <p:cNvGraphicFramePr/>
          <p:nvPr/>
        </p:nvGraphicFramePr>
        <p:xfrm>
          <a:off x="895730" y="2041999"/>
          <a:ext cx="6380075" cy="280398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146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Service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input:  $a0..$a3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output: $v0..$v1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 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malloc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size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buffer address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read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fd,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$a1 = buffer address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$a2 = num bytes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$v0 = bytes read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   -1 == error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    0 == </a:t>
                      </a:r>
                      <a:r>
                        <a:rPr lang="en" dirty="0" err="1"/>
                        <a:t>eof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E8271B-F2D0-1842-AAFA-1838948C8275}"/>
              </a:ext>
            </a:extLst>
          </p:cNvPr>
          <p:cNvSpPr txBox="1"/>
          <p:nvPr/>
        </p:nvSpPr>
        <p:spPr>
          <a:xfrm>
            <a:off x="6185816" y="220298"/>
            <a:ext cx="28135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Print the integer ‘1’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Macro: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print_di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%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imm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 $a0, %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imm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 $v0, 1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syscall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833E-2A35-7D44-AB5F-13687BAC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8AF12-D8EC-514F-B9B3-04A94D789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13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 Architectures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ISA is one level above the physical architecture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Defines the following: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instruction and their semantics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data types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Registers: size, number, and purpose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Memory: layout, addressing, alignment, endiance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Memory is an array of bytes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OS interface: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not define the following: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technology used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chip layout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 implementation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etc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Very Similar to an API: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RISC versus CISC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Reduced Instruction Set Computer (RISC)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Complex Instruction Set Computer (CISC)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928625" y="3943625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x86</a:t>
            </a:r>
            <a:endParaRPr dirty="0"/>
          </a:p>
        </p:txBody>
      </p:sp>
      <p:sp>
        <p:nvSpPr>
          <p:cNvPr id="63" name="Google Shape;63;p14"/>
          <p:cNvSpPr/>
          <p:nvPr/>
        </p:nvSpPr>
        <p:spPr>
          <a:xfrm>
            <a:off x="7362454" y="3940685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963264" y="2176600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341421" y="2176600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304125" y="17486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Examples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1075" y="3607400"/>
            <a:ext cx="1317600" cy="8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AMD</a:t>
            </a:r>
            <a:endParaRPr sz="1000"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5429975" y="529960"/>
            <a:ext cx="361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endiance: the order of bytes within a word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big:      1,2,3,4        (yy/mm/dd)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little:     4,3,2,1       (dd/mm/yy)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middle: 3,4,1,2       (mm/dd/yy)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268875" y="3607400"/>
            <a:ext cx="1317600" cy="8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INTEL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6094025" y="3191125"/>
            <a:ext cx="24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Examples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 rot="-5400000">
            <a:off x="4387650" y="1122825"/>
            <a:ext cx="1484400" cy="896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-20850" y="4713150"/>
            <a:ext cx="83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Read: 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https://medium.com/swlh/what-does-risc-and-cisc-mean-in-2020-7b4d42c9a9de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Tape: sufficiently large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control unit (aka firmware)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coming from an I/O device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276850" y="962025"/>
            <a:ext cx="3177300" cy="317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Universal</a:t>
            </a:r>
            <a:r>
              <a:rPr lang="en"/>
              <a:t> Computer</a:t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81" name="Google Shape;81;p15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5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83" name="Google Shape;83;p15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9" name="Google Shape;89;p15"/>
              <p:cNvCxnSpPr>
                <a:endCxn id="85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0" name="Google Shape;90;p15"/>
              <p:cNvCxnSpPr>
                <a:stCxn id="85" idx="6"/>
                <a:endCxn id="86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1" name="Google Shape;91;p15"/>
              <p:cNvCxnSpPr>
                <a:stCxn id="86" idx="7"/>
                <a:endCxn id="87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2" name="Google Shape;92;p15"/>
              <p:cNvCxnSpPr>
                <a:stCxn id="87" idx="3"/>
                <a:endCxn id="86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3" name="Google Shape;93;p15"/>
              <p:cNvCxnSpPr>
                <a:stCxn id="87" idx="4"/>
                <a:endCxn id="88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4" name="Google Shape;94;p15"/>
              <p:cNvCxnSpPr>
                <a:stCxn id="88" idx="2"/>
                <a:endCxn id="86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5" name="Google Shape;95;p15"/>
              <p:cNvCxnSpPr>
                <a:stCxn id="87" idx="6"/>
                <a:endCxn id="83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96" name="Google Shape;96;p15"/>
          <p:cNvSpPr/>
          <p:nvPr/>
        </p:nvSpPr>
        <p:spPr>
          <a:xfrm rot="5400000">
            <a:off x="5950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9260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5948300" y="3438350"/>
            <a:ext cx="2343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Sufficiently Large Tape</a:t>
            </a:r>
            <a:endParaRPr sz="900"/>
          </a:p>
        </p:txBody>
      </p:sp>
      <p:sp>
        <p:nvSpPr>
          <p:cNvPr id="103" name="Google Shape;103;p15"/>
          <p:cNvSpPr/>
          <p:nvPr/>
        </p:nvSpPr>
        <p:spPr>
          <a:xfrm>
            <a:off x="6178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616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8646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1173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3701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09" name="Google Shape;109;p15"/>
          <p:cNvCxnSpPr/>
          <p:nvPr/>
        </p:nvCxnSpPr>
        <p:spPr>
          <a:xfrm rot="10800000">
            <a:off x="5924575" y="31145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>
            <a:off x="61056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1" name="Google Shape;111;p15"/>
          <p:cNvSpPr txBox="1"/>
          <p:nvPr/>
        </p:nvSpPr>
        <p:spPr>
          <a:xfrm>
            <a:off x="5843450" y="41755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73700" y="3589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293800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499501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705203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91090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2116606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2322307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2528009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284587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1401825" y="4251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22" name="Google Shape;122;p15"/>
          <p:cNvSpPr txBox="1"/>
          <p:nvPr/>
        </p:nvSpPr>
        <p:spPr>
          <a:xfrm>
            <a:off x="6052950" y="1591188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3" name="Google Shape;123;p15"/>
          <p:cNvSpPr txBox="1"/>
          <p:nvPr/>
        </p:nvSpPr>
        <p:spPr>
          <a:xfrm>
            <a:off x="4093200" y="962025"/>
            <a:ext cx="950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3956250" y="4575750"/>
            <a:ext cx="13206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program</a:t>
            </a:r>
            <a:endParaRPr/>
          </a:p>
        </p:txBody>
      </p:sp>
      <p:cxnSp>
        <p:nvCxnSpPr>
          <p:cNvPr id="125" name="Google Shape;125;p15"/>
          <p:cNvCxnSpPr>
            <a:endCxn id="123" idx="2"/>
          </p:cNvCxnSpPr>
          <p:nvPr/>
        </p:nvCxnSpPr>
        <p:spPr>
          <a:xfrm rot="10800000" flipH="1">
            <a:off x="3107100" y="1362225"/>
            <a:ext cx="1461300" cy="1292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5"/>
          <p:cNvCxnSpPr>
            <a:endCxn id="124" idx="0"/>
          </p:cNvCxnSpPr>
          <p:nvPr/>
        </p:nvCxnSpPr>
        <p:spPr>
          <a:xfrm rot="-5400000" flipH="1">
            <a:off x="3685050" y="3644250"/>
            <a:ext cx="1591500" cy="271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5"/>
          <p:cNvSpPr txBox="1"/>
          <p:nvPr/>
        </p:nvSpPr>
        <p:spPr>
          <a:xfrm>
            <a:off x="4141350" y="357550"/>
            <a:ext cx="950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128" name="Google Shape;128;p15"/>
          <p:cNvCxnSpPr>
            <a:endCxn id="127" idx="1"/>
          </p:cNvCxnSpPr>
          <p:nvPr/>
        </p:nvCxnSpPr>
        <p:spPr>
          <a:xfrm rot="-5400000">
            <a:off x="2949900" y="823300"/>
            <a:ext cx="1457100" cy="925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Execution Cycle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the instruction into the control unit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control lines to allow data to flow to ALU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Activate the ALU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Writeback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the data to a register or memory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00" y="1110375"/>
            <a:ext cx="34480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5868375" y="3393775"/>
            <a:ext cx="21993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Harvard Memory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Pipeline Execution</a:t>
            </a:r>
            <a:endParaRPr/>
          </a:p>
        </p:txBody>
      </p:sp>
      <p:graphicFrame>
        <p:nvGraphicFramePr>
          <p:cNvPr id="148" name="Google Shape;148;p18"/>
          <p:cNvGraphicFramePr/>
          <p:nvPr>
            <p:extLst>
              <p:ext uri="{D42A27DB-BD31-4B8C-83A1-F6EECF244321}">
                <p14:modId xmlns:p14="http://schemas.microsoft.com/office/powerpoint/2010/main" val="4018143029"/>
              </p:ext>
            </p:extLst>
          </p:nvPr>
        </p:nvGraphicFramePr>
        <p:xfrm>
          <a:off x="453081" y="2339200"/>
          <a:ext cx="7673794" cy="268219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96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Instruction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1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2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3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4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5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6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7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8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#1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 </a:t>
                      </a:r>
                      <a:br>
                        <a:rPr lang="en" sz="1300"/>
                      </a:br>
                      <a:r>
                        <a:rPr lang="en" sz="1300"/>
                        <a:t>#6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#2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#3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#4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#5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Mem</a:t>
                      </a:r>
                      <a:endParaRPr sz="13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300" y="55350"/>
            <a:ext cx="3448428" cy="19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13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 Architectures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ISA is one level above the physical architecture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Defines the following: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instruction and their semantics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data types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Registers: size, number, and purpose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Memory: layout, addressing, alignment, endiance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Memory is an array of bytes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OS interface: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not define the following: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technology used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chip layout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 implementation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etc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Very Similar to an API: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RISC versus CISC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Reduced Instruction Set Computer (RISC)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Complex Instruction Set Computer (CISC)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928625" y="3943625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x86</a:t>
            </a:r>
            <a:endParaRPr dirty="0"/>
          </a:p>
        </p:txBody>
      </p:sp>
      <p:sp>
        <p:nvSpPr>
          <p:cNvPr id="63" name="Google Shape;63;p14"/>
          <p:cNvSpPr/>
          <p:nvPr/>
        </p:nvSpPr>
        <p:spPr>
          <a:xfrm>
            <a:off x="7362454" y="3940685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963264" y="2176600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341421" y="2176600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304125" y="17486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Examples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1075" y="3607400"/>
            <a:ext cx="1317600" cy="8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AMD</a:t>
            </a:r>
            <a:endParaRPr sz="1000"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5429975" y="529960"/>
            <a:ext cx="361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endiance: the order of bytes within a word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big:      1,2,3,4        (yy/mm/dd)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little:     4,3,2,1       (dd/mm/yy)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middle: 3,4,1,2       (mm/dd/yy)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268875" y="3607400"/>
            <a:ext cx="1317600" cy="8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INTEL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6094025" y="3191125"/>
            <a:ext cx="24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Examples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 rot="-5400000">
            <a:off x="4387650" y="1122825"/>
            <a:ext cx="1484400" cy="896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-20850" y="4713150"/>
            <a:ext cx="83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Read: 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https://medium.com/swlh/what-does-risc-and-cisc-mean-in-2020-7b4d42c9a9de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183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Instructions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Three basic instruction types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Arithmetic, bitwise logic, etc.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Data transfers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Basic control flow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add  $v0, $v0, $a0    #  $v0 = $v0 + $a0          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addi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$v0, $v0, 2      #  $v0 = $v0 + 2             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$a0, $a1, 4      #  $a0 = $a1 &gt;&gt;&gt; 4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li   $t0, 4           #  $t0 = 4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move  $t1, $t2        #  $t1 = $t2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lb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 $s0, 0($t0)      #  $s0 = MEM[$t0]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lh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 $s1, 3($t0)      #  $s1 = </a:t>
            </a: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concat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(MEM[$t0+3+1],MEM[$t0+3+0])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beq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$t3, $t5, label  # if ($t3 == $t5) </a:t>
            </a: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goto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label</a:t>
            </a:r>
            <a:endParaRPr sz="1200"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al  proc             # method()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493650" y="330950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7527775" y="635375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7527775" y="822910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7527775" y="10075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7527775" y="11922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527775" y="1376991"/>
            <a:ext cx="597300" cy="184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7527775" y="15616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7527775" y="17463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7527775" y="1931091"/>
            <a:ext cx="597300" cy="18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527775" y="2115791"/>
            <a:ext cx="597300" cy="18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527775" y="23004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7526100" y="2485200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8093950" y="536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169" name="Google Shape;169;p19"/>
          <p:cNvSpPr txBox="1"/>
          <p:nvPr/>
        </p:nvSpPr>
        <p:spPr>
          <a:xfrm>
            <a:off x="8093950" y="73682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170" name="Google Shape;170;p19"/>
          <p:cNvSpPr txBox="1"/>
          <p:nvPr/>
        </p:nvSpPr>
        <p:spPr>
          <a:xfrm>
            <a:off x="8093950" y="917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171" name="Google Shape;171;p19"/>
          <p:cNvSpPr txBox="1"/>
          <p:nvPr/>
        </p:nvSpPr>
        <p:spPr>
          <a:xfrm>
            <a:off x="8074025" y="2413225"/>
            <a:ext cx="50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n-1</a:t>
            </a:r>
            <a:endParaRPr sz="1100"/>
          </a:p>
        </p:txBody>
      </p:sp>
      <p:cxnSp>
        <p:nvCxnSpPr>
          <p:cNvPr id="172" name="Google Shape;172;p19"/>
          <p:cNvCxnSpPr>
            <a:stCxn id="173" idx="1"/>
          </p:cNvCxnSpPr>
          <p:nvPr/>
        </p:nvCxnSpPr>
        <p:spPr>
          <a:xfrm flipH="1">
            <a:off x="4892763" y="1461513"/>
            <a:ext cx="2348700" cy="2046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4" name="Google Shape;174;p19"/>
          <p:cNvSpPr txBox="1"/>
          <p:nvPr/>
        </p:nvSpPr>
        <p:spPr>
          <a:xfrm>
            <a:off x="6529575" y="2777575"/>
            <a:ext cx="141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$t0 = 4;</a:t>
            </a:r>
            <a:br>
              <a:rPr lang="en"/>
            </a:br>
            <a:r>
              <a:rPr lang="en"/>
              <a:t>0($t0) ⇔ $t0[0]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7241463" y="1284513"/>
            <a:ext cx="361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t0:</a:t>
            </a:r>
            <a:endParaRPr sz="1100"/>
          </a:p>
        </p:txBody>
      </p:sp>
      <p:sp>
        <p:nvSpPr>
          <p:cNvPr id="175" name="Google Shape;175;p19"/>
          <p:cNvSpPr txBox="1"/>
          <p:nvPr/>
        </p:nvSpPr>
        <p:spPr>
          <a:xfrm>
            <a:off x="8093950" y="109877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176" name="Google Shape;176;p19"/>
          <p:cNvSpPr txBox="1"/>
          <p:nvPr/>
        </p:nvSpPr>
        <p:spPr>
          <a:xfrm>
            <a:off x="8093950" y="1298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Category  of Instructions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native instructions: </a:t>
            </a:r>
            <a:endParaRPr sz="132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defined by the ISA, directly corresponds to a hardware operation </a:t>
            </a:r>
            <a:endParaRPr sz="1075"/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idioms:</a:t>
            </a:r>
            <a:endParaRPr sz="132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defined by the ISA, an alternate form of a hardware instruction</a:t>
            </a:r>
            <a:endParaRPr sz="107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○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b label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beq $zero, $zero, label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pseudo instructions:</a:t>
            </a:r>
            <a:endParaRPr sz="132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an alternate syntactic form of an instruction</a:t>
            </a:r>
            <a:endParaRPr sz="107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pseudo instruction is textual replaced with native instruction</a:t>
            </a:r>
            <a:endParaRPr sz="107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○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lb $t1, label+offset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lui $at, &amp;label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lb $t1, offset($at)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macros:</a:t>
            </a:r>
            <a:endParaRPr sz="132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user-defined pseudo instruction</a:t>
            </a:r>
            <a:endParaRPr sz="1075"/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average $v0, $t2, $t3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average($v0, $t2, $t3)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/>
              <a:t>subroutines</a:t>
            </a:r>
            <a:endParaRPr sz="132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user defined abstraction, resulting</a:t>
            </a:r>
            <a:endParaRPr sz="1075"/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jal subroutine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■"/>
            </a:pPr>
            <a:r>
              <a:rPr lang="en" sz="1075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a change in control-flow</a:t>
            </a:r>
            <a:endParaRPr sz="1075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/>
              <a:t>a ownership of registers</a:t>
            </a:r>
            <a:endParaRPr sz="1075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50800" y="1702575"/>
            <a:ext cx="2666400" cy="92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.macro average(%d, %s, %t)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addu %d, %s, %t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srl %d, 2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.end_macro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55600" y="3531375"/>
            <a:ext cx="2666400" cy="73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.text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subroutine:	nop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jr $ra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8" name="Google Shape;58;p13"/>
          <p:cNvCxnSpPr>
            <a:endCxn id="56" idx="1"/>
          </p:cNvCxnSpPr>
          <p:nvPr/>
        </p:nvCxnSpPr>
        <p:spPr>
          <a:xfrm rot="10800000" flipH="1">
            <a:off x="3498900" y="2164275"/>
            <a:ext cx="2451900" cy="1380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3"/>
          <p:cNvCxnSpPr>
            <a:endCxn id="57" idx="1"/>
          </p:cNvCxnSpPr>
          <p:nvPr/>
        </p:nvCxnSpPr>
        <p:spPr>
          <a:xfrm rot="10800000" flipH="1">
            <a:off x="3171900" y="3900825"/>
            <a:ext cx="3083700" cy="412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7" idx="2"/>
          </p:cNvCxnSpPr>
          <p:nvPr/>
        </p:nvCxnSpPr>
        <p:spPr>
          <a:xfrm rot="5400000">
            <a:off x="4885050" y="1745025"/>
            <a:ext cx="178500" cy="5229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1126</Words>
  <Application>Microsoft Macintosh PowerPoint</Application>
  <PresentationFormat>On-screen Show (16:9)</PresentationFormat>
  <Paragraphs>261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Source Code Pro</vt:lpstr>
      <vt:lpstr>Arial</vt:lpstr>
      <vt:lpstr>Simple Light</vt:lpstr>
      <vt:lpstr>MIPS Microarchitecture</vt:lpstr>
      <vt:lpstr>Instruction Set Architectures</vt:lpstr>
      <vt:lpstr>Universal Computer</vt:lpstr>
      <vt:lpstr>Generalized Execution Cycle</vt:lpstr>
      <vt:lpstr>MIPS Microarchitecture</vt:lpstr>
      <vt:lpstr>MIPS Pipeline Execution</vt:lpstr>
      <vt:lpstr>Instruction Set Architectures</vt:lpstr>
      <vt:lpstr>MIPS ISA Architecture: Instructions</vt:lpstr>
      <vt:lpstr>Category  of Instructions</vt:lpstr>
      <vt:lpstr>MIPS ISA Architecture: Registers</vt:lpstr>
      <vt:lpstr>MIPS ISA (Architecture) Memory Layout</vt:lpstr>
      <vt:lpstr>MIPS ISA Architecture: OS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Microarchitecture</dc:title>
  <cp:lastModifiedBy>Fitzgerald, Steven M</cp:lastModifiedBy>
  <cp:revision>8</cp:revision>
  <dcterms:modified xsi:type="dcterms:W3CDTF">2023-09-17T20:00:33Z</dcterms:modified>
</cp:coreProperties>
</file>