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6E8393-77FC-4CAE-8DD2-62CB19629917}">
  <a:tblStyle styleId="{FA6E8393-77FC-4CAE-8DD2-62CB196299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SourceCodePro-regular.fntdata"/><Relationship Id="rId21" Type="http://schemas.openxmlformats.org/officeDocument/2006/relationships/slide" Target="slides/slide15.xml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59dfa7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59dfa7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ed4b2c5d7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ed4b2c5d7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ed4b2c5d7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0ed4b2c5d7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0ed4b2c5d7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0ed4b2c5d7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f1bcb9d487_0_3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f1bcb9d487_0_3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f349249ffe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f349249ff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f349249ffe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f349249ffe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bcb9d487_0_2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bcb9d487_0_2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349249ffe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349249ffe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1bcb9d487_0_2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1bcb9d487_0_2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1bcb9d487_0_2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1bcb9d487_0_2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edc7b0d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edc7b0d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edc7b0db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edc7b0db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ed4b2c5d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ed4b2c5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ed4b2c5d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ed4b2c5d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Operations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10: our native 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Glyphs:  0, 1, 2, 3, 4, 5, 6, 7, 8,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algorithms to evaluate various functions are </a:t>
            </a:r>
            <a:r>
              <a:rPr lang="en"/>
              <a:t>the</a:t>
            </a:r>
            <a:r>
              <a:rPr lang="en"/>
              <a:t> same, regardless of base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 computer, we are limited to a certain number of digits.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</a:t>
            </a:r>
            <a:r>
              <a:rPr lang="en"/>
              <a:t>summarize</a:t>
            </a:r>
            <a:r>
              <a:rPr lang="en"/>
              <a:t> our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 is Zero  (Z)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 is Negative (N/S)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calculation resulted in final carry </a:t>
            </a:r>
            <a:r>
              <a:rPr lang="en"/>
              <a:t>(C)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calculation resulted in an overflow (O/V)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Complements</a:t>
            </a:r>
            <a:endParaRPr/>
          </a:p>
        </p:txBody>
      </p:sp>
      <p:sp>
        <p:nvSpPr>
          <p:cNvPr id="495" name="Google Shape;49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873 - 218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nines complement of the subtrahend (218)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 (873)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Optimization:</a:t>
            </a:r>
            <a:br>
              <a:rPr lang="en"/>
            </a:br>
            <a:r>
              <a:rPr lang="en"/>
              <a:t>    introduce </a:t>
            </a:r>
            <a:r>
              <a:rPr lang="en"/>
              <a:t>initial</a:t>
            </a:r>
            <a:r>
              <a:rPr lang="en"/>
              <a:t> carry in</a:t>
            </a:r>
            <a:endParaRPr/>
          </a:p>
        </p:txBody>
      </p:sp>
      <p:grpSp>
        <p:nvGrpSpPr>
          <p:cNvPr id="496" name="Google Shape;496;p22"/>
          <p:cNvGrpSpPr/>
          <p:nvPr/>
        </p:nvGrpSpPr>
        <p:grpSpPr>
          <a:xfrm>
            <a:off x="3569025" y="3419950"/>
            <a:ext cx="1765200" cy="1345400"/>
            <a:chOff x="1503950" y="3115950"/>
            <a:chExt cx="1765200" cy="1345400"/>
          </a:xfrm>
        </p:grpSpPr>
        <p:grpSp>
          <p:nvGrpSpPr>
            <p:cNvPr id="497" name="Google Shape;497;p22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98" name="Google Shape;498;p22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" name="Google Shape;502;p22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03" name="Google Shape;503;p22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08" name="Google Shape;508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12" name="Google Shape;512;p22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3" name="Google Shape;513;p22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514" name="Google Shape;514;p22"/>
          <p:cNvGrpSpPr/>
          <p:nvPr/>
        </p:nvGrpSpPr>
        <p:grpSpPr>
          <a:xfrm>
            <a:off x="4040375" y="3058550"/>
            <a:ext cx="1293850" cy="326400"/>
            <a:chOff x="5547825" y="1226350"/>
            <a:chExt cx="1293850" cy="326400"/>
          </a:xfrm>
        </p:grpSpPr>
        <p:sp>
          <p:nvSpPr>
            <p:cNvPr id="515" name="Google Shape;515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519" name="Google Shape;519;p22"/>
          <p:cNvSpPr/>
          <p:nvPr/>
        </p:nvSpPr>
        <p:spPr>
          <a:xfrm>
            <a:off x="3657375" y="4438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Google Shape;520;p22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521" name="Google Shape;521;p22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526" name="Google Shape;526;p22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27" name="Google Shape;527;p22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31" name="Google Shape;531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32" name="Google Shape;532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trike="sngStrike"/>
                  <a:t>1</a:t>
                </a:r>
                <a:endParaRPr strike="sngStrike"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  <p:cxnSp>
          <p:nvCxnSpPr>
            <p:cNvPr id="536" name="Google Shape;536;p22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7" name="Google Shape;537;p22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538" name="Google Shape;538;p22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539" name="Google Shape;539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43" name="Google Shape;543;p22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2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545" name="Google Shape;545;p22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546" name="Google Shape;546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50" name="Google Shape;550;p22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551" name="Google Shape;551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52" name="Google Shape;552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cxnSp>
          <p:nvCxnSpPr>
            <p:cNvPr id="556" name="Google Shape;556;p22"/>
            <p:cNvCxnSpPr/>
            <p:nvPr/>
          </p:nvCxnSpPr>
          <p:spPr>
            <a:xfrm flipH="1" rot="10800000">
              <a:off x="1503950" y="40872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Complements</a:t>
            </a:r>
            <a:endParaRPr/>
          </a:p>
        </p:txBody>
      </p:sp>
      <p:sp>
        <p:nvSpPr>
          <p:cNvPr id="562" name="Google Shape;56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13 - 9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13 and 9 into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1s complement of the subtrahend (9)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Optimization:</a:t>
            </a:r>
            <a:br>
              <a:rPr lang="en"/>
            </a:br>
            <a:r>
              <a:rPr lang="en"/>
              <a:t>    introduce initial carry in</a:t>
            </a:r>
            <a:endParaRPr/>
          </a:p>
        </p:txBody>
      </p:sp>
      <p:grpSp>
        <p:nvGrpSpPr>
          <p:cNvPr id="563" name="Google Shape;563;p23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564" name="Google Shape;564;p23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65" name="Google Shape;565;p23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9" name="Google Shape;569;p23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70" name="Google Shape;570;p23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4" name="Google Shape;574;p23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75" name="Google Shape;575;p2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79" name="Google Shape;579;p23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0" name="Google Shape;580;p23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582" name="Google Shape;582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23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3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588" name="Google Shape;588;p23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589" name="Google Shape;589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93" name="Google Shape;593;p23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594" name="Google Shape;594;p23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95" name="Google Shape;595;p2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99" name="Google Shape;599;p23"/>
            <p:cNvCxnSpPr/>
            <p:nvPr/>
          </p:nvCxnSpPr>
          <p:spPr>
            <a:xfrm flipH="1" rot="10800000">
              <a:off x="1503950" y="40872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0" name="Google Shape;600;p23"/>
          <p:cNvGrpSpPr/>
          <p:nvPr/>
        </p:nvGrpSpPr>
        <p:grpSpPr>
          <a:xfrm>
            <a:off x="3569025" y="3419950"/>
            <a:ext cx="1765200" cy="1345400"/>
            <a:chOff x="1503950" y="3115950"/>
            <a:chExt cx="1765200" cy="1345400"/>
          </a:xfrm>
        </p:grpSpPr>
        <p:grpSp>
          <p:nvGrpSpPr>
            <p:cNvPr id="601" name="Google Shape;601;p23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602" name="Google Shape;602;p23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6" name="Google Shape;606;p23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607" name="Google Shape;607;p23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612" name="Google Shape;612;p2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16" name="Google Shape;616;p23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7" name="Google Shape;617;p23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618" name="Google Shape;618;p23"/>
          <p:cNvGrpSpPr/>
          <p:nvPr/>
        </p:nvGrpSpPr>
        <p:grpSpPr>
          <a:xfrm>
            <a:off x="4040375" y="3058550"/>
            <a:ext cx="1293850" cy="326400"/>
            <a:chOff x="5547825" y="1226350"/>
            <a:chExt cx="1293850" cy="326400"/>
          </a:xfrm>
        </p:grpSpPr>
        <p:sp>
          <p:nvSpPr>
            <p:cNvPr id="619" name="Google Shape;619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623" name="Google Shape;623;p23"/>
          <p:cNvSpPr/>
          <p:nvPr/>
        </p:nvSpPr>
        <p:spPr>
          <a:xfrm>
            <a:off x="3657375" y="4438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Complements</a:t>
            </a:r>
            <a:endParaRPr/>
          </a:p>
        </p:txBody>
      </p:sp>
      <p:sp>
        <p:nvSpPr>
          <p:cNvPr id="629" name="Google Shape;6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13 - 9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13 and 9 into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2s complement of the subtrahend (9)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grpSp>
        <p:nvGrpSpPr>
          <p:cNvPr id="630" name="Google Shape;630;p24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631" name="Google Shape;631;p2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632" name="Google Shape;632;p2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6" name="Google Shape;636;p2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637" name="Google Shape;637;p2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1" name="Google Shape;641;p2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642" name="Google Shape;642;p2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46" name="Google Shape;646;p24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7" name="Google Shape;647;p2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648" name="Google Shape;648;p24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649" name="Google Shape;649;p2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53" name="Google Shape;653;p24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</a:t>
            </a:r>
            <a:endParaRPr/>
          </a:p>
        </p:txBody>
      </p:sp>
      <p:sp>
        <p:nvSpPr>
          <p:cNvPr id="659" name="Google Shape;6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 109 x 13 = 1417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</a:t>
            </a:r>
            <a:r>
              <a:rPr lang="en"/>
              <a:t>Successive</a:t>
            </a:r>
            <a:r>
              <a:rPr lang="en"/>
              <a:t> Additions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Consider:  9 + 9 + 9 .. + 9 (13 times) = 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carry value for the 10's column?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Long Multiplication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Requires (at worst) 10^N additions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5"/>
          <p:cNvSpPr txBox="1"/>
          <p:nvPr/>
        </p:nvSpPr>
        <p:spPr>
          <a:xfrm>
            <a:off x="6247075" y="1130925"/>
            <a:ext cx="1420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 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  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</a:t>
            </a:r>
            <a:endParaRPr/>
          </a:p>
        </p:txBody>
      </p:sp>
      <p:cxnSp>
        <p:nvCxnSpPr>
          <p:cNvPr id="661" name="Google Shape;661;p25"/>
          <p:cNvCxnSpPr/>
          <p:nvPr/>
        </p:nvCxnSpPr>
        <p:spPr>
          <a:xfrm>
            <a:off x="7822075" y="1207125"/>
            <a:ext cx="0" cy="28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62" name="Google Shape;662;p25"/>
          <p:cNvSpPr txBox="1"/>
          <p:nvPr/>
        </p:nvSpPr>
        <p:spPr>
          <a:xfrm>
            <a:off x="7667875" y="2506750"/>
            <a:ext cx="539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x13</a:t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7019059" y="812975"/>
            <a:ext cx="3243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664" name="Google Shape;664;p25"/>
          <p:cNvSpPr/>
          <p:nvPr/>
        </p:nvSpPr>
        <p:spPr>
          <a:xfrm>
            <a:off x="7343472" y="812975"/>
            <a:ext cx="3243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7036200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25"/>
          <p:cNvSpPr/>
          <p:nvPr/>
        </p:nvSpPr>
        <p:spPr>
          <a:xfrm>
            <a:off x="7323600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6748800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8" name="Google Shape;668;p25"/>
          <p:cNvSpPr/>
          <p:nvPr/>
        </p:nvSpPr>
        <p:spPr>
          <a:xfrm>
            <a:off x="6703788" y="812975"/>
            <a:ext cx="3243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6379375" y="812975"/>
            <a:ext cx="3243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6461400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5959675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5"/>
          <p:cNvSpPr txBox="1"/>
          <p:nvPr/>
        </p:nvSpPr>
        <p:spPr>
          <a:xfrm>
            <a:off x="820000" y="2653325"/>
            <a:ext cx="1959000" cy="199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  (A)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(A*9)*1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000</a:t>
            </a:r>
            <a:r>
              <a:rPr lang="en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(A*0)*10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+ 013</a:t>
            </a:r>
            <a:r>
              <a:rPr lang="en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(A*1)*100</a:t>
            </a:r>
            <a:b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3" name="Google Shape;673;p25"/>
          <p:cNvSpPr txBox="1"/>
          <p:nvPr/>
        </p:nvSpPr>
        <p:spPr>
          <a:xfrm>
            <a:off x="3439938" y="2653325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4" name="Google Shape;674;p25"/>
          <p:cNvSpPr/>
          <p:nvPr/>
        </p:nvSpPr>
        <p:spPr>
          <a:xfrm>
            <a:off x="790450" y="2649425"/>
            <a:ext cx="2018100" cy="200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5"/>
          <p:cNvSpPr/>
          <p:nvPr/>
        </p:nvSpPr>
        <p:spPr>
          <a:xfrm>
            <a:off x="3404150" y="2649425"/>
            <a:ext cx="2053800" cy="21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Multiplication</a:t>
            </a:r>
            <a:endParaRPr/>
          </a:p>
        </p:txBody>
      </p:sp>
      <p:sp>
        <p:nvSpPr>
          <p:cNvPr id="681" name="Google Shape;681;p26"/>
          <p:cNvSpPr txBox="1"/>
          <p:nvPr>
            <p:ph idx="1" type="body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0;</a:t>
            </a:r>
            <a:br>
              <a:rPr lang="en"/>
            </a:br>
            <a:r>
              <a:rPr lang="en"/>
              <a:t>for (d = 0 ; d &lt; 4 ; d ++ ) {</a:t>
            </a:r>
            <a:br>
              <a:rPr lang="en"/>
            </a:br>
            <a:r>
              <a:rPr lang="en"/>
              <a:t>      sum += A * B[d];</a:t>
            </a:r>
            <a:br>
              <a:rPr lang="en"/>
            </a:br>
            <a:r>
              <a:rPr lang="en"/>
              <a:t>     A = A </a:t>
            </a:r>
            <a:r>
              <a:rPr lang="en">
                <a:solidFill>
                  <a:srgbClr val="FF0000"/>
                </a:solidFill>
              </a:rPr>
              <a:t>* 10</a:t>
            </a:r>
            <a:r>
              <a:rPr lang="en"/>
              <a:t> ;  // Shift to the left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// B[0] = 9</a:t>
            </a:r>
            <a:br>
              <a:rPr lang="en"/>
            </a:br>
            <a:r>
              <a:rPr lang="en"/>
              <a:t>// B[1] = 0</a:t>
            </a:r>
            <a:br>
              <a:rPr lang="en"/>
            </a:br>
            <a:r>
              <a:rPr lang="en"/>
              <a:t>// B[2] = 1</a:t>
            </a:r>
            <a:endParaRPr/>
          </a:p>
        </p:txBody>
      </p:sp>
      <p:sp>
        <p:nvSpPr>
          <p:cNvPr id="682" name="Google Shape;682;p26"/>
          <p:cNvSpPr txBox="1"/>
          <p:nvPr/>
        </p:nvSpPr>
        <p:spPr>
          <a:xfrm>
            <a:off x="6584463" y="436800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3" name="Google Shape;683;p26"/>
          <p:cNvSpPr txBox="1"/>
          <p:nvPr/>
        </p:nvSpPr>
        <p:spPr>
          <a:xfrm>
            <a:off x="4527063" y="1656000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(A*1)  *9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(A*10) *0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(A*100)*1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4" name="Google Shape;684;p26"/>
          <p:cNvSpPr txBox="1"/>
          <p:nvPr/>
        </p:nvSpPr>
        <p:spPr>
          <a:xfrm>
            <a:off x="4544425" y="1315625"/>
            <a:ext cx="98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reframe:</a:t>
            </a:r>
            <a:endParaRPr/>
          </a:p>
        </p:txBody>
      </p:sp>
      <p:sp>
        <p:nvSpPr>
          <p:cNvPr id="685" name="Google Shape;685;p26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r>
              <a:rPr lang="en"/>
              <a:t>:</a:t>
            </a:r>
            <a:endParaRPr/>
          </a:p>
        </p:txBody>
      </p:sp>
      <p:cxnSp>
        <p:nvCxnSpPr>
          <p:cNvPr id="686" name="Google Shape;686;p26"/>
          <p:cNvCxnSpPr>
            <a:stCxn id="685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Binary Multiplication</a:t>
            </a:r>
            <a:endParaRPr/>
          </a:p>
        </p:txBody>
      </p:sp>
      <p:sp>
        <p:nvSpPr>
          <p:cNvPr id="692" name="Google Shape;692;p27"/>
          <p:cNvSpPr txBox="1"/>
          <p:nvPr>
            <p:ph idx="1" type="body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0;</a:t>
            </a:r>
            <a:br>
              <a:rPr lang="en"/>
            </a:br>
            <a:r>
              <a:rPr lang="en"/>
              <a:t>for (d = 0 ; d &lt; 4 ; d ++ ) {</a:t>
            </a:r>
            <a:br>
              <a:rPr lang="en"/>
            </a:br>
            <a:r>
              <a:rPr lang="en"/>
              <a:t>     if (B[d]  == 1) {</a:t>
            </a:r>
            <a:br>
              <a:rPr lang="en"/>
            </a:br>
            <a:r>
              <a:rPr lang="en"/>
              <a:t>         sum += A </a:t>
            </a:r>
            <a:r>
              <a:rPr lang="en" strike="sngStrike"/>
              <a:t>* B[d]</a:t>
            </a:r>
            <a:r>
              <a:rPr lang="en"/>
              <a:t>;</a:t>
            </a:r>
            <a:br>
              <a:rPr lang="en"/>
            </a:br>
            <a:r>
              <a:rPr lang="en"/>
              <a:t>     }</a:t>
            </a:r>
            <a:br>
              <a:rPr lang="en"/>
            </a:br>
            <a:r>
              <a:rPr lang="en"/>
              <a:t>     </a:t>
            </a:r>
            <a:r>
              <a:rPr lang="en" strike="sngStrike"/>
              <a:t>A = A * 2 ;  // Shift to the left</a:t>
            </a:r>
            <a:br>
              <a:rPr lang="en" strike="sngStrike"/>
            </a:br>
            <a:r>
              <a:rPr lang="en"/>
              <a:t>     A &lt;&lt; 1 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Requires </a:t>
            </a:r>
            <a:r>
              <a:rPr i="1" lang="en"/>
              <a:t>word_size</a:t>
            </a:r>
            <a:r>
              <a:rPr lang="en"/>
              <a:t> additions</a:t>
            </a:r>
            <a:endParaRPr/>
          </a:p>
        </p:txBody>
      </p:sp>
      <p:sp>
        <p:nvSpPr>
          <p:cNvPr id="693" name="Google Shape;693;p27"/>
          <p:cNvSpPr txBox="1"/>
          <p:nvPr/>
        </p:nvSpPr>
        <p:spPr>
          <a:xfrm>
            <a:off x="6584463" y="436800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(A = 2)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101  (B = 5)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 (A*1)*1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(A*0)*2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(A*1)*4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01010   (A*B = 10)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4" name="Google Shape;694;p27"/>
          <p:cNvSpPr txBox="1"/>
          <p:nvPr/>
        </p:nvSpPr>
        <p:spPr>
          <a:xfrm>
            <a:off x="4527063" y="1656000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(A = 2)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101  (B = 5)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 (A*1) 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 strike="sng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strike="sng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(A*2) *0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(A*4) 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01010  (A*B = 10)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5" name="Google Shape;695;p27"/>
          <p:cNvSpPr txBox="1"/>
          <p:nvPr/>
        </p:nvSpPr>
        <p:spPr>
          <a:xfrm>
            <a:off x="4544425" y="1315625"/>
            <a:ext cx="98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reframe:</a:t>
            </a:r>
            <a:endParaRPr/>
          </a:p>
        </p:txBody>
      </p:sp>
      <p:sp>
        <p:nvSpPr>
          <p:cNvPr id="696" name="Google Shape;696;p27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original:</a:t>
            </a:r>
            <a:endParaRPr/>
          </a:p>
        </p:txBody>
      </p:sp>
      <p:cxnSp>
        <p:nvCxnSpPr>
          <p:cNvPr id="697" name="Google Shape;697;p27"/>
          <p:cNvCxnSpPr>
            <a:stCxn id="696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Addition: </a:t>
            </a:r>
            <a:r>
              <a:rPr lang="en" sz="2244"/>
              <a:t>(Before)</a:t>
            </a:r>
            <a:endParaRPr sz="2244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introduce some status values: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Zero, Sign, Overflow, Carry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a tape size of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the notation of  "to carry" a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519700" y="3010650"/>
            <a:ext cx="2749450" cy="1661000"/>
            <a:chOff x="519700" y="3115950"/>
            <a:chExt cx="2749450" cy="1661000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</p:grpSp>
        <p:grpSp>
          <p:nvGrpSpPr>
            <p:cNvPr id="73" name="Google Shape;73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8" name="Google Shape;78;p14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80" name="Google Shape;80;p14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81" name="Google Shape;81;p14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82" name="Google Shape;82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4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4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" name="Google Shape;86;p14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87" name="Google Shape;87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88" name="Google Shape;88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89" name="Google Shape;89;p14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90" name="Google Shape;90;p14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</p:grpSp>
      <p:grpSp>
        <p:nvGrpSpPr>
          <p:cNvPr id="91" name="Google Shape;91;p14"/>
          <p:cNvGrpSpPr/>
          <p:nvPr/>
        </p:nvGrpSpPr>
        <p:grpSpPr>
          <a:xfrm>
            <a:off x="5803175" y="560525"/>
            <a:ext cx="2749450" cy="1661000"/>
            <a:chOff x="519700" y="3115950"/>
            <a:chExt cx="2749450" cy="1661000"/>
          </a:xfrm>
        </p:grpSpPr>
        <p:grpSp>
          <p:nvGrpSpPr>
            <p:cNvPr id="92" name="Google Shape;92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93" name="Google Shape;93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97" name="Google Shape;97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98" name="Google Shape;98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grpSp>
          <p:nvGrpSpPr>
            <p:cNvPr id="102" name="Google Shape;102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7" name="Google Shape;107;p14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" name="Google Shape;108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09" name="Google Shape;109;p14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10" name="Google Shape;110;p14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11" name="Google Shape;111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4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4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" name="Google Shape;115;p14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16" name="Google Shape;116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117" name="Google Shape;117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18" name="Google Shape;118;p14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119" name="Google Shape;119;p14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</p:grpSp>
      <p:grpSp>
        <p:nvGrpSpPr>
          <p:cNvPr id="120" name="Google Shape;120;p14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121" name="Google Shape;121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22" name="Google Shape;122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</p:grpSp>
        <p:grpSp>
          <p:nvGrpSpPr>
            <p:cNvPr id="126" name="Google Shape;126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27" name="Google Shape;127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131" name="Google Shape;131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32" name="Google Shape;132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6" name="Google Shape;136;p14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39" name="Google Shape;139;p14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40" name="Google Shape;140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4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4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4" name="Google Shape;144;p14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45" name="Google Shape;145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148" name="Google Shape;148;p14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</p:grpSp>
      <p:grpSp>
        <p:nvGrpSpPr>
          <p:cNvPr id="149" name="Google Shape;149;p14"/>
          <p:cNvGrpSpPr/>
          <p:nvPr/>
        </p:nvGrpSpPr>
        <p:grpSpPr>
          <a:xfrm>
            <a:off x="1975300" y="2638675"/>
            <a:ext cx="1293850" cy="326400"/>
            <a:chOff x="5547825" y="1226350"/>
            <a:chExt cx="1293850" cy="326400"/>
          </a:xfrm>
        </p:grpSpPr>
        <p:sp>
          <p:nvSpPr>
            <p:cNvPr id="150" name="Google Shape;150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4"/>
          <p:cNvGrpSpPr/>
          <p:nvPr/>
        </p:nvGrpSpPr>
        <p:grpSpPr>
          <a:xfrm>
            <a:off x="7258775" y="2638675"/>
            <a:ext cx="1293850" cy="326400"/>
            <a:chOff x="5547825" y="1226350"/>
            <a:chExt cx="1293850" cy="326400"/>
          </a:xfrm>
        </p:grpSpPr>
        <p:sp>
          <p:nvSpPr>
            <p:cNvPr id="155" name="Google Shape;155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Addition: </a:t>
            </a:r>
            <a:r>
              <a:rPr lang="en" sz="2244"/>
              <a:t>(After)</a:t>
            </a:r>
            <a:endParaRPr sz="2244"/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introduce some status values: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Zero, Sign, Overflow, Carry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a tape </a:t>
            </a:r>
            <a:r>
              <a:rPr lang="en"/>
              <a:t>size</a:t>
            </a:r>
            <a:r>
              <a:rPr lang="en"/>
              <a:t> of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the notation of  "to carry" a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15"/>
          <p:cNvGrpSpPr/>
          <p:nvPr/>
        </p:nvGrpSpPr>
        <p:grpSpPr>
          <a:xfrm>
            <a:off x="519700" y="3010650"/>
            <a:ext cx="2749450" cy="1661000"/>
            <a:chOff x="519700" y="3115950"/>
            <a:chExt cx="2749450" cy="1661000"/>
          </a:xfrm>
        </p:grpSpPr>
        <p:grpSp>
          <p:nvGrpSpPr>
            <p:cNvPr id="166" name="Google Shape;166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67" name="Google Shape;167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71" name="Google Shape;171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72" name="Google Shape;172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</p:grpSp>
        <p:grpSp>
          <p:nvGrpSpPr>
            <p:cNvPr id="176" name="Google Shape;176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77" name="Google Shape;177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181" name="Google Shape;181;p15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Google Shape;182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83" name="Google Shape;183;p15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84" name="Google Shape;184;p15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5" name="Google Shape;185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86" name="Google Shape;186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87" name="Google Shape;187;p15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88" name="Google Shape;188;p15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189" name="Google Shape;189;p15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90" name="Google Shape;190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191" name="Google Shape;191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92" name="Google Shape;192;p15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193" name="Google Shape;193;p15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</p:grpSp>
      <p:grpSp>
        <p:nvGrpSpPr>
          <p:cNvPr id="194" name="Google Shape;194;p15"/>
          <p:cNvGrpSpPr/>
          <p:nvPr/>
        </p:nvGrpSpPr>
        <p:grpSpPr>
          <a:xfrm>
            <a:off x="5803175" y="560525"/>
            <a:ext cx="2749450" cy="1661000"/>
            <a:chOff x="519700" y="3115950"/>
            <a:chExt cx="2749450" cy="1661000"/>
          </a:xfrm>
        </p:grpSpPr>
        <p:grpSp>
          <p:nvGrpSpPr>
            <p:cNvPr id="195" name="Google Shape;195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96" name="Google Shape;196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00" name="Google Shape;200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01" name="Google Shape;201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grpSp>
          <p:nvGrpSpPr>
            <p:cNvPr id="205" name="Google Shape;205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06" name="Google Shape;206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</p:grpSp>
        <p:cxnSp>
          <p:nvCxnSpPr>
            <p:cNvPr id="210" name="Google Shape;210;p15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1" name="Google Shape;211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12" name="Google Shape;212;p15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13" name="Google Shape;213;p15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14" name="Google Shape;214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215" name="Google Shape;215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216" name="Google Shape;216;p15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217" name="Google Shape;217;p15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218" name="Google Shape;218;p15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19" name="Google Shape;219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220" name="Google Shape;220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21" name="Google Shape;221;p15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222" name="Google Shape;222;p15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</p:grpSp>
      <p:grpSp>
        <p:nvGrpSpPr>
          <p:cNvPr id="223" name="Google Shape;223;p15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224" name="Google Shape;224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25" name="Google Shape;225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</p:grpSp>
        <p:grpSp>
          <p:nvGrpSpPr>
            <p:cNvPr id="229" name="Google Shape;229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30" name="Google Shape;230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234" name="Google Shape;234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35" name="Google Shape;235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239" name="Google Shape;239;p15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" name="Google Shape;240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41" name="Google Shape;241;p15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42" name="Google Shape;242;p15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43" name="Google Shape;243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244" name="Google Shape;244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245" name="Google Shape;245;p15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246" name="Google Shape;246;p15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</p:grpSp>
          <p:grpSp>
            <p:nvGrpSpPr>
              <p:cNvPr id="247" name="Google Shape;247;p15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48" name="Google Shape;248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  <p:sp>
              <p:nvSpPr>
                <p:cNvPr id="249" name="Google Shape;249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50" name="Google Shape;250;p15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251" name="Google Shape;251;p15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</p:grpSp>
        </p:grpSp>
      </p:grpSp>
      <p:grpSp>
        <p:nvGrpSpPr>
          <p:cNvPr id="252" name="Google Shape;252;p15"/>
          <p:cNvGrpSpPr/>
          <p:nvPr/>
        </p:nvGrpSpPr>
        <p:grpSpPr>
          <a:xfrm>
            <a:off x="1975300" y="2638675"/>
            <a:ext cx="1293850" cy="326400"/>
            <a:chOff x="5547825" y="1226350"/>
            <a:chExt cx="1293850" cy="326400"/>
          </a:xfrm>
        </p:grpSpPr>
        <p:sp>
          <p:nvSpPr>
            <p:cNvPr id="253" name="Google Shape;253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57" name="Google Shape;257;p15"/>
          <p:cNvGrpSpPr/>
          <p:nvPr/>
        </p:nvGrpSpPr>
        <p:grpSpPr>
          <a:xfrm>
            <a:off x="7258775" y="2638675"/>
            <a:ext cx="1293850" cy="326400"/>
            <a:chOff x="5547825" y="1226350"/>
            <a:chExt cx="1293850" cy="326400"/>
          </a:xfrm>
        </p:grpSpPr>
        <p:sp>
          <p:nvSpPr>
            <p:cNvPr id="258" name="Google Shape;258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</a:t>
            </a:r>
            <a:endParaRPr/>
          </a:p>
        </p:txBody>
      </p:sp>
      <p:sp>
        <p:nvSpPr>
          <p:cNvPr id="267" name="Google Shape;2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performed on the nibble level: 6+7</a:t>
            </a:r>
            <a:endParaRPr/>
          </a:p>
        </p:txBody>
      </p:sp>
      <p:graphicFrame>
        <p:nvGraphicFramePr>
          <p:cNvPr id="268" name="Google Shape;268;p16"/>
          <p:cNvGraphicFramePr/>
          <p:nvPr/>
        </p:nvGraphicFramePr>
        <p:xfrm>
          <a:off x="5741350" y="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{FA6E8393-77FC-4CAE-8DD2-62CB19629917}</a:tableStyleId>
              </a:tblPr>
              <a:tblGrid>
                <a:gridCol w="420625"/>
                <a:gridCol w="952525"/>
                <a:gridCol w="382850"/>
                <a:gridCol w="1024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269" name="Google Shape;269;p16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270" name="Google Shape;270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274" name="Google Shape;274;p16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275" name="Google Shape;275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79" name="Google Shape;279;p16"/>
          <p:cNvGrpSpPr/>
          <p:nvPr/>
        </p:nvGrpSpPr>
        <p:grpSpPr>
          <a:xfrm>
            <a:off x="2161225" y="1684100"/>
            <a:ext cx="1144800" cy="286200"/>
            <a:chOff x="2161225" y="2332350"/>
            <a:chExt cx="1144800" cy="286200"/>
          </a:xfrm>
        </p:grpSpPr>
        <p:sp>
          <p:nvSpPr>
            <p:cNvPr id="280" name="Google Shape;280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2161225" y="2717575"/>
            <a:ext cx="1144800" cy="286200"/>
            <a:chOff x="2161225" y="2332350"/>
            <a:chExt cx="1144800" cy="286200"/>
          </a:xfrm>
        </p:grpSpPr>
        <p:sp>
          <p:nvSpPr>
            <p:cNvPr id="285" name="Google Shape;285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289" name="Google Shape;289;p16"/>
          <p:cNvCxnSpPr/>
          <p:nvPr/>
        </p:nvCxnSpPr>
        <p:spPr>
          <a:xfrm flipH="1">
            <a:off x="1588050" y="2671975"/>
            <a:ext cx="18615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16"/>
          <p:cNvSpPr/>
          <p:nvPr/>
        </p:nvSpPr>
        <p:spPr>
          <a:xfrm>
            <a:off x="1742975" y="23122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91" name="Google Shape;291;p16"/>
          <p:cNvGrpSpPr/>
          <p:nvPr/>
        </p:nvGrpSpPr>
        <p:grpSpPr>
          <a:xfrm>
            <a:off x="2161225" y="3688550"/>
            <a:ext cx="1144800" cy="286200"/>
            <a:chOff x="2161225" y="2332350"/>
            <a:chExt cx="1144800" cy="286200"/>
          </a:xfrm>
        </p:grpSpPr>
        <p:sp>
          <p:nvSpPr>
            <p:cNvPr id="292" name="Google Shape;292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96" name="Google Shape;296;p16"/>
          <p:cNvSpPr/>
          <p:nvPr/>
        </p:nvSpPr>
        <p:spPr>
          <a:xfrm>
            <a:off x="907775" y="3648350"/>
            <a:ext cx="11448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97" name="Google Shape;297;p16"/>
          <p:cNvGrpSpPr/>
          <p:nvPr/>
        </p:nvGrpSpPr>
        <p:grpSpPr>
          <a:xfrm>
            <a:off x="2161225" y="4132050"/>
            <a:ext cx="1144800" cy="286200"/>
            <a:chOff x="2161225" y="2332350"/>
            <a:chExt cx="1144800" cy="286200"/>
          </a:xfrm>
        </p:grpSpPr>
        <p:sp>
          <p:nvSpPr>
            <p:cNvPr id="298" name="Google Shape;298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302" name="Google Shape;302;p16"/>
          <p:cNvSpPr/>
          <p:nvPr/>
        </p:nvSpPr>
        <p:spPr>
          <a:xfrm>
            <a:off x="1758163" y="27175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03" name="Google Shape;303;p16"/>
          <p:cNvCxnSpPr/>
          <p:nvPr/>
        </p:nvCxnSpPr>
        <p:spPr>
          <a:xfrm flipH="1">
            <a:off x="1588050" y="4043575"/>
            <a:ext cx="18615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16"/>
          <p:cNvSpPr txBox="1"/>
          <p:nvPr/>
        </p:nvSpPr>
        <p:spPr>
          <a:xfrm>
            <a:off x="1382100" y="3284925"/>
            <a:ext cx="28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(overflow or invalid code ) then</a:t>
            </a:r>
            <a:endParaRPr/>
          </a:p>
        </p:txBody>
      </p:sp>
      <p:sp>
        <p:nvSpPr>
          <p:cNvPr id="305" name="Google Shape;305;p16"/>
          <p:cNvSpPr/>
          <p:nvPr/>
        </p:nvSpPr>
        <p:spPr>
          <a:xfrm>
            <a:off x="1754663" y="412350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Binary Coded Decimal</a:t>
            </a: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encoding for numbers,</a:t>
            </a:r>
            <a:br>
              <a:rPr lang="en"/>
            </a:br>
            <a:r>
              <a:rPr lang="en"/>
              <a:t>          where precision is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bits are used to encode each digit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addition per nibble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246 + 127</a:t>
            </a:r>
            <a:endParaRPr/>
          </a:p>
        </p:txBody>
      </p:sp>
      <p:graphicFrame>
        <p:nvGraphicFramePr>
          <p:cNvPr id="312" name="Google Shape;312;p17"/>
          <p:cNvGraphicFramePr/>
          <p:nvPr/>
        </p:nvGraphicFramePr>
        <p:xfrm>
          <a:off x="5741350" y="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{FA6E8393-77FC-4CAE-8DD2-62CB19629917}</a:tableStyleId>
              </a:tblPr>
              <a:tblGrid>
                <a:gridCol w="420625"/>
                <a:gridCol w="952525"/>
                <a:gridCol w="382850"/>
                <a:gridCol w="1024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13" name="Google Shape;313;p17"/>
          <p:cNvSpPr/>
          <p:nvPr/>
        </p:nvSpPr>
        <p:spPr>
          <a:xfrm>
            <a:off x="1653650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1939850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2226050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2512250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7" name="Google Shape;317;p17"/>
          <p:cNvSpPr/>
          <p:nvPr/>
        </p:nvSpPr>
        <p:spPr>
          <a:xfrm>
            <a:off x="2923225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3209425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3495625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p17"/>
          <p:cNvSpPr/>
          <p:nvPr/>
        </p:nvSpPr>
        <p:spPr>
          <a:xfrm>
            <a:off x="3781825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p17"/>
          <p:cNvSpPr/>
          <p:nvPr/>
        </p:nvSpPr>
        <p:spPr>
          <a:xfrm>
            <a:off x="4192800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4479000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3" name="Google Shape;323;p17"/>
          <p:cNvSpPr/>
          <p:nvPr/>
        </p:nvSpPr>
        <p:spPr>
          <a:xfrm>
            <a:off x="4765200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5051400" y="3703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1653650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1939850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2226050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2512250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2923225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3209425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3495625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"/>
          <p:cNvSpPr/>
          <p:nvPr/>
        </p:nvSpPr>
        <p:spPr>
          <a:xfrm>
            <a:off x="3781825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4192800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4479000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4765200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6" name="Google Shape;336;p17"/>
          <p:cNvSpPr/>
          <p:nvPr/>
        </p:nvSpPr>
        <p:spPr>
          <a:xfrm>
            <a:off x="1653650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7" name="Google Shape;337;p17"/>
          <p:cNvSpPr/>
          <p:nvPr/>
        </p:nvSpPr>
        <p:spPr>
          <a:xfrm>
            <a:off x="1939850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2226050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2512250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0" name="Google Shape;340;p17"/>
          <p:cNvSpPr/>
          <p:nvPr/>
        </p:nvSpPr>
        <p:spPr>
          <a:xfrm>
            <a:off x="2923225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1" name="Google Shape;341;p17"/>
          <p:cNvSpPr/>
          <p:nvPr/>
        </p:nvSpPr>
        <p:spPr>
          <a:xfrm>
            <a:off x="3209425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3495625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3781825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4192800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4479000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4765200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5051400" y="3094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5051400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1653650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1939850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2226050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2512250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2923225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3209425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3495625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3781825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4192800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4479000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4765200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5051400" y="3399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384075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2" name="Google Shape;362;p17"/>
          <p:cNvSpPr/>
          <p:nvPr/>
        </p:nvSpPr>
        <p:spPr>
          <a:xfrm>
            <a:off x="670275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956475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1242675" y="4161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65" name="Google Shape;365;p17"/>
          <p:cNvCxnSpPr/>
          <p:nvPr/>
        </p:nvCxnSpPr>
        <p:spPr>
          <a:xfrm>
            <a:off x="288575" y="4048725"/>
            <a:ext cx="517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17"/>
          <p:cNvSpPr/>
          <p:nvPr/>
        </p:nvSpPr>
        <p:spPr>
          <a:xfrm>
            <a:off x="1242675" y="3726300"/>
            <a:ext cx="286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1242675" y="305930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</a:t>
            </a:r>
            <a:r>
              <a:rPr lang="en" sz="2200"/>
              <a:t>(before)</a:t>
            </a:r>
            <a:endParaRPr sz="2200"/>
          </a:p>
        </p:txBody>
      </p:sp>
      <p:sp>
        <p:nvSpPr>
          <p:cNvPr id="373" name="Google Shape;37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3757 - 1963 = 1794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Method: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notation of  "to borrow"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Methods: (common core)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→ Right (Mental Math)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Singapore (No Borrow)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Counting Up (Giving Change)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Via Method of Complements</a:t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7188295" y="2466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8014425" y="2466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76" name="Google Shape;376;p18"/>
          <p:cNvCxnSpPr/>
          <p:nvPr/>
        </p:nvCxnSpPr>
        <p:spPr>
          <a:xfrm flipH="1" rot="10800000">
            <a:off x="6558825" y="3296175"/>
            <a:ext cx="1765200" cy="8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18"/>
          <p:cNvSpPr/>
          <p:nvPr/>
        </p:nvSpPr>
        <p:spPr>
          <a:xfrm>
            <a:off x="7208937" y="34200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8014425" y="34200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79" name="Google Shape;379;p18"/>
          <p:cNvSpPr/>
          <p:nvPr/>
        </p:nvSpPr>
        <p:spPr>
          <a:xfrm>
            <a:off x="7188295" y="2847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80" name="Google Shape;380;p18"/>
          <p:cNvSpPr/>
          <p:nvPr/>
        </p:nvSpPr>
        <p:spPr>
          <a:xfrm>
            <a:off x="8014425" y="2847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1" name="Google Shape;381;p18"/>
          <p:cNvSpPr/>
          <p:nvPr/>
        </p:nvSpPr>
        <p:spPr>
          <a:xfrm>
            <a:off x="7703918" y="2085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8014425" y="2085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6877775" y="2085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7188295" y="2085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5511895" y="2474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6338025" y="2474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87" name="Google Shape;387;p18"/>
          <p:cNvCxnSpPr/>
          <p:nvPr/>
        </p:nvCxnSpPr>
        <p:spPr>
          <a:xfrm flipH="1" rot="10800000">
            <a:off x="4882425" y="3304959"/>
            <a:ext cx="1765200" cy="8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18"/>
          <p:cNvSpPr/>
          <p:nvPr/>
        </p:nvSpPr>
        <p:spPr>
          <a:xfrm>
            <a:off x="5532537" y="34288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9" name="Google Shape;389;p18"/>
          <p:cNvSpPr/>
          <p:nvPr/>
        </p:nvSpPr>
        <p:spPr>
          <a:xfrm>
            <a:off x="6338025" y="34288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90" name="Google Shape;390;p18"/>
          <p:cNvSpPr/>
          <p:nvPr/>
        </p:nvSpPr>
        <p:spPr>
          <a:xfrm>
            <a:off x="5511895" y="2855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1" name="Google Shape;391;p18"/>
          <p:cNvSpPr/>
          <p:nvPr/>
        </p:nvSpPr>
        <p:spPr>
          <a:xfrm>
            <a:off x="6338025" y="2855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92" name="Google Shape;392;p18"/>
          <p:cNvSpPr/>
          <p:nvPr/>
        </p:nvSpPr>
        <p:spPr>
          <a:xfrm>
            <a:off x="6027518" y="2093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8"/>
          <p:cNvSpPr/>
          <p:nvPr/>
        </p:nvSpPr>
        <p:spPr>
          <a:xfrm>
            <a:off x="6338025" y="2093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8"/>
          <p:cNvSpPr/>
          <p:nvPr/>
        </p:nvSpPr>
        <p:spPr>
          <a:xfrm>
            <a:off x="5201375" y="2093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/>
          <p:nvPr/>
        </p:nvSpPr>
        <p:spPr>
          <a:xfrm>
            <a:off x="5511895" y="2093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" name="Google Shape;396;p18"/>
          <p:cNvCxnSpPr>
            <a:stCxn id="393" idx="0"/>
            <a:endCxn id="383" idx="0"/>
          </p:cNvCxnSpPr>
          <p:nvPr/>
        </p:nvCxnSpPr>
        <p:spPr>
          <a:xfrm rot="-5400000">
            <a:off x="6758325" y="1819734"/>
            <a:ext cx="8700" cy="539700"/>
          </a:xfrm>
          <a:prstGeom prst="curvedConnector3">
            <a:avLst>
              <a:gd fmla="val 283803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18"/>
          <p:cNvCxnSpPr>
            <a:stCxn id="395" idx="0"/>
            <a:endCxn id="392" idx="0"/>
          </p:cNvCxnSpPr>
          <p:nvPr/>
        </p:nvCxnSpPr>
        <p:spPr>
          <a:xfrm flipH="1" rot="-5400000">
            <a:off x="5924245" y="1836384"/>
            <a:ext cx="600" cy="515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18"/>
          <p:cNvCxnSpPr>
            <a:stCxn id="384" idx="0"/>
            <a:endCxn id="381" idx="0"/>
          </p:cNvCxnSpPr>
          <p:nvPr/>
        </p:nvCxnSpPr>
        <p:spPr>
          <a:xfrm flipH="1" rot="-5400000">
            <a:off x="7600645" y="1827600"/>
            <a:ext cx="600" cy="515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18"/>
          <p:cNvSpPr/>
          <p:nvPr/>
        </p:nvSpPr>
        <p:spPr>
          <a:xfrm>
            <a:off x="4882425" y="2861777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</a:t>
            </a:r>
            <a:r>
              <a:rPr lang="en" sz="2200"/>
              <a:t>(after)</a:t>
            </a:r>
            <a:endParaRPr sz="2200"/>
          </a:p>
        </p:txBody>
      </p:sp>
      <p:sp>
        <p:nvSpPr>
          <p:cNvPr id="405" name="Google Shape;4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3757 - 1963 = 1794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Method: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notation of  "to borrow"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Methods: (common core)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→ Right (Mental Math)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Singapore (No Borrow)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Counting Up (Giving Change)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Via Method of Complements</a:t>
            </a:r>
            <a:endParaRPr/>
          </a:p>
        </p:txBody>
      </p:sp>
      <p:sp>
        <p:nvSpPr>
          <p:cNvPr id="406" name="Google Shape;406;p19"/>
          <p:cNvSpPr/>
          <p:nvPr/>
        </p:nvSpPr>
        <p:spPr>
          <a:xfrm>
            <a:off x="7188295" y="2466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5</a:t>
            </a:r>
            <a:endParaRPr strike="sngStrike"/>
          </a:p>
        </p:txBody>
      </p:sp>
      <p:sp>
        <p:nvSpPr>
          <p:cNvPr id="407" name="Google Shape;407;p19"/>
          <p:cNvSpPr/>
          <p:nvPr/>
        </p:nvSpPr>
        <p:spPr>
          <a:xfrm>
            <a:off x="8014425" y="2466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7</a:t>
            </a:r>
            <a:endParaRPr strike="sngStrike"/>
          </a:p>
        </p:txBody>
      </p:sp>
      <p:cxnSp>
        <p:nvCxnSpPr>
          <p:cNvPr id="408" name="Google Shape;408;p19"/>
          <p:cNvCxnSpPr/>
          <p:nvPr/>
        </p:nvCxnSpPr>
        <p:spPr>
          <a:xfrm flipH="1" rot="10800000">
            <a:off x="6558825" y="3296175"/>
            <a:ext cx="1765200" cy="8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19"/>
          <p:cNvSpPr/>
          <p:nvPr/>
        </p:nvSpPr>
        <p:spPr>
          <a:xfrm>
            <a:off x="7208937" y="34200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410" name="Google Shape;410;p19"/>
          <p:cNvSpPr/>
          <p:nvPr/>
        </p:nvSpPr>
        <p:spPr>
          <a:xfrm>
            <a:off x="8014425" y="34200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11" name="Google Shape;411;p19"/>
          <p:cNvSpPr/>
          <p:nvPr/>
        </p:nvSpPr>
        <p:spPr>
          <a:xfrm>
            <a:off x="7188295" y="2847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12" name="Google Shape;412;p19"/>
          <p:cNvSpPr/>
          <p:nvPr/>
        </p:nvSpPr>
        <p:spPr>
          <a:xfrm>
            <a:off x="8014425" y="2847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13" name="Google Shape;413;p19"/>
          <p:cNvSpPr/>
          <p:nvPr/>
        </p:nvSpPr>
        <p:spPr>
          <a:xfrm>
            <a:off x="7703918" y="2085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4" name="Google Shape;414;p19"/>
          <p:cNvSpPr/>
          <p:nvPr/>
        </p:nvSpPr>
        <p:spPr>
          <a:xfrm>
            <a:off x="8014425" y="2085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15" name="Google Shape;415;p19"/>
          <p:cNvSpPr/>
          <p:nvPr/>
        </p:nvSpPr>
        <p:spPr>
          <a:xfrm>
            <a:off x="6877775" y="2085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7188295" y="20851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17" name="Google Shape;417;p19"/>
          <p:cNvSpPr/>
          <p:nvPr/>
        </p:nvSpPr>
        <p:spPr>
          <a:xfrm>
            <a:off x="5511895" y="2474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3</a:t>
            </a:r>
            <a:endParaRPr strike="sngStrike"/>
          </a:p>
        </p:txBody>
      </p:sp>
      <p:sp>
        <p:nvSpPr>
          <p:cNvPr id="418" name="Google Shape;418;p19"/>
          <p:cNvSpPr/>
          <p:nvPr/>
        </p:nvSpPr>
        <p:spPr>
          <a:xfrm>
            <a:off x="6338025" y="2474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7</a:t>
            </a:r>
            <a:endParaRPr strike="sngStrike"/>
          </a:p>
        </p:txBody>
      </p:sp>
      <p:cxnSp>
        <p:nvCxnSpPr>
          <p:cNvPr id="419" name="Google Shape;419;p19"/>
          <p:cNvCxnSpPr/>
          <p:nvPr/>
        </p:nvCxnSpPr>
        <p:spPr>
          <a:xfrm flipH="1" rot="10800000">
            <a:off x="4882425" y="3304959"/>
            <a:ext cx="1765200" cy="8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19"/>
          <p:cNvSpPr/>
          <p:nvPr/>
        </p:nvSpPr>
        <p:spPr>
          <a:xfrm>
            <a:off x="5532537" y="34288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1" name="Google Shape;421;p19"/>
          <p:cNvSpPr/>
          <p:nvPr/>
        </p:nvSpPr>
        <p:spPr>
          <a:xfrm>
            <a:off x="6338025" y="34288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22" name="Google Shape;422;p19"/>
          <p:cNvSpPr/>
          <p:nvPr/>
        </p:nvSpPr>
        <p:spPr>
          <a:xfrm>
            <a:off x="5511895" y="2855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3" name="Google Shape;423;p19"/>
          <p:cNvSpPr/>
          <p:nvPr/>
        </p:nvSpPr>
        <p:spPr>
          <a:xfrm>
            <a:off x="6338025" y="2855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424" name="Google Shape;424;p19"/>
          <p:cNvSpPr/>
          <p:nvPr/>
        </p:nvSpPr>
        <p:spPr>
          <a:xfrm>
            <a:off x="6027518" y="2093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5" name="Google Shape;425;p19"/>
          <p:cNvSpPr/>
          <p:nvPr/>
        </p:nvSpPr>
        <p:spPr>
          <a:xfrm>
            <a:off x="6338025" y="2093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26" name="Google Shape;426;p19"/>
          <p:cNvSpPr/>
          <p:nvPr/>
        </p:nvSpPr>
        <p:spPr>
          <a:xfrm>
            <a:off x="5201375" y="2093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9"/>
          <p:cNvSpPr/>
          <p:nvPr/>
        </p:nvSpPr>
        <p:spPr>
          <a:xfrm>
            <a:off x="5511895" y="20939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28" name="Google Shape;428;p19"/>
          <p:cNvCxnSpPr>
            <a:stCxn id="425" idx="0"/>
            <a:endCxn id="415" idx="0"/>
          </p:cNvCxnSpPr>
          <p:nvPr/>
        </p:nvCxnSpPr>
        <p:spPr>
          <a:xfrm rot="-5400000">
            <a:off x="6758325" y="1819734"/>
            <a:ext cx="8700" cy="539700"/>
          </a:xfrm>
          <a:prstGeom prst="curvedConnector3">
            <a:avLst>
              <a:gd fmla="val 283803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19"/>
          <p:cNvCxnSpPr>
            <a:stCxn id="427" idx="0"/>
            <a:endCxn id="424" idx="0"/>
          </p:cNvCxnSpPr>
          <p:nvPr/>
        </p:nvCxnSpPr>
        <p:spPr>
          <a:xfrm flipH="1" rot="-5400000">
            <a:off x="5924245" y="1836384"/>
            <a:ext cx="600" cy="515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19"/>
          <p:cNvCxnSpPr>
            <a:stCxn id="416" idx="0"/>
            <a:endCxn id="413" idx="0"/>
          </p:cNvCxnSpPr>
          <p:nvPr/>
        </p:nvCxnSpPr>
        <p:spPr>
          <a:xfrm flipH="1" rot="-5400000">
            <a:off x="7600645" y="1827600"/>
            <a:ext cx="600" cy="515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19"/>
          <p:cNvSpPr txBox="1"/>
          <p:nvPr/>
        </p:nvSpPr>
        <p:spPr>
          <a:xfrm>
            <a:off x="7492600" y="1618125"/>
            <a:ext cx="3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32" name="Google Shape;432;p19"/>
          <p:cNvSpPr/>
          <p:nvPr/>
        </p:nvSpPr>
        <p:spPr>
          <a:xfrm>
            <a:off x="4882425" y="2861777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438" name="Google Shape;43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technique to encode both positive and negative numbers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uses the same algorithm to perform addition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subtraction perform my addition of complements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Complement: </a:t>
            </a:r>
            <a:r>
              <a:rPr i="1" lang="en"/>
              <a:t>a thing that completes or brings to perfection</a:t>
            </a:r>
            <a:endParaRPr i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Radix 10: </a:t>
            </a:r>
            <a:r>
              <a:rPr i="1" lang="en"/>
              <a:t> (</a:t>
            </a:r>
            <a:r>
              <a:rPr i="1" lang="en" sz="1600"/>
              <a:t>the radix or base is the number of unique digits to represent a number)</a:t>
            </a:r>
            <a:endParaRPr i="1"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" sz="1600"/>
              <a:t>10's complement</a:t>
            </a:r>
            <a:endParaRPr i="1" sz="1600"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7 + x = 10		: x is the 10s complements of 7		x = 3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46 + y = 100		: y is the 10s complements of 46		y = 54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9's complement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7 + a = 9		: a is the 9s complements of 7		a = 2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46 + b = 99		: b is the 9s complements of 46		b = 53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math: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"/>
          <p:cNvSpPr txBox="1"/>
          <p:nvPr/>
        </p:nvSpPr>
        <p:spPr>
          <a:xfrm>
            <a:off x="2577525" y="3924650"/>
            <a:ext cx="62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- 11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34</a:t>
            </a:r>
            <a:endParaRPr/>
          </a:p>
        </p:txBody>
      </p:sp>
      <p:sp>
        <p:nvSpPr>
          <p:cNvPr id="440" name="Google Shape;440;p20"/>
          <p:cNvSpPr txBox="1"/>
          <p:nvPr/>
        </p:nvSpPr>
        <p:spPr>
          <a:xfrm>
            <a:off x="4779575" y="3973050"/>
            <a:ext cx="72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+ 89      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trike="sngStrike"/>
              <a:t> 1</a:t>
            </a:r>
            <a:r>
              <a:rPr lang="en"/>
              <a:t>34</a:t>
            </a:r>
            <a:endParaRPr/>
          </a:p>
        </p:txBody>
      </p:sp>
      <p:sp>
        <p:nvSpPr>
          <p:cNvPr id="441" name="Google Shape;441;p20"/>
          <p:cNvSpPr txBox="1"/>
          <p:nvPr/>
        </p:nvSpPr>
        <p:spPr>
          <a:xfrm>
            <a:off x="6564425" y="4049250"/>
            <a:ext cx="158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+ 88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  1</a:t>
            </a:r>
            <a:r>
              <a:rPr lang="en"/>
              <a:t>33 + 1 = 34</a:t>
            </a:r>
            <a:endParaRPr/>
          </a:p>
        </p:txBody>
      </p:sp>
      <p:sp>
        <p:nvSpPr>
          <p:cNvPr id="442" name="Google Shape;442;p20"/>
          <p:cNvSpPr txBox="1"/>
          <p:nvPr/>
        </p:nvSpPr>
        <p:spPr>
          <a:xfrm>
            <a:off x="4351925" y="3649050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10's complement</a:t>
            </a:r>
            <a:endParaRPr u="sng"/>
          </a:p>
        </p:txBody>
      </p:sp>
      <p:sp>
        <p:nvSpPr>
          <p:cNvPr id="443" name="Google Shape;443;p20"/>
          <p:cNvSpPr txBox="1"/>
          <p:nvPr/>
        </p:nvSpPr>
        <p:spPr>
          <a:xfrm>
            <a:off x="6443125" y="3649050"/>
            <a:ext cx="15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9's complement</a:t>
            </a:r>
            <a:endParaRPr u="sng"/>
          </a:p>
        </p:txBody>
      </p:sp>
      <p:sp>
        <p:nvSpPr>
          <p:cNvPr id="444" name="Google Shape;444;p20"/>
          <p:cNvSpPr txBox="1"/>
          <p:nvPr/>
        </p:nvSpPr>
        <p:spPr>
          <a:xfrm>
            <a:off x="2320425" y="3649050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2nd Grade</a:t>
            </a:r>
            <a:endParaRPr u="sng"/>
          </a:p>
        </p:txBody>
      </p:sp>
      <p:sp>
        <p:nvSpPr>
          <p:cNvPr id="445" name="Google Shape;445;p20"/>
          <p:cNvSpPr txBox="1"/>
          <p:nvPr/>
        </p:nvSpPr>
        <p:spPr>
          <a:xfrm>
            <a:off x="7083775" y="-816475"/>
            <a:ext cx="199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I can take the complement of each digit individually</a:t>
            </a:r>
            <a:endParaRPr sz="1200"/>
          </a:p>
        </p:txBody>
      </p:sp>
      <p:sp>
        <p:nvSpPr>
          <p:cNvPr id="446" name="Google Shape;446;p20"/>
          <p:cNvSpPr txBox="1"/>
          <p:nvPr/>
        </p:nvSpPr>
        <p:spPr>
          <a:xfrm>
            <a:off x="4165000" y="292600"/>
            <a:ext cx="30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24567865438 --9's → 7….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Complements</a:t>
            </a:r>
            <a:endParaRPr/>
          </a:p>
        </p:txBody>
      </p:sp>
      <p:sp>
        <p:nvSpPr>
          <p:cNvPr id="452" name="Google Shape;45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873 - 218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nines complement of the subtrahend (218)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 (873)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21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454" name="Google Shape;454;p21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55" name="Google Shape;455;p21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" name="Google Shape;459;p21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60" name="Google Shape;460;p21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464" name="Google Shape;464;p21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65" name="Google Shape;465;p2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69" name="Google Shape;469;p21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0" name="Google Shape;470;p21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471" name="Google Shape;471;p21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472" name="Google Shape;472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21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1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478" name="Google Shape;478;p21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479" name="Google Shape;479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83" name="Google Shape;483;p21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484" name="Google Shape;484;p21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85" name="Google Shape;485;p2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89" name="Google Shape;489;p21"/>
            <p:cNvCxnSpPr/>
            <p:nvPr/>
          </p:nvCxnSpPr>
          <p:spPr>
            <a:xfrm flipH="1" rot="10800000">
              <a:off x="1503950" y="40872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