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15B500-9A89-4B09-B0D1-EFF78B62669B}">
  <a:tblStyle styleId="{9515B500-9A89-4B09-B0D1-EFF78B626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eddb1a8c7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eddb1a8c7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eddb1a8c7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0eddb1a8c7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eddb1a8c7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0eddb1a8c7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eddb1a8c7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eddb1a8c7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eddb1a8c7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0eddb1a8c7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0eddb1a8c7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0eddb1a8c7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f349249ffe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f349249ffe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8f025f8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8f025f8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f8f025f8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f8f025f8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f8f025f8c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f8f025f8c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f8f025f8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f8f025f8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f1bcb9d487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f1bcb9d487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f349249ff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f349249ff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f349249ff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f349249ff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eddb1a8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eddb1a8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ddb1a8c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eddb1a8c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349249ff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349249ff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eddb1a8c7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eddb1a8c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eddb1a8c7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eddb1a8c7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eddb1a8c7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eddb1a8c7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the native base for computer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Glyphs:  0,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computer, we are limited to a certain number of digits.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Recall, the results are summarized via the use of status flags.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is Zero  (Z)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is Negative (N/S)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calculation resulted in final carry 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calculation resulted in an overflow (O/V)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27" name="Google Shape;6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A technique to encode both positive and </a:t>
            </a:r>
            <a:r>
              <a:rPr lang="en" sz="1331" u="sng"/>
              <a:t>negative</a:t>
            </a:r>
            <a:r>
              <a:rPr lang="en" sz="1331"/>
              <a:t>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MSB used to denote the sign bit (0 positive, 1 negative)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Table assumes a 4-bit represent</a:t>
            </a: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/>
            </a:br>
            <a:r>
              <a:rPr lang="en" sz="1331"/>
              <a:t>Use 1's complement to represent negative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Divide the number range in half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Encode a positive and a negative value for each number 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ease to compute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positive and negative representations of zero</a:t>
            </a:r>
            <a:br>
              <a:rPr lang="en" sz="1331"/>
            </a:b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>
                <a:solidFill>
                  <a:schemeClr val="lt1"/>
                </a:solidFill>
              </a:rPr>
              <a:t>Use 2's complete to represent negative numbers</a:t>
            </a:r>
            <a:endParaRPr sz="1331">
              <a:solidFill>
                <a:schemeClr val="lt1"/>
              </a:solidFill>
            </a:endParaRPr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Hold Zero as special</a:t>
            </a:r>
            <a:endParaRPr sz="1331">
              <a:solidFill>
                <a:schemeClr val="lt1"/>
              </a:solidFill>
            </a:endParaRPr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Fold the resulting range to assign values</a:t>
            </a:r>
            <a:endParaRPr sz="1331">
              <a:solidFill>
                <a:schemeClr val="lt1"/>
              </a:solidFill>
            </a:endParaRPr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Pros/cons:</a:t>
            </a:r>
            <a:endParaRPr sz="1331">
              <a:solidFill>
                <a:schemeClr val="lt1"/>
              </a:solidFill>
            </a:endParaRPr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>
                <a:solidFill>
                  <a:schemeClr val="lt1"/>
                </a:solidFill>
              </a:rPr>
              <a:t>Not symmetric: extra negative number</a:t>
            </a:r>
            <a:endParaRPr sz="1296">
              <a:solidFill>
                <a:schemeClr val="lt1"/>
              </a:solidFill>
            </a:endParaRPr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>
                <a:solidFill>
                  <a:schemeClr val="lt1"/>
                </a:solidFill>
              </a:rPr>
              <a:t>Need to flip all bits and ad one to form the negative number</a:t>
            </a:r>
            <a:endParaRPr sz="1296">
              <a:solidFill>
                <a:schemeClr val="lt1"/>
              </a:solidFill>
            </a:endParaRPr>
          </a:p>
          <a:p>
            <a:pPr indent="-31094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7"/>
              <a:buChar char="○"/>
            </a:pPr>
            <a:r>
              <a:rPr lang="en" sz="1296">
                <a:solidFill>
                  <a:schemeClr val="lt1"/>
                </a:solidFill>
              </a:rPr>
              <a:t>Consider then the predecessor of -7</a:t>
            </a:r>
            <a:endParaRPr sz="1296">
              <a:solidFill>
                <a:schemeClr val="lt1"/>
              </a:solidFill>
            </a:endParaRPr>
          </a:p>
        </p:txBody>
      </p:sp>
      <p:graphicFrame>
        <p:nvGraphicFramePr>
          <p:cNvPr id="628" name="Google Shape;628;p22"/>
          <p:cNvGraphicFramePr/>
          <p:nvPr/>
        </p:nvGraphicFramePr>
        <p:xfrm>
          <a:off x="5797300" y="712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546775"/>
                <a:gridCol w="726700"/>
                <a:gridCol w="1344075"/>
              </a:tblGrid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30" name="Google Shape;630;p22"/>
          <p:cNvSpPr/>
          <p:nvPr/>
        </p:nvSpPr>
        <p:spPr>
          <a:xfrm>
            <a:off x="8441375" y="16251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1" name="Google Shape;631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32" name="Google Shape;632;p22"/>
          <p:cNvSpPr/>
          <p:nvPr/>
        </p:nvSpPr>
        <p:spPr>
          <a:xfrm>
            <a:off x="8441375" y="19299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3" name="Google Shape;633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34" name="Google Shape;634;p22"/>
          <p:cNvSpPr/>
          <p:nvPr/>
        </p:nvSpPr>
        <p:spPr>
          <a:xfrm>
            <a:off x="8441375" y="1244100"/>
            <a:ext cx="316512" cy="185023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5" name="Google Shape;635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36" name="Google Shape;636;p22"/>
          <p:cNvSpPr/>
          <p:nvPr/>
        </p:nvSpPr>
        <p:spPr>
          <a:xfrm>
            <a:off x="6965617" y="1209175"/>
            <a:ext cx="158089" cy="2447978"/>
          </a:xfrm>
          <a:custGeom>
            <a:rect b="b" l="l" r="r" t="t"/>
            <a:pathLst>
              <a:path extrusionOk="0" h="111882" w="10087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42" name="Google Shape;6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A technique to encode both positive and </a:t>
            </a:r>
            <a:r>
              <a:rPr lang="en" sz="1331" u="sng"/>
              <a:t>negative</a:t>
            </a:r>
            <a:r>
              <a:rPr lang="en" sz="1331"/>
              <a:t>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MSB used to denote the sign bit (0 positive, 1 negative)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Table assumes a 4-bit represent</a:t>
            </a: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/>
            </a:br>
            <a:r>
              <a:rPr lang="en" sz="1331"/>
              <a:t>Use 1's complement to represent negative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Divide the number range in half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Encode a positive and a negative value for each number 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ease to compute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positive and negative representations of zero</a:t>
            </a:r>
            <a:br>
              <a:rPr lang="en" sz="1331"/>
            </a:b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Use 2's complete to represent negative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Hold Zero as special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Fold the resulting range to assign values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/>
              <a:t>Not symmetric: extra negative number</a:t>
            </a:r>
            <a:endParaRPr sz="1296"/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/>
              <a:t>Need to flip all bits and ad one to form the negative number</a:t>
            </a:r>
            <a:endParaRPr sz="1296"/>
          </a:p>
          <a:p>
            <a:pPr indent="-31094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/>
              <a:t>Consider then the predecessor of -7</a:t>
            </a:r>
            <a:endParaRPr sz="1296"/>
          </a:p>
        </p:txBody>
      </p:sp>
      <p:graphicFrame>
        <p:nvGraphicFramePr>
          <p:cNvPr id="643" name="Google Shape;643;p23"/>
          <p:cNvGraphicFramePr/>
          <p:nvPr/>
        </p:nvGraphicFramePr>
        <p:xfrm>
          <a:off x="5797300" y="712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546775"/>
                <a:gridCol w="726700"/>
                <a:gridCol w="1344075"/>
              </a:tblGrid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4" name="Google Shape;644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45" name="Google Shape;645;p23"/>
          <p:cNvSpPr/>
          <p:nvPr/>
        </p:nvSpPr>
        <p:spPr>
          <a:xfrm>
            <a:off x="8441375" y="16251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6" name="Google Shape;646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47" name="Google Shape;647;p23"/>
          <p:cNvSpPr/>
          <p:nvPr/>
        </p:nvSpPr>
        <p:spPr>
          <a:xfrm>
            <a:off x="8441375" y="19299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8" name="Google Shape;648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49" name="Google Shape;649;p23"/>
          <p:cNvSpPr/>
          <p:nvPr/>
        </p:nvSpPr>
        <p:spPr>
          <a:xfrm>
            <a:off x="8441375" y="22347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0" name="Google Shape;650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51" name="Google Shape;651;p23"/>
          <p:cNvSpPr/>
          <p:nvPr/>
        </p:nvSpPr>
        <p:spPr>
          <a:xfrm>
            <a:off x="8450159" y="36063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2" name="Google Shape;652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53" name="Google Shape;653;p23"/>
          <p:cNvSpPr/>
          <p:nvPr/>
        </p:nvSpPr>
        <p:spPr>
          <a:xfrm>
            <a:off x="6948482" y="1250225"/>
            <a:ext cx="175225" cy="2734150"/>
          </a:xfrm>
          <a:custGeom>
            <a:rect b="b" l="l" r="r" t="t"/>
            <a:pathLst>
              <a:path extrusionOk="0" h="109366" w="7009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59" name="Google Shape;659;p24"/>
          <p:cNvGraphicFramePr/>
          <p:nvPr/>
        </p:nvGraphicFramePr>
        <p:xfrm>
          <a:off x="977075" y="138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499150"/>
                <a:gridCol w="884625"/>
                <a:gridCol w="1005800"/>
              </a:tblGrid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4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3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0" name="Google Shape;660;p24"/>
          <p:cNvGraphicFramePr/>
          <p:nvPr/>
        </p:nvGraphicFramePr>
        <p:xfrm>
          <a:off x="4523275" y="13678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675925"/>
                <a:gridCol w="740700"/>
                <a:gridCol w="18191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8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9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1" name="Google Shape;661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2" name="Google Shape;662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668" name="Google Shape;66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13 - 9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1s complement of the subtrahend (9)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669" name="Google Shape;669;p25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670" name="Google Shape;670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71" name="Google Shape;671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76" name="Google Shape;676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0" name="Google Shape;680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681" name="Google Shape;68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85" name="Google Shape;685;p2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6" name="Google Shape;686;p2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688" name="Google Shape;688;p2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25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694" name="Google Shape;694;p25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695" name="Google Shape;695;p2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99" name="Google Shape;699;p25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00" name="Google Shape;700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05" name="Google Shape;705;p25"/>
            <p:cNvCxnSpPr/>
            <p:nvPr/>
          </p:nvCxnSpPr>
          <p:spPr>
            <a:xfrm flipH="1" rot="10800000">
              <a:off x="1503950" y="40872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6" name="Google Shape;706;p25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707" name="Google Shape;707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8" name="Google Shape;708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3" name="Google Shape;713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8" name="Google Shape;718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22" name="Google Shape;722;p2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2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24" name="Google Shape;724;p25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725" name="Google Shape;725;p2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729" name="Google Shape;729;p25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735" name="Google Shape;7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13 - 9 == 13 + 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overflow bit.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736" name="Google Shape;736;p26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37" name="Google Shape;737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38" name="Google Shape;738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2" name="Google Shape;742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3" name="Google Shape;743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52" name="Google Shape;752;p26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3" name="Google Shape;753;p26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54" name="Google Shape;754;p26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6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6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6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8" name="Google Shape;758;p26"/>
          <p:cNvSpPr/>
          <p:nvPr/>
        </p:nvSpPr>
        <p:spPr>
          <a:xfrm>
            <a:off x="64414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759" name="Google Shape;759;p26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768" name="Google Shape;7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13 - 9 == 13 + 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overflow bit.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769" name="Google Shape;769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70" name="Google Shape;770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71" name="Google Shape;771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75" name="Google Shape;775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6" name="Google Shape;776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85" name="Google Shape;785;p2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6" name="Google Shape;786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87" name="Google Shape;787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64414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792" name="Google Shape;792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4" name="Google Shape;794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 (template)</a:t>
            </a:r>
            <a:endParaRPr/>
          </a:p>
        </p:txBody>
      </p:sp>
      <p:sp>
        <p:nvSpPr>
          <p:cNvPr id="801" name="Google Shape;8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negative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02" name="Google Shape;802;p28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803" name="Google Shape;803;p2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28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808" name="Google Shape;808;p28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2" name="Google Shape;812;p28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28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814" name="Google Shape;814;p28"/>
          <p:cNvSpPr/>
          <p:nvPr/>
        </p:nvSpPr>
        <p:spPr>
          <a:xfrm>
            <a:off x="60604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28"/>
          <p:cNvGrpSpPr/>
          <p:nvPr/>
        </p:nvGrpSpPr>
        <p:grpSpPr>
          <a:xfrm>
            <a:off x="7146850" y="3604950"/>
            <a:ext cx="1293850" cy="631200"/>
            <a:chOff x="4724300" y="3025200"/>
            <a:chExt cx="1293850" cy="631200"/>
          </a:xfrm>
        </p:grpSpPr>
        <p:grpSp>
          <p:nvGrpSpPr>
            <p:cNvPr id="824" name="Google Shape;824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25" name="Google Shape;82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9" name="Google Shape;829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0" name="Google Shape;830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  <p:cxnSp>
        <p:nvCxnSpPr>
          <p:cNvPr id="834" name="Google Shape;834;p28"/>
          <p:cNvCxnSpPr>
            <a:endCxn id="826" idx="0"/>
          </p:cNvCxnSpPr>
          <p:nvPr/>
        </p:nvCxnSpPr>
        <p:spPr>
          <a:xfrm>
            <a:off x="6708138" y="2912250"/>
            <a:ext cx="921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28"/>
          <p:cNvCxnSpPr>
            <a:stCxn id="814" idx="2"/>
            <a:endCxn id="828" idx="0"/>
          </p:cNvCxnSpPr>
          <p:nvPr/>
        </p:nvCxnSpPr>
        <p:spPr>
          <a:xfrm>
            <a:off x="6215225" y="2912350"/>
            <a:ext cx="2070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28"/>
          <p:cNvSpPr txBox="1"/>
          <p:nvPr/>
        </p:nvSpPr>
        <p:spPr>
          <a:xfrm>
            <a:off x="2216025" y="3235050"/>
            <a:ext cx="47799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37" name="Google Shape;837;p28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838" name="Google Shape;838;p2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28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843" name="Google Shape;843;p28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852" name="Google Shape;8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negative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53" name="Google Shape;853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854" name="Google Shape;854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858" name="Google Shape;858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859" name="Google Shape;859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863" name="Google Shape;863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60604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66" name="Google Shape;866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7" name="Google Shape;867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68" name="Google Shape;868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9" name="Google Shape;869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1" name="Google Shape;871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2" name="Google Shape;872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3" name="Google Shape;873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874" name="Google Shape;874;p29"/>
          <p:cNvGrpSpPr/>
          <p:nvPr/>
        </p:nvGrpSpPr>
        <p:grpSpPr>
          <a:xfrm>
            <a:off x="7146850" y="3604950"/>
            <a:ext cx="1293850" cy="631200"/>
            <a:chOff x="4724300" y="3025200"/>
            <a:chExt cx="1293850" cy="631200"/>
          </a:xfrm>
        </p:grpSpPr>
        <p:grpSp>
          <p:nvGrpSpPr>
            <p:cNvPr id="875" name="Google Shape;875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6" name="Google Shape;8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80" name="Google Shape;880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1" name="Google Shape;88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  <p:cxnSp>
        <p:nvCxnSpPr>
          <p:cNvPr id="885" name="Google Shape;885;p29"/>
          <p:cNvCxnSpPr>
            <a:endCxn id="877" idx="0"/>
          </p:cNvCxnSpPr>
          <p:nvPr/>
        </p:nvCxnSpPr>
        <p:spPr>
          <a:xfrm>
            <a:off x="6708138" y="2912250"/>
            <a:ext cx="921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29"/>
          <p:cNvCxnSpPr>
            <a:stCxn id="865" idx="2"/>
            <a:endCxn id="879" idx="0"/>
          </p:cNvCxnSpPr>
          <p:nvPr/>
        </p:nvCxnSpPr>
        <p:spPr>
          <a:xfrm>
            <a:off x="6215225" y="2912350"/>
            <a:ext cx="2070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29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88" name="Google Shape;888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889" name="Google Shape;88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893" name="Google Shape;893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894" name="Google Shape;894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03" name="Google Shape;90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negative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904" name="Google Shape;904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05" name="Google Shape;905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09" name="Google Shape;909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10" name="Google Shape;910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14" name="Google Shape;914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>
            <a:off x="60604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22" name="Google Shape;922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925" name="Google Shape;925;p30"/>
          <p:cNvGrpSpPr/>
          <p:nvPr/>
        </p:nvGrpSpPr>
        <p:grpSpPr>
          <a:xfrm>
            <a:off x="7146850" y="3604950"/>
            <a:ext cx="1293850" cy="631200"/>
            <a:chOff x="4724300" y="3025200"/>
            <a:chExt cx="1293850" cy="631200"/>
          </a:xfrm>
        </p:grpSpPr>
        <p:grpSp>
          <p:nvGrpSpPr>
            <p:cNvPr id="926" name="Google Shape;926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7" name="Google Shape;927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31" name="Google Shape;931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32" name="Google Shape;932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  <p:cxnSp>
        <p:nvCxnSpPr>
          <p:cNvPr id="936" name="Google Shape;936;p30"/>
          <p:cNvCxnSpPr>
            <a:endCxn id="928" idx="0"/>
          </p:cNvCxnSpPr>
          <p:nvPr/>
        </p:nvCxnSpPr>
        <p:spPr>
          <a:xfrm>
            <a:off x="6708138" y="2912250"/>
            <a:ext cx="921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30"/>
          <p:cNvCxnSpPr>
            <a:stCxn id="916" idx="2"/>
            <a:endCxn id="930" idx="0"/>
          </p:cNvCxnSpPr>
          <p:nvPr/>
        </p:nvCxnSpPr>
        <p:spPr>
          <a:xfrm>
            <a:off x="6215225" y="2912350"/>
            <a:ext cx="2070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8" name="Google Shape;938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9" name="Google Shape;939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40" name="Google Shape;940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44" name="Google Shape;944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45" name="Google Shape;945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54" name="Google Shape;95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negative numbers in 2's complement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955" name="Google Shape;95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56" name="Google Shape;95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0" name="Google Shape;96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61" name="Google Shape;96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65" name="Google Shape;96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60604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69" name="Google Shape;96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0" name="Google Shape;97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71" name="Google Shape;97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73" name="Google Shape;97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74" name="Google Shape;97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5" name="Google Shape;97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76" name="Google Shape;976;p31"/>
          <p:cNvGrpSpPr/>
          <p:nvPr/>
        </p:nvGrpSpPr>
        <p:grpSpPr>
          <a:xfrm>
            <a:off x="7146850" y="3604950"/>
            <a:ext cx="1293850" cy="631200"/>
            <a:chOff x="4724300" y="3025200"/>
            <a:chExt cx="1293850" cy="631200"/>
          </a:xfrm>
        </p:grpSpPr>
        <p:grpSp>
          <p:nvGrpSpPr>
            <p:cNvPr id="977" name="Google Shape;977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8" name="Google Shape;978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82" name="Google Shape;982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83" name="Google Shape;983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  <p:cxnSp>
        <p:nvCxnSpPr>
          <p:cNvPr id="987" name="Google Shape;987;p31"/>
          <p:cNvCxnSpPr>
            <a:endCxn id="979" idx="0"/>
          </p:cNvCxnSpPr>
          <p:nvPr/>
        </p:nvCxnSpPr>
        <p:spPr>
          <a:xfrm>
            <a:off x="6708138" y="2912250"/>
            <a:ext cx="921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31"/>
          <p:cNvCxnSpPr>
            <a:stCxn id="967" idx="2"/>
            <a:endCxn id="981" idx="0"/>
          </p:cNvCxnSpPr>
          <p:nvPr/>
        </p:nvCxnSpPr>
        <p:spPr>
          <a:xfrm>
            <a:off x="6215225" y="2912350"/>
            <a:ext cx="2070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9" name="Google Shape;989;p31"/>
          <p:cNvSpPr txBox="1"/>
          <p:nvPr/>
        </p:nvSpPr>
        <p:spPr>
          <a:xfrm>
            <a:off x="2520825" y="32350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90" name="Google Shape;990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91" name="Google Shape;991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95" name="Google Shape;995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96" name="Google Shape;996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1339" l="3546" r="11404" t="11524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82850"/>
                <a:gridCol w="382850"/>
                <a:gridCol w="520125"/>
                <a:gridCol w="507275"/>
              </a:tblGrid>
              <a:tr h="3698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 hMerge="1"/>
              </a:tr>
              <a:tr h="2895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05" name="Google Shape;10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negative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06" name="Google Shape;1006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07" name="Google Shape;10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11" name="Google Shape;1011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2" name="Google Shape;1012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16" name="Google Shape;1016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18" name="Google Shape;1018;p32"/>
          <p:cNvSpPr/>
          <p:nvPr/>
        </p:nvSpPr>
        <p:spPr>
          <a:xfrm>
            <a:off x="60604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9" name="Google Shape;1019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0" name="Google Shape;1020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1" name="Google Shape;1021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2" name="Google Shape;1022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3" name="Google Shape;1023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4" name="Google Shape;1024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5" name="Google Shape;1025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027" name="Google Shape;1027;p32"/>
          <p:cNvGrpSpPr/>
          <p:nvPr/>
        </p:nvGrpSpPr>
        <p:grpSpPr>
          <a:xfrm>
            <a:off x="7146850" y="3604950"/>
            <a:ext cx="1293850" cy="631200"/>
            <a:chOff x="4724300" y="3025200"/>
            <a:chExt cx="1293850" cy="631200"/>
          </a:xfrm>
        </p:grpSpPr>
        <p:grpSp>
          <p:nvGrpSpPr>
            <p:cNvPr id="1028" name="Google Shape;1028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9" name="Google Shape;1029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30" name="Google Shape;1030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32" name="Google Shape;1032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033" name="Google Shape;1033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34" name="Google Shape;1034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  <p:cxnSp>
        <p:nvCxnSpPr>
          <p:cNvPr id="1038" name="Google Shape;1038;p32"/>
          <p:cNvCxnSpPr>
            <a:endCxn id="1030" idx="0"/>
          </p:cNvCxnSpPr>
          <p:nvPr/>
        </p:nvCxnSpPr>
        <p:spPr>
          <a:xfrm>
            <a:off x="6708138" y="2912250"/>
            <a:ext cx="921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32"/>
          <p:cNvCxnSpPr>
            <a:stCxn id="1018" idx="2"/>
            <a:endCxn id="1032" idx="0"/>
          </p:cNvCxnSpPr>
          <p:nvPr/>
        </p:nvCxnSpPr>
        <p:spPr>
          <a:xfrm>
            <a:off x="6215225" y="2912350"/>
            <a:ext cx="20706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41" name="Google Shape;1041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42" name="Google Shape;1042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6" name="Google Shape;1046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47" name="Google Shape;1047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Recal: </a:t>
            </a:r>
            <a:r>
              <a:rPr lang="en"/>
              <a:t>Algorithm: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 109 x 13 = 1417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</a:t>
            </a:r>
            <a:r>
              <a:rPr lang="en"/>
              <a:t>Successive</a:t>
            </a:r>
            <a:r>
              <a:rPr lang="en"/>
              <a:t> Additions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Consider:  9 + 9 + 9 .. + 9 (13 times) = 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carry value for the 10's column?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Long Multiplication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Requires (at worst) 10^N additions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3"/>
          <p:cNvSpPr txBox="1"/>
          <p:nvPr/>
        </p:nvSpPr>
        <p:spPr>
          <a:xfrm>
            <a:off x="6247075" y="1130925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1058" name="Google Shape;1058;p33"/>
          <p:cNvCxnSpPr/>
          <p:nvPr/>
        </p:nvCxnSpPr>
        <p:spPr>
          <a:xfrm>
            <a:off x="7822075" y="1207125"/>
            <a:ext cx="0" cy="28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9" name="Google Shape;1059;p33"/>
          <p:cNvSpPr txBox="1"/>
          <p:nvPr/>
        </p:nvSpPr>
        <p:spPr>
          <a:xfrm>
            <a:off x="7667875" y="2506750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1060" name="Google Shape;1060;p33"/>
          <p:cNvSpPr/>
          <p:nvPr/>
        </p:nvSpPr>
        <p:spPr>
          <a:xfrm>
            <a:off x="7019059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1061" name="Google Shape;1061;p33"/>
          <p:cNvSpPr/>
          <p:nvPr/>
        </p:nvSpPr>
        <p:spPr>
          <a:xfrm>
            <a:off x="7343472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62" name="Google Shape;1062;p33"/>
          <p:cNvSpPr/>
          <p:nvPr/>
        </p:nvSpPr>
        <p:spPr>
          <a:xfrm>
            <a:off x="70362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Google Shape;1063;p33"/>
          <p:cNvSpPr/>
          <p:nvPr/>
        </p:nvSpPr>
        <p:spPr>
          <a:xfrm>
            <a:off x="73236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64" name="Google Shape;1064;p33"/>
          <p:cNvSpPr/>
          <p:nvPr/>
        </p:nvSpPr>
        <p:spPr>
          <a:xfrm>
            <a:off x="67488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5" name="Google Shape;1065;p33"/>
          <p:cNvSpPr/>
          <p:nvPr/>
        </p:nvSpPr>
        <p:spPr>
          <a:xfrm>
            <a:off x="6703788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3"/>
          <p:cNvSpPr/>
          <p:nvPr/>
        </p:nvSpPr>
        <p:spPr>
          <a:xfrm>
            <a:off x="6379375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3"/>
          <p:cNvSpPr/>
          <p:nvPr/>
        </p:nvSpPr>
        <p:spPr>
          <a:xfrm>
            <a:off x="64614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068" name="Google Shape;1068;p33"/>
          <p:cNvSpPr/>
          <p:nvPr/>
        </p:nvSpPr>
        <p:spPr>
          <a:xfrm>
            <a:off x="5959675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3"/>
          <p:cNvSpPr txBox="1"/>
          <p:nvPr/>
        </p:nvSpPr>
        <p:spPr>
          <a:xfrm>
            <a:off x="820000" y="2653325"/>
            <a:ext cx="1959000" cy="19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(A)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0" name="Google Shape;1070;p33"/>
          <p:cNvSpPr txBox="1"/>
          <p:nvPr/>
        </p:nvSpPr>
        <p:spPr>
          <a:xfrm>
            <a:off x="3439938" y="2653325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1" name="Google Shape;1071;p33"/>
          <p:cNvSpPr/>
          <p:nvPr/>
        </p:nvSpPr>
        <p:spPr>
          <a:xfrm>
            <a:off x="819988" y="2649425"/>
            <a:ext cx="2018100" cy="20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3"/>
          <p:cNvSpPr/>
          <p:nvPr/>
        </p:nvSpPr>
        <p:spPr>
          <a:xfrm>
            <a:off x="3486137" y="2649425"/>
            <a:ext cx="2053800" cy="21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Multiplication</a:t>
            </a:r>
            <a:endParaRPr/>
          </a:p>
        </p:txBody>
      </p:sp>
      <p:sp>
        <p:nvSpPr>
          <p:cNvPr id="1078" name="Google Shape;1078;p34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 sum += A * B[d];</a:t>
            </a:r>
            <a:br>
              <a:rPr lang="en"/>
            </a:br>
            <a:r>
              <a:rPr lang="en"/>
              <a:t>     A = A </a:t>
            </a:r>
            <a:r>
              <a:rPr lang="en">
                <a:solidFill>
                  <a:srgbClr val="FF0000"/>
                </a:solidFill>
              </a:rPr>
              <a:t>* 10</a:t>
            </a:r>
            <a:r>
              <a:rPr lang="en"/>
              <a:t> ;  // Shift to the left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B[0] = 9</a:t>
            </a:r>
            <a:br>
              <a:rPr lang="en"/>
            </a:br>
            <a:r>
              <a:rPr lang="en"/>
              <a:t>// B[1] = 0</a:t>
            </a:r>
            <a:br>
              <a:rPr lang="en"/>
            </a:br>
            <a:r>
              <a:rPr lang="en"/>
              <a:t>// B[2] = 1</a:t>
            </a:r>
            <a:endParaRPr/>
          </a:p>
        </p:txBody>
      </p:sp>
      <p:sp>
        <p:nvSpPr>
          <p:cNvPr id="1079" name="Google Shape;1079;p34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0" name="Google Shape;1080;p34"/>
          <p:cNvSpPr txBox="1"/>
          <p:nvPr/>
        </p:nvSpPr>
        <p:spPr>
          <a:xfrm>
            <a:off x="43746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*9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1" name="Google Shape;1081;p34"/>
          <p:cNvSpPr txBox="1"/>
          <p:nvPr/>
        </p:nvSpPr>
        <p:spPr>
          <a:xfrm>
            <a:off x="45444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1082" name="Google Shape;1082;p34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r>
              <a:rPr lang="en"/>
              <a:t>:</a:t>
            </a:r>
            <a:endParaRPr/>
          </a:p>
        </p:txBody>
      </p:sp>
      <p:cxnSp>
        <p:nvCxnSpPr>
          <p:cNvPr id="1083" name="Google Shape;1083;p34"/>
          <p:cNvCxnSpPr>
            <a:stCxn id="1082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1089" name="Google Shape;1089;p35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if (B[d]  == 1) {</a:t>
            </a:r>
            <a:br>
              <a:rPr lang="en"/>
            </a:br>
            <a:r>
              <a:rPr lang="en"/>
              <a:t>         sum += A </a:t>
            </a:r>
            <a:r>
              <a:rPr lang="en" strike="sngStrike"/>
              <a:t>* B[d]</a:t>
            </a:r>
            <a:r>
              <a:rPr lang="en"/>
              <a:t>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</a:t>
            </a:r>
            <a:r>
              <a:rPr lang="en" strike="sngStrike"/>
              <a:t>A = A * 2 ;  // Shift to the left</a:t>
            </a:r>
            <a:br>
              <a:rPr lang="en" strike="sngStrike"/>
            </a:br>
            <a:r>
              <a:rPr lang="en"/>
              <a:t>     A &lt;&lt; 1 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</a:t>
            </a:r>
            <a:r>
              <a:rPr i="1" lang="en"/>
              <a:t>word_size</a:t>
            </a:r>
            <a:r>
              <a:rPr lang="en"/>
              <a:t> additions</a:t>
            </a:r>
            <a:endParaRPr/>
          </a:p>
        </p:txBody>
      </p:sp>
      <p:sp>
        <p:nvSpPr>
          <p:cNvPr id="1090" name="Google Shape;1090;p35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(A*0)*2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(A*1)*4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1" name="Google Shape;1091;p35"/>
          <p:cNvSpPr txBox="1"/>
          <p:nvPr/>
        </p:nvSpPr>
        <p:spPr>
          <a:xfrm>
            <a:off x="44508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strike="sng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(A*4)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2" name="Google Shape;1092;p35"/>
          <p:cNvSpPr txBox="1"/>
          <p:nvPr/>
        </p:nvSpPr>
        <p:spPr>
          <a:xfrm>
            <a:off x="43920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1093" name="Google Shape;1093;p3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1094" name="Google Shape;1094;p35"/>
          <p:cNvCxnSpPr>
            <a:stCxn id="1093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b="1" lang="en"/>
              <a:t>10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b="1" lang="en"/>
              <a:t>18</a:t>
            </a:r>
            <a:endParaRPr b="1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11339" l="3546" r="11404" t="11524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4371525" y="301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5"/>
          <p:cNvGraphicFramePr/>
          <p:nvPr/>
        </p:nvGraphicFramePr>
        <p:xfrm>
          <a:off x="4166975" y="8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82850"/>
                <a:gridCol w="382850"/>
                <a:gridCol w="520125"/>
                <a:gridCol w="507275"/>
              </a:tblGrid>
              <a:tr h="3698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 hMerge="1"/>
              </a:tr>
              <a:tr h="2895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4" name="Google Shape;104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4" name="Google Shape;114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Encoding: Positive Integers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Fix-width set to 4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16"/>
          <p:cNvGraphicFramePr/>
          <p:nvPr/>
        </p:nvGraphicFramePr>
        <p:xfrm>
          <a:off x="658900" y="229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902025"/>
                <a:gridCol w="1572325"/>
                <a:gridCol w="1043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6"/>
          <p:cNvSpPr txBox="1"/>
          <p:nvPr/>
        </p:nvSpPr>
        <p:spPr>
          <a:xfrm>
            <a:off x="1381900" y="1890775"/>
            <a:ext cx="20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Expanded Notation</a:t>
            </a:r>
            <a:endParaRPr/>
          </a:p>
        </p:txBody>
      </p:sp>
      <p:graphicFrame>
        <p:nvGraphicFramePr>
          <p:cNvPr id="136" name="Google Shape;136;p16"/>
          <p:cNvGraphicFramePr/>
          <p:nvPr/>
        </p:nvGraphicFramePr>
        <p:xfrm>
          <a:off x="6327800" y="7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557225"/>
                <a:gridCol w="630850"/>
                <a:gridCol w="544375"/>
                <a:gridCol w="627125"/>
              </a:tblGrid>
              <a:tr h="4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Input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Output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Input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Output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16"/>
          <p:cNvSpPr txBox="1"/>
          <p:nvPr/>
        </p:nvSpPr>
        <p:spPr>
          <a:xfrm>
            <a:off x="6444700" y="381000"/>
            <a:ext cx="20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Lookup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44" name="Google Shape;14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45" name="Google Shape;14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9" name="Google Shape;14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54" name="Google Shape;15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55" name="Google Shape;15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59" name="Google Shape;159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Google Shape;16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61" name="Google Shape;16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62" name="Google Shape;16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3" name="Google Shape;16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64" name="Google Shape;16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167" name="Google Shape;16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8" name="Google Shape;16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169" name="Google Shape;16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70" name="Google Shape;17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171" name="Google Shape;17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172" name="Google Shape;172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83" name="Google Shape;183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188" name="Google Shape;188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" name="Google Shape;189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91" name="Google Shape;191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92" name="Google Shape;192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93" name="Google Shape;193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94" name="Google Shape;194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195" name="Google Shape;195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196" name="Google Shape;196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97" name="Google Shape;197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198" name="Google Shape;198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9" name="Google Shape;199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200" name="Google Shape;200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201" name="Google Shape;201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202" name="Google Shape;202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207" name="Google Shape;207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12" name="Google Shape;212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216" name="Google Shape;216;p17"/>
          <p:cNvGraphicFramePr/>
          <p:nvPr/>
        </p:nvGraphicFramePr>
        <p:xfrm>
          <a:off x="373600" y="12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8" name="Google Shape;218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9" name="Google Shape;219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9" name="Google Shape;229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" name="Google Shape;2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31" name="Google Shape;2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32" name="Google Shape;2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3" name="Google Shape;2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34" name="Google Shape;2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35" name="Google Shape;2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36" name="Google Shape;2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237" name="Google Shape;2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8" name="Google Shape;2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239" name="Google Shape;2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40" name="Google Shape;2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241" name="Google Shape;2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  <p:grpSp>
          <p:nvGrpSpPr>
            <p:cNvPr id="242" name="Google Shape;242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43" name="Google Shape;243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247" name="Google Shape;247;p17"/>
          <p:cNvGraphicFramePr/>
          <p:nvPr/>
        </p:nvGraphicFramePr>
        <p:xfrm>
          <a:off x="373600" y="33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9" name="Google Shape;249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50" name="Google Shape;250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55" name="Google Shape;25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56" name="Google Shape;25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60" name="Google Shape;26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61" name="Google Shape;26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65" name="Google Shape;265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8" name="Google Shape;268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9" name="Google Shape;26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70" name="Google Shape;27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71" name="Google Shape;27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72" name="Google Shape;27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273" name="Google Shape;273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74" name="Google Shape;2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275" name="Google Shape;2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76" name="Google Shape;2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277" name="Google Shape;2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  <p:grpSp>
          <p:nvGrpSpPr>
            <p:cNvPr id="278" name="Google Shape;278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9" name="Google Shape;279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289" name="Google Shape;289;p18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90" name="Google Shape;29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91" name="Google Shape;29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6" name="Google Shape;29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01" name="Google Shape;301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5" name="Google Shape;305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6" name="Google Shape;306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7" name="Google Shape;307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8" name="Google Shape;308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3" name="Google Shape;313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14" name="Google Shape;31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315" name="Google Shape;31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6" name="Google Shape;31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317" name="Google Shape;31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318" name="Google Shape;318;p18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9" name="Google Shape;319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5" name="Google Shape;325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30" name="Google Shape;33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34" name="Google Shape;334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Google Shape;335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6" name="Google Shape;336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7" name="Google Shape;337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2" name="Google Shape;342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43" name="Google Shape;34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344" name="Google Shape;34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5" name="Google Shape;34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346" name="Google Shape;34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347" name="Google Shape;347;p18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8" name="Google Shape;34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8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53" name="Google Shape;35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8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8" name="Google Shape;35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62" name="Google Shape;362;p18"/>
          <p:cNvGraphicFramePr/>
          <p:nvPr/>
        </p:nvGraphicFramePr>
        <p:xfrm>
          <a:off x="373600" y="12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5" name="Google Shape;36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6" name="Google Shape;36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5" name="Google Shape;375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7" name="Google Shape;377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8" name="Google Shape;378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3" name="Google Shape;383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84" name="Google Shape;38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385" name="Google Shape;38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6" name="Google Shape;38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387" name="Google Shape;38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  <p:grpSp>
          <p:nvGrpSpPr>
            <p:cNvPr id="388" name="Google Shape;388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393" name="Google Shape;393;p18"/>
          <p:cNvGraphicFramePr/>
          <p:nvPr/>
        </p:nvGraphicFramePr>
        <p:xfrm>
          <a:off x="373600" y="33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5" name="Google Shape;395;p18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6" name="Google Shape;396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401" name="Google Shape;401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02" name="Google Shape;402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1" name="Google Shape;411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13" name="Google Shape;413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14" name="Google Shape;414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" name="Google Shape;419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20" name="Google Shape;42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423" name="Google Shape;42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  <p:grpSp>
          <p:nvGrpSpPr>
            <p:cNvPr id="424" name="Google Shape;42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5" name="Google Shape;42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5" name="Google Shape;435;p19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436" name="Google Shape;436;p19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19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2" name="Google Shape;442;p19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9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7" name="Google Shape;447;p1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1" name="Google Shape;451;p19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Google Shape;452;p19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3" name="Google Shape;453;p19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4" name="Google Shape;454;p19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5" name="Google Shape;455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9" name="Google Shape;459;p19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60" name="Google Shape;460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461" name="Google Shape;461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464" name="Google Shape;464;p19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465" name="Google Shape;465;p19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6" name="Google Shape;466;p19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9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1" name="Google Shape;471;p19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19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6" name="Google Shape;476;p1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80" name="Google Shape;480;p19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19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2" name="Google Shape;482;p19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3" name="Google Shape;483;p19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4" name="Google Shape;484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" name="Google Shape;488;p19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9" name="Google Shape;489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493" name="Google Shape;493;p19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494" name="Google Shape;49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9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499" name="Google Shape;49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9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504" name="Google Shape;50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08" name="Google Shape;508;p19"/>
          <p:cNvGraphicFramePr/>
          <p:nvPr/>
        </p:nvGraphicFramePr>
        <p:xfrm>
          <a:off x="373600" y="12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9" name="Google Shape;509;p19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10" name="Google Shape;510;p19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511" name="Google Shape;511;p19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19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7" name="Google Shape;517;p19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21" name="Google Shape;521;p19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2" name="Google Shape;522;p19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3" name="Google Shape;523;p19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4" name="Google Shape;524;p19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5" name="Google Shape;525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9" name="Google Shape;529;p19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30" name="Google Shape;530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531" name="Google Shape;531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3" name="Google Shape;533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  <p:grpSp>
          <p:nvGrpSpPr>
            <p:cNvPr id="534" name="Google Shape;534;p19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5" name="Google Shape;535;p1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539" name="Google Shape;539;p19"/>
          <p:cNvGraphicFramePr/>
          <p:nvPr/>
        </p:nvGraphicFramePr>
        <p:xfrm>
          <a:off x="373600" y="33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0" name="Google Shape;540;p19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1" name="Google Shape;541;p19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542" name="Google Shape;542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9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547" name="Google Shape;547;p19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8" name="Google Shape;548;p19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" name="Google Shape;552;p19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3" name="Google Shape;553;p19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57" name="Google Shape;557;p19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8" name="Google Shape;558;p19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9" name="Google Shape;559;p19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60" name="Google Shape;560;p19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1" name="Google Shape;561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5" name="Google Shape;565;p19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6" name="Google Shape;566;p19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567" name="Google Shape;567;p19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9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69" name="Google Shape;569;p19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  <p:grpSp>
          <p:nvGrpSpPr>
            <p:cNvPr id="570" name="Google Shape;570;p19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1" name="Google Shape;571;p1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 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squares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</a:t>
            </a:r>
            <a:r>
              <a:rPr lang="en"/>
              <a:t>extra bookkeeping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Method of Complements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leverage binary addition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method to encode negative numbers</a:t>
            </a:r>
            <a:endParaRPr/>
          </a:p>
        </p:txBody>
      </p:sp>
      <p:graphicFrame>
        <p:nvGraphicFramePr>
          <p:cNvPr id="580" name="Google Shape;580;p20"/>
          <p:cNvGraphicFramePr/>
          <p:nvPr/>
        </p:nvGraphicFramePr>
        <p:xfrm>
          <a:off x="7536400" y="5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{9515B500-9A89-4B09-B0D1-EFF78B62669B}</a:tableStyleId>
              </a:tblPr>
              <a:tblGrid>
                <a:gridCol w="306275"/>
                <a:gridCol w="306275"/>
                <a:gridCol w="306275"/>
                <a:gridCol w="306275"/>
              </a:tblGrid>
              <a:tr h="3170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81" name="Google Shape;581;p20"/>
          <p:cNvSpPr txBox="1"/>
          <p:nvPr/>
        </p:nvSpPr>
        <p:spPr>
          <a:xfrm>
            <a:off x="7383950" y="228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B = V</a:t>
            </a:r>
            <a:endParaRPr/>
          </a:p>
        </p:txBody>
      </p:sp>
      <p:sp>
        <p:nvSpPr>
          <p:cNvPr id="582" name="Google Shape;5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Subtraction</a:t>
            </a:r>
            <a:r>
              <a:rPr lang="en"/>
              <a:t> (via Borrow)</a:t>
            </a: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5740495" y="2161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6566625" y="2161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5" name="Google Shape;585;p20"/>
          <p:cNvCxnSpPr/>
          <p:nvPr/>
        </p:nvCxnSpPr>
        <p:spPr>
          <a:xfrm flipH="1" rot="10800000">
            <a:off x="5111025" y="29913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20"/>
          <p:cNvSpPr/>
          <p:nvPr/>
        </p:nvSpPr>
        <p:spPr>
          <a:xfrm>
            <a:off x="5761137" y="31152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6566625" y="31152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5740495" y="2542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6566625" y="2542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6256118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656662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542997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574049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064095" y="2170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890225" y="2170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96" name="Google Shape;596;p20"/>
          <p:cNvCxnSpPr/>
          <p:nvPr/>
        </p:nvCxnSpPr>
        <p:spPr>
          <a:xfrm flipH="1" rot="10800000">
            <a:off x="3434625" y="3000159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20"/>
          <p:cNvSpPr/>
          <p:nvPr/>
        </p:nvSpPr>
        <p:spPr>
          <a:xfrm>
            <a:off x="4084737" y="31240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4890225" y="31240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4064095" y="2551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4890225" y="2551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4579718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489022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0"/>
          <p:cNvSpPr/>
          <p:nvPr/>
        </p:nvSpPr>
        <p:spPr>
          <a:xfrm>
            <a:off x="375357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406409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5" name="Google Shape;605;p20"/>
          <p:cNvCxnSpPr>
            <a:stCxn id="602" idx="0"/>
            <a:endCxn id="592" idx="0"/>
          </p:cNvCxnSpPr>
          <p:nvPr/>
        </p:nvCxnSpPr>
        <p:spPr>
          <a:xfrm rot="-5400000">
            <a:off x="5310525" y="1514934"/>
            <a:ext cx="8700" cy="539700"/>
          </a:xfrm>
          <a:prstGeom prst="curvedConnector3">
            <a:avLst>
              <a:gd fmla="val 28380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20"/>
          <p:cNvCxnSpPr>
            <a:stCxn id="604" idx="0"/>
            <a:endCxn id="601" idx="0"/>
          </p:cNvCxnSpPr>
          <p:nvPr/>
        </p:nvCxnSpPr>
        <p:spPr>
          <a:xfrm flipH="1" rot="-5400000">
            <a:off x="4476445" y="1531584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0"/>
          <p:cNvCxnSpPr>
            <a:stCxn id="593" idx="0"/>
            <a:endCxn id="590" idx="0"/>
          </p:cNvCxnSpPr>
          <p:nvPr/>
        </p:nvCxnSpPr>
        <p:spPr>
          <a:xfrm flipH="1" rot="-5400000">
            <a:off x="6152845" y="1522800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20"/>
          <p:cNvSpPr/>
          <p:nvPr/>
        </p:nvSpPr>
        <p:spPr>
          <a:xfrm>
            <a:off x="3434625" y="2548193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Method of Complements</a:t>
            </a:r>
            <a:endParaRPr/>
          </a:p>
        </p:txBody>
      </p:sp>
      <p:sp>
        <p:nvSpPr>
          <p:cNvPr id="614" name="Google Shape;6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technique to encode both positive and negative numbers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the same algorithm to perform addition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subtraction perform my addition of complements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Complement: </a:t>
            </a:r>
            <a:r>
              <a:rPr i="1" lang="en"/>
              <a:t>a thing that completes or brings to perfection</a:t>
            </a: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Radix 10: </a:t>
            </a:r>
            <a:r>
              <a:rPr i="1" lang="en"/>
              <a:t> (</a:t>
            </a:r>
            <a:r>
              <a:rPr i="1" lang="en" sz="1600"/>
              <a:t>the radix or base is the number of unique digits to represent a number)</a:t>
            </a:r>
            <a:endParaRPr i="1"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1600"/>
              <a:t>10's complement</a:t>
            </a:r>
            <a:endParaRPr i="1" sz="16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x = 10		: x is the 10s complements of 7		x = 3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y = 100		: y is the 10s complements of 46		y = 54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9's complement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a = 9		: a is the 9s complements of 7		a = 2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b = 99		: b is the 9s complements of 46		b = 53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 txBox="1"/>
          <p:nvPr/>
        </p:nvSpPr>
        <p:spPr>
          <a:xfrm>
            <a:off x="2577525" y="3924650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- 11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34</a:t>
            </a:r>
            <a:endParaRPr/>
          </a:p>
        </p:txBody>
      </p:sp>
      <p:sp>
        <p:nvSpPr>
          <p:cNvPr id="616" name="Google Shape;616;p21"/>
          <p:cNvSpPr txBox="1"/>
          <p:nvPr/>
        </p:nvSpPr>
        <p:spPr>
          <a:xfrm>
            <a:off x="4779575" y="3973050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+ 89     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trike="sngStrike"/>
              <a:t>1</a:t>
            </a:r>
            <a:r>
              <a:rPr lang="en"/>
              <a:t>34</a:t>
            </a:r>
            <a:endParaRPr/>
          </a:p>
        </p:txBody>
      </p:sp>
      <p:sp>
        <p:nvSpPr>
          <p:cNvPr id="617" name="Google Shape;617;p21"/>
          <p:cNvSpPr txBox="1"/>
          <p:nvPr/>
        </p:nvSpPr>
        <p:spPr>
          <a:xfrm>
            <a:off x="6564425" y="4049250"/>
            <a:ext cx="15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+ 88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trike="sngStrike"/>
              <a:t>1</a:t>
            </a:r>
            <a:r>
              <a:rPr lang="en"/>
              <a:t>33 + 1 = </a:t>
            </a:r>
            <a:r>
              <a:rPr lang="en" strike="sngStrike"/>
              <a:t>1</a:t>
            </a:r>
            <a:r>
              <a:rPr lang="en"/>
              <a:t>34</a:t>
            </a:r>
            <a:endParaRPr/>
          </a:p>
        </p:txBody>
      </p:sp>
      <p:sp>
        <p:nvSpPr>
          <p:cNvPr id="618" name="Google Shape;618;p21"/>
          <p:cNvSpPr txBox="1"/>
          <p:nvPr/>
        </p:nvSpPr>
        <p:spPr>
          <a:xfrm>
            <a:off x="4351925" y="3649050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10's complement</a:t>
            </a:r>
            <a:endParaRPr u="sng"/>
          </a:p>
        </p:txBody>
      </p:sp>
      <p:sp>
        <p:nvSpPr>
          <p:cNvPr id="619" name="Google Shape;619;p21"/>
          <p:cNvSpPr txBox="1"/>
          <p:nvPr/>
        </p:nvSpPr>
        <p:spPr>
          <a:xfrm>
            <a:off x="6443125" y="3649050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620" name="Google Shape;620;p21"/>
          <p:cNvSpPr txBox="1"/>
          <p:nvPr/>
        </p:nvSpPr>
        <p:spPr>
          <a:xfrm>
            <a:off x="2320425" y="36490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2nd Grade</a:t>
            </a:r>
            <a:endParaRPr u="sng"/>
          </a:p>
        </p:txBody>
      </p:sp>
      <p:sp>
        <p:nvSpPr>
          <p:cNvPr id="621" name="Google Shape;621;p21"/>
          <p:cNvSpPr txBox="1"/>
          <p:nvPr/>
        </p:nvSpPr>
        <p:spPr>
          <a:xfrm>
            <a:off x="4225025" y="191625"/>
            <a:ext cx="23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234876   → 7…..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