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3D14B2-BBE4-437F-9E92-D31E2ED22BAC}">
  <a:tblStyle styleId="{B83D14B2-BBE4-437F-9E92-D31E2ED22B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SourceCodePro-regular.fntdata"/><Relationship Id="rId14" Type="http://schemas.openxmlformats.org/officeDocument/2006/relationships/slide" Target="slides/slide8.xml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2e2b1bf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2e2b1bf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2e2b1bfc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2e2b1bf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c4d0f1cc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c4d0f1cc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c4d0f1cc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c4d0f1c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c4d0f1cc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c4d0f1cc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c4d0f1cc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c4d0f1cc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c4d0f1cc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c4d0f1cc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2e2b1bfc1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2e2b1bfc1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Base6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Jlo2GmWvl4bxlPN9GzXsKnl4acyppBWYQjX2S_Bm9oQ/edit#gid=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Base64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Extremely common, you use it all the time!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MIME:  Multipurpose Internet Mail </a:t>
            </a:r>
            <a:r>
              <a:rPr lang="en"/>
              <a:t>Extension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Extents the format of email to support other character sets, and ….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in other contexts as well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SMTP: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 &lt;binary_file&gt; | mail steve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via a modern MSA:  mail steve@my.csun.edu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Content-Transfer-Encoding: base64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HTTP/HTML: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curl --head $URL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Content-Type: text/plain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911500" y="2531700"/>
            <a:ext cx="2283900" cy="384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MSA: Mail Submission Agent</a:t>
            </a:r>
            <a:endParaRPr sz="1300"/>
          </a:p>
        </p:txBody>
      </p:sp>
      <p:cxnSp>
        <p:nvCxnSpPr>
          <p:cNvPr id="57" name="Google Shape;57;p13"/>
          <p:cNvCxnSpPr>
            <a:stCxn id="56" idx="1"/>
            <a:endCxn id="58" idx="0"/>
          </p:cNvCxnSpPr>
          <p:nvPr/>
        </p:nvCxnSpPr>
        <p:spPr>
          <a:xfrm flipH="1">
            <a:off x="2973200" y="2724150"/>
            <a:ext cx="1938300" cy="265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" name="Google Shape;58;p13"/>
          <p:cNvSpPr/>
          <p:nvPr/>
        </p:nvSpPr>
        <p:spPr>
          <a:xfrm>
            <a:off x="2793275" y="2989450"/>
            <a:ext cx="360000" cy="1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Motivation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content of a text file?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 mytext.file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echo 101100101 &gt; ascii_digits.txt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content of an executable?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the unprintable characters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content of a picture?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drag and drop a </a:t>
            </a:r>
            <a:r>
              <a:rPr lang="en"/>
              <a:t>picture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content of data?   		Individual bits group in bytes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interpret this data?	Any way we want!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</a:t>
            </a:r>
            <a:r>
              <a:rPr lang="en"/>
              <a:t>should</a:t>
            </a:r>
            <a:r>
              <a:rPr lang="en"/>
              <a:t> we interpret this data?	Based upon an agreed upon scheme!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209575" y="1328275"/>
            <a:ext cx="1894500" cy="169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 cat</a:t>
            </a:r>
            <a:br>
              <a:rPr lang="en"/>
            </a:br>
            <a:r>
              <a:rPr lang="en"/>
              <a:t>$ od -t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 od -t c</a:t>
            </a:r>
            <a:br>
              <a:rPr lang="en"/>
            </a:br>
            <a:r>
              <a:rPr lang="en"/>
              <a:t>$ od -t d1</a:t>
            </a:r>
            <a:br>
              <a:rPr lang="en"/>
            </a:br>
            <a:r>
              <a:rPr lang="en"/>
              <a:t>$ od -t o2</a:t>
            </a:r>
            <a:br>
              <a:rPr lang="en"/>
            </a:br>
            <a:r>
              <a:rPr lang="en"/>
              <a:t>$ od -t x4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Base64</a:t>
            </a:r>
            <a:r>
              <a:rPr lang="en"/>
              <a:t>: </a:t>
            </a:r>
            <a:r>
              <a:rPr lang="en" sz="1800">
                <a:solidFill>
                  <a:schemeClr val="dk2"/>
                </a:solidFill>
              </a:rPr>
              <a:t>a binary string is encoded as an ASCII string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scheme to represent binary data as all "printable" characters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Which characters should we use:  </a:t>
            </a:r>
            <a:r>
              <a:rPr lang="en">
                <a:solidFill>
                  <a:srgbClr val="434343"/>
                </a:solidFill>
              </a:rPr>
              <a:t>A-Z, a-z, 0-9:   that's 26+26+10 = 62</a:t>
            </a:r>
            <a:r>
              <a:rPr lang="en">
                <a:solidFill>
                  <a:srgbClr val="EFEFEF"/>
                </a:solidFill>
              </a:rPr>
              <a:t>, </a:t>
            </a:r>
            <a:r>
              <a:rPr lang="en">
                <a:solidFill>
                  <a:srgbClr val="666666"/>
                </a:solidFill>
              </a:rPr>
              <a:t>add + / for 64</a:t>
            </a:r>
            <a:endParaRPr>
              <a:solidFill>
                <a:srgbClr val="666666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Hence, we have 2</a:t>
            </a:r>
            <a:r>
              <a:rPr baseline="30000" lang="en"/>
              <a:t>6</a:t>
            </a:r>
            <a:r>
              <a:rPr lang="en"/>
              <a:t> (64) </a:t>
            </a:r>
            <a:r>
              <a:rPr baseline="30000" lang="en"/>
              <a:t> </a:t>
            </a:r>
            <a:r>
              <a:rPr lang="en"/>
              <a:t>unique characters to use, plus a padding character (=)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Basic Algorithm: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For every three bytes (24 bits)   #  lcm(6,8) = ?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Load and Merge the bytes together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Chop and Slide into 4 6-bit chunks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Map each 6-bit chunks into a 8-bit ASCII value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Store each new  the original three bytes with four new bytes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Add appropriate padding for remaining bytes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Mapping ensures the result 8 bits are always printable ASCII characters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Operations at the assemble level: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byte manipulations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shifting and masks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Working at the byte level exposes Endianness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761150" y="196175"/>
            <a:ext cx="2151900" cy="8619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$ base64 &lt;&lt;&lt; Hello</a:t>
            </a:r>
            <a:br>
              <a:rPr lang="en" sz="1100"/>
            </a:br>
            <a:r>
              <a:rPr lang="en" sz="1100">
                <a:solidFill>
                  <a:schemeClr val="dk1"/>
                </a:solidFill>
              </a:rPr>
              <a:t>SGVsbG8K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$ base64 -d  &lt;&lt;&lt;  </a:t>
            </a:r>
            <a:r>
              <a:rPr lang="en" sz="1100">
                <a:solidFill>
                  <a:schemeClr val="dk1"/>
                </a:solidFill>
              </a:rPr>
              <a:t>SGVsbG8K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Hello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"encode" subroutine: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following slides illustrate the steps associated with encoding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24-bits into 4 base64 characters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signature (or API) of this subroutine 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void encode(input, output)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input: the memory location where the three input values are stored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output: the memory location where the four output values are to be stored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MIPS instructions to call the subroutine: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MIPS instructions to load and store the input and output within the subroutine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730225" y="3578275"/>
            <a:ext cx="2944200" cy="1416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# Load 3 input bytes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lbu $t1, 0($a0)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lbu $t2, 1($a0)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lbu $t3, 2($a0)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623925" y="3578275"/>
            <a:ext cx="3016200" cy="1416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# Store 4 output bytes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sb $s1, 0($a1)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sb $s2, 1($a1)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sb $s3, 2($a1)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sb $s4, 3($a1)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4525" y="269675"/>
            <a:ext cx="2230800" cy="923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la $a0, input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la $a1, output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jal encode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4956234" y="2959488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6"/>
          <p:cNvCxnSpPr>
            <a:stCxn id="82" idx="0"/>
            <a:endCxn id="81" idx="2"/>
          </p:cNvCxnSpPr>
          <p:nvPr/>
        </p:nvCxnSpPr>
        <p:spPr>
          <a:xfrm rot="-5400000">
            <a:off x="5449284" y="758988"/>
            <a:ext cx="1766400" cy="2634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and Merge (shift and meld)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shift: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meld: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2001798" y="1113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{B83D14B2-BBE4-437F-9E92-D31E2ED22BAC}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" name="Google Shape;91;p17"/>
          <p:cNvSpPr txBox="1"/>
          <p:nvPr/>
        </p:nvSpPr>
        <p:spPr>
          <a:xfrm>
            <a:off x="1523784" y="1112534"/>
            <a:ext cx="440100" cy="400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t1:</a:t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2001812" y="158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{B83D14B2-BBE4-437F-9E92-D31E2ED22BAC}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3" name="Google Shape;93;p17"/>
          <p:cNvSpPr txBox="1"/>
          <p:nvPr/>
        </p:nvSpPr>
        <p:spPr>
          <a:xfrm>
            <a:off x="1523784" y="1588864"/>
            <a:ext cx="440100" cy="400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1523784" y="2055310"/>
            <a:ext cx="440100" cy="400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t3:</a:t>
            </a:r>
            <a:endParaRPr/>
          </a:p>
        </p:txBody>
      </p:sp>
      <p:graphicFrame>
        <p:nvGraphicFramePr>
          <p:cNvPr id="95" name="Google Shape;95;p17"/>
          <p:cNvGraphicFramePr/>
          <p:nvPr/>
        </p:nvGraphicFramePr>
        <p:xfrm>
          <a:off x="2001792" y="205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{B83D14B2-BBE4-437F-9E92-D31E2ED22BAC}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6" name="Google Shape;96;p17"/>
          <p:cNvSpPr txBox="1"/>
          <p:nvPr/>
        </p:nvSpPr>
        <p:spPr>
          <a:xfrm>
            <a:off x="8051050" y="1096775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0xfa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8051050" y="1553975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0xca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8051050" y="2011175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0xde</a:t>
            </a:r>
            <a:endParaRPr/>
          </a:p>
        </p:txBody>
      </p:sp>
      <p:graphicFrame>
        <p:nvGraphicFramePr>
          <p:cNvPr id="99" name="Google Shape;99;p17"/>
          <p:cNvGraphicFramePr/>
          <p:nvPr/>
        </p:nvGraphicFramePr>
        <p:xfrm>
          <a:off x="2001798" y="2637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{B83D14B2-BBE4-437F-9E92-D31E2ED22BAC}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" name="Google Shape;100;p17"/>
          <p:cNvSpPr txBox="1"/>
          <p:nvPr/>
        </p:nvSpPr>
        <p:spPr>
          <a:xfrm>
            <a:off x="1523775" y="2637720"/>
            <a:ext cx="440100" cy="400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t1:</a:t>
            </a:r>
            <a:endParaRPr/>
          </a:p>
        </p:txBody>
      </p:sp>
      <p:graphicFrame>
        <p:nvGraphicFramePr>
          <p:cNvPr id="101" name="Google Shape;101;p17"/>
          <p:cNvGraphicFramePr/>
          <p:nvPr/>
        </p:nvGraphicFramePr>
        <p:xfrm>
          <a:off x="2001812" y="310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{B83D14B2-BBE4-437F-9E92-D31E2ED22BAC}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" name="Google Shape;102;p17"/>
          <p:cNvGraphicFramePr/>
          <p:nvPr/>
        </p:nvGraphicFramePr>
        <p:xfrm>
          <a:off x="2001792" y="3590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{B83D14B2-BBE4-437F-9E92-D31E2ED22BAC}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3" name="Google Shape;103;p17"/>
          <p:cNvSpPr txBox="1"/>
          <p:nvPr/>
        </p:nvSpPr>
        <p:spPr>
          <a:xfrm>
            <a:off x="1523784" y="3114134"/>
            <a:ext cx="440100" cy="400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t2: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1523775" y="3590241"/>
            <a:ext cx="440100" cy="400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t3:</a:t>
            </a:r>
            <a:endParaRPr/>
          </a:p>
        </p:txBody>
      </p:sp>
      <p:graphicFrame>
        <p:nvGraphicFramePr>
          <p:cNvPr id="105" name="Google Shape;105;p17"/>
          <p:cNvGraphicFramePr/>
          <p:nvPr/>
        </p:nvGraphicFramePr>
        <p:xfrm>
          <a:off x="2001798" y="4314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{B83D14B2-BBE4-437F-9E92-D31E2ED22BAC}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" name="Google Shape;106;p17"/>
          <p:cNvSpPr txBox="1"/>
          <p:nvPr/>
        </p:nvSpPr>
        <p:spPr>
          <a:xfrm>
            <a:off x="1523775" y="4304736"/>
            <a:ext cx="440100" cy="400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t0: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242575" y="1507725"/>
            <a:ext cx="1250100" cy="38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lb $t1, 0($a0)</a:t>
            </a:r>
            <a:endParaRPr sz="1300"/>
          </a:p>
        </p:txBody>
      </p:sp>
      <p:sp>
        <p:nvSpPr>
          <p:cNvPr id="108" name="Google Shape;108;p17"/>
          <p:cNvSpPr txBox="1"/>
          <p:nvPr/>
        </p:nvSpPr>
        <p:spPr>
          <a:xfrm>
            <a:off x="166375" y="2879325"/>
            <a:ext cx="1250100" cy="36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sll $t1, $t1, 16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Chop and Slide: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5" name="Google Shape;115;p18"/>
          <p:cNvGraphicFramePr/>
          <p:nvPr/>
        </p:nvGraphicFramePr>
        <p:xfrm>
          <a:off x="1325563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{B83D14B2-BBE4-437F-9E92-D31E2ED22BAC}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6" name="Google Shape;116;p18"/>
          <p:cNvGraphicFramePr/>
          <p:nvPr/>
        </p:nvGraphicFramePr>
        <p:xfrm>
          <a:off x="1325563" y="21344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{B83D14B2-BBE4-437F-9E92-D31E2ED22BAC}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7" name="Google Shape;117;p18"/>
          <p:cNvGraphicFramePr/>
          <p:nvPr/>
        </p:nvGraphicFramePr>
        <p:xfrm>
          <a:off x="1325563" y="26309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{B83D14B2-BBE4-437F-9E92-D31E2ED22BAC}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8" name="Google Shape;118;p18"/>
          <p:cNvGraphicFramePr/>
          <p:nvPr/>
        </p:nvGraphicFramePr>
        <p:xfrm>
          <a:off x="1325563" y="30946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{B83D14B2-BBE4-437F-9E92-D31E2ED22BAC}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9" name="Google Shape;119;p18"/>
          <p:cNvSpPr txBox="1"/>
          <p:nvPr/>
        </p:nvSpPr>
        <p:spPr>
          <a:xfrm>
            <a:off x="7250153" y="1144599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0xfacade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7250153" y="3096786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0x3F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7250153" y="2135199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0x3F000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7250153" y="2592399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0xFC0</a:t>
            </a:r>
            <a:endParaRPr/>
          </a:p>
        </p:txBody>
      </p:sp>
      <p:graphicFrame>
        <p:nvGraphicFramePr>
          <p:cNvPr id="123" name="Google Shape;123;p18"/>
          <p:cNvGraphicFramePr/>
          <p:nvPr/>
        </p:nvGraphicFramePr>
        <p:xfrm>
          <a:off x="1325563" y="16662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{B83D14B2-BBE4-437F-9E92-D31E2ED22BAC}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" name="Google Shape;124;p18"/>
          <p:cNvSpPr txBox="1"/>
          <p:nvPr/>
        </p:nvSpPr>
        <p:spPr>
          <a:xfrm>
            <a:off x="7240588" y="1648667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0xFC0000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 rot="-5400000">
            <a:off x="113025" y="2390050"/>
            <a:ext cx="1813500" cy="400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MASKS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799725" y="1150463"/>
            <a:ext cx="440100" cy="400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t0: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4573276" y="4150655"/>
            <a:ext cx="3906300" cy="3849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s3= (t0 &amp; xFC0) &gt;&gt; 6 == 10 1011= 0x2B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18725" y="4150650"/>
            <a:ext cx="3990900" cy="3849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s1= (t0 &amp; xFC0000) &gt;&gt; 18= 11 1110= 0x3E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18725" y="4600750"/>
            <a:ext cx="3990900" cy="3849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s2= (t0 &amp; x03F000) &gt;&gt; 12= 10 1100= 0x2C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4573276" y="4601069"/>
            <a:ext cx="3906300" cy="3849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s4= (t0 &amp; x03F) &gt;&gt; 0 == 01 1110= 0x1E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152171" y="3683875"/>
            <a:ext cx="1670400" cy="3849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t0 &amp;xFC0000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32" name="Google Shape;132;p18"/>
          <p:cNvGraphicFramePr/>
          <p:nvPr/>
        </p:nvGraphicFramePr>
        <p:xfrm>
          <a:off x="1325563" y="3676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{B83D14B2-BBE4-437F-9E92-D31E2ED22BAC}</a:tableStyleId>
              </a:tblPr>
              <a:tblGrid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  <a:gridCol w="2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3" name="Google Shape;133;p18"/>
          <p:cNvCxnSpPr/>
          <p:nvPr/>
        </p:nvCxnSpPr>
        <p:spPr>
          <a:xfrm>
            <a:off x="2716425" y="3879500"/>
            <a:ext cx="441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Mapping: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Base64 Mapping Table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Two approaches to mapping: 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Perform a table lookup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Compute the value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via the following switch statement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computed indices are: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s1 = 0x3E (62)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s2 = 0x2C (44)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s3 = 0x2B (43)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s4 = 0x1E (30)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mapped characters are: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'+' 	(0x2B)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's' 	(0x73)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'r'	(0x72)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'e' 	(0x65)</a:t>
            </a:r>
            <a:endParaRPr/>
          </a:p>
        </p:txBody>
      </p:sp>
      <p:sp>
        <p:nvSpPr>
          <p:cNvPr id="140" name="Google Shape;140;p19"/>
          <p:cNvSpPr txBox="1"/>
          <p:nvPr>
            <p:ph idx="2" type="body"/>
          </p:nvPr>
        </p:nvSpPr>
        <p:spPr>
          <a:xfrm>
            <a:off x="4520775" y="1152475"/>
            <a:ext cx="42603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switch ( index ) {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0..25  : index += 0 + 'A' ; // A - Z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         break;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26..51 : index += -26 + 'a'; // a - z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         break;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52..61 : index += -52 + '0'; // 0 - 9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         break;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62     : index = '+';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         break;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  63     : index = '/';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		  break;</a:t>
            </a:r>
            <a:b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if the size of the input is not divisible by 24 		#lcm(6,8)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You need to pad appropriate number of values to the right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Remaining 3 bytes: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output 4 base64 characters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output</a:t>
            </a:r>
            <a:r>
              <a:rPr lang="en"/>
              <a:t> 0 padding character (=)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Remaining 2 bytes: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output 3 base64 characters (with two zeros as fillers)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output 1 padding </a:t>
            </a:r>
            <a:r>
              <a:rPr lang="en"/>
              <a:t>character (=)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Remaining 1 byte: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output 2 base64 characters (with four zeros as fillers)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output 2 padding characters (=)</a:t>
            </a:r>
            <a:endParaRPr/>
          </a:p>
        </p:txBody>
      </p:sp>
      <p:grpSp>
        <p:nvGrpSpPr>
          <p:cNvPr id="146" name="Google Shape;146;p20"/>
          <p:cNvGrpSpPr/>
          <p:nvPr/>
        </p:nvGrpSpPr>
        <p:grpSpPr>
          <a:xfrm>
            <a:off x="1884700" y="2310875"/>
            <a:ext cx="1889850" cy="275400"/>
            <a:chOff x="3645600" y="491225"/>
            <a:chExt cx="1889850" cy="275400"/>
          </a:xfrm>
        </p:grpSpPr>
        <p:sp>
          <p:nvSpPr>
            <p:cNvPr id="147" name="Google Shape;147;p20"/>
            <p:cNvSpPr/>
            <p:nvPr/>
          </p:nvSpPr>
          <p:spPr>
            <a:xfrm>
              <a:off x="36456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38769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41082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43395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461025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484155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5072850" y="491225"/>
              <a:ext cx="231300" cy="2754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5304150" y="491225"/>
              <a:ext cx="231300" cy="2754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55" name="Google Shape;155;p20"/>
          <p:cNvSpPr/>
          <p:nvPr/>
        </p:nvSpPr>
        <p:spPr>
          <a:xfrm>
            <a:off x="3957850" y="2310875"/>
            <a:ext cx="231300" cy="275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4189150" y="2310875"/>
            <a:ext cx="231300" cy="275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4420450" y="2310875"/>
            <a:ext cx="231300" cy="275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4651750" y="2310875"/>
            <a:ext cx="231300" cy="275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4922500" y="2310875"/>
            <a:ext cx="231300" cy="27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5153800" y="2310875"/>
            <a:ext cx="231300" cy="27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5385100" y="2310875"/>
            <a:ext cx="231300" cy="27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5616400" y="2310875"/>
            <a:ext cx="231300" cy="27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6046900" y="2310875"/>
            <a:ext cx="231300" cy="27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6278200" y="2310875"/>
            <a:ext cx="231300" cy="27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6509500" y="2310875"/>
            <a:ext cx="2313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6740800" y="2310875"/>
            <a:ext cx="2313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7011550" y="2310875"/>
            <a:ext cx="2313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7242850" y="2310875"/>
            <a:ext cx="2313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7474150" y="2310875"/>
            <a:ext cx="2313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7705450" y="2310875"/>
            <a:ext cx="2313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1" name="Google Shape;17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File Considerations:</a:t>
            </a:r>
            <a:endParaRPr/>
          </a:p>
        </p:txBody>
      </p:sp>
      <p:grpSp>
        <p:nvGrpSpPr>
          <p:cNvPr id="172" name="Google Shape;172;p20"/>
          <p:cNvGrpSpPr/>
          <p:nvPr/>
        </p:nvGrpSpPr>
        <p:grpSpPr>
          <a:xfrm>
            <a:off x="1884700" y="3418740"/>
            <a:ext cx="1889850" cy="275400"/>
            <a:chOff x="3645600" y="491225"/>
            <a:chExt cx="1889850" cy="275400"/>
          </a:xfrm>
        </p:grpSpPr>
        <p:sp>
          <p:nvSpPr>
            <p:cNvPr id="173" name="Google Shape;173;p20"/>
            <p:cNvSpPr/>
            <p:nvPr/>
          </p:nvSpPr>
          <p:spPr>
            <a:xfrm>
              <a:off x="36456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38769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41082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43395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461025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484155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5072850" y="491225"/>
              <a:ext cx="231300" cy="2754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5304150" y="491225"/>
              <a:ext cx="231300" cy="2754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81" name="Google Shape;181;p20"/>
          <p:cNvSpPr/>
          <p:nvPr/>
        </p:nvSpPr>
        <p:spPr>
          <a:xfrm>
            <a:off x="3957850" y="3418740"/>
            <a:ext cx="231300" cy="275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4189150" y="3418740"/>
            <a:ext cx="231300" cy="275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4420450" y="3418740"/>
            <a:ext cx="231300" cy="275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4651750" y="3418740"/>
            <a:ext cx="231300" cy="275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4922500" y="3418740"/>
            <a:ext cx="231300" cy="27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5153800" y="3418740"/>
            <a:ext cx="231300" cy="27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5385100" y="3418740"/>
            <a:ext cx="231300" cy="27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5616400" y="3418740"/>
            <a:ext cx="231300" cy="27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6046900" y="3418740"/>
            <a:ext cx="231300" cy="27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6278200" y="3418740"/>
            <a:ext cx="231300" cy="27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6509500" y="3418740"/>
            <a:ext cx="2313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6740800" y="3418740"/>
            <a:ext cx="2313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7011550" y="3418740"/>
            <a:ext cx="2313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7242850" y="3418740"/>
            <a:ext cx="2313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7474150" y="3418740"/>
            <a:ext cx="2313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7705450" y="3418740"/>
            <a:ext cx="2313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grpSp>
        <p:nvGrpSpPr>
          <p:cNvPr id="197" name="Google Shape;197;p20"/>
          <p:cNvGrpSpPr/>
          <p:nvPr/>
        </p:nvGrpSpPr>
        <p:grpSpPr>
          <a:xfrm>
            <a:off x="1884700" y="4471785"/>
            <a:ext cx="1889850" cy="275400"/>
            <a:chOff x="3645600" y="491225"/>
            <a:chExt cx="1889850" cy="275400"/>
          </a:xfrm>
        </p:grpSpPr>
        <p:sp>
          <p:nvSpPr>
            <p:cNvPr id="198" name="Google Shape;198;p20"/>
            <p:cNvSpPr/>
            <p:nvPr/>
          </p:nvSpPr>
          <p:spPr>
            <a:xfrm>
              <a:off x="36456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38769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41082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433950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461025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4841550" y="491225"/>
              <a:ext cx="231300" cy="2754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5072850" y="491225"/>
              <a:ext cx="231300" cy="2754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5304150" y="491225"/>
              <a:ext cx="231300" cy="2754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206" name="Google Shape;206;p20"/>
          <p:cNvSpPr/>
          <p:nvPr/>
        </p:nvSpPr>
        <p:spPr>
          <a:xfrm>
            <a:off x="3957850" y="4471785"/>
            <a:ext cx="231300" cy="275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4189150" y="4471785"/>
            <a:ext cx="231300" cy="275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4420450" y="4471785"/>
            <a:ext cx="231300" cy="275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4651750" y="4471785"/>
            <a:ext cx="231300" cy="275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4922500" y="4471785"/>
            <a:ext cx="231300" cy="27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5153800" y="4471785"/>
            <a:ext cx="231300" cy="27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5385100" y="4471785"/>
            <a:ext cx="231300" cy="27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5616400" y="4471785"/>
            <a:ext cx="231300" cy="27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4" name="Google Shape;214;p20"/>
          <p:cNvSpPr/>
          <p:nvPr/>
        </p:nvSpPr>
        <p:spPr>
          <a:xfrm>
            <a:off x="6046900" y="4471785"/>
            <a:ext cx="231300" cy="27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6278200" y="4471785"/>
            <a:ext cx="231300" cy="27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6509500" y="4471785"/>
            <a:ext cx="2313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6740800" y="4471785"/>
            <a:ext cx="2313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7011550" y="4471785"/>
            <a:ext cx="2313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7242850" y="4471785"/>
            <a:ext cx="2313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7474150" y="4471785"/>
            <a:ext cx="2313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7705450" y="4471785"/>
            <a:ext cx="2313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cxnSp>
        <p:nvCxnSpPr>
          <p:cNvPr id="222" name="Google Shape;222;p20"/>
          <p:cNvCxnSpPr/>
          <p:nvPr/>
        </p:nvCxnSpPr>
        <p:spPr>
          <a:xfrm rot="10800000">
            <a:off x="6393550" y="3680790"/>
            <a:ext cx="60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0"/>
          <p:cNvCxnSpPr/>
          <p:nvPr/>
        </p:nvCxnSpPr>
        <p:spPr>
          <a:xfrm rot="10800000">
            <a:off x="6161850" y="3680790"/>
            <a:ext cx="60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0"/>
          <p:cNvCxnSpPr/>
          <p:nvPr/>
        </p:nvCxnSpPr>
        <p:spPr>
          <a:xfrm rot="10800000">
            <a:off x="4336150" y="4747590"/>
            <a:ext cx="60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0"/>
          <p:cNvCxnSpPr/>
          <p:nvPr/>
        </p:nvCxnSpPr>
        <p:spPr>
          <a:xfrm rot="10800000">
            <a:off x="4104450" y="4747590"/>
            <a:ext cx="60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0"/>
          <p:cNvCxnSpPr/>
          <p:nvPr/>
        </p:nvCxnSpPr>
        <p:spPr>
          <a:xfrm rot="10800000">
            <a:off x="4793350" y="4747590"/>
            <a:ext cx="60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0"/>
          <p:cNvCxnSpPr/>
          <p:nvPr/>
        </p:nvCxnSpPr>
        <p:spPr>
          <a:xfrm rot="10800000">
            <a:off x="4561650" y="4747590"/>
            <a:ext cx="60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