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FFECB3-BD6E-42BB-B515-4B2427B8FDEA}">
  <a:tblStyle styleId="{14FFECB3-BD6E-42BB-B515-4B2427B8FD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6aad98f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6aad98f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6aad98f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6aad98f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e6aad98f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e6aad98f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e6aad98fb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e6aad98fb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e6aad98f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e6aad98f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ef041b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ef041b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e6aad98fb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e6aad98fb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c097ce2df9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c097ce2df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Assignment:  Bitwise Operations in Java and MIPS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Bitwise operations in high-level languages are applied to integers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Java has three primary sizes for integers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</a:t>
            </a:r>
            <a:r>
              <a:rPr lang="en"/>
              <a:t>types of Bitwise Operations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Boolean based operations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Shift-based operations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Boolean-based Operations: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Complement: 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~ t1			nor $s1, $t1, $zero	# s1 = ~ ( t1 | 0 )</a:t>
            </a:r>
            <a:r>
              <a:rPr lang="en"/>
              <a:t>	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And: 	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&amp; t2		and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Or: 	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| t2		or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Xor: 	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^ t2		xor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Shift-based Operations: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Signed Left Shift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&lt;&lt; 2		sll $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s1, $t1, 2	# Shift Left Logical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Signed Right Shift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 2		srl $s1, $t1, 2	# Shift Right Logical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Unsigned Right Shift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&gt;&gt;&gt; 2		sra $s1, $t1, 2	# Shift Right Arithmetic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trike="sngStrike"/>
              <a:t>Unsigned Left Shift		</a:t>
            </a:r>
            <a:r>
              <a:rPr lang="en" strike="sngStrike">
                <a:latin typeface="Source Code Pro"/>
                <a:ea typeface="Source Code Pro"/>
                <a:cs typeface="Source Code Pro"/>
                <a:sym typeface="Source Code Pro"/>
              </a:rPr>
              <a:t>s1 = t1 &lt;&lt;&lt; t2</a:t>
            </a:r>
            <a:endParaRPr strike="sngStrike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03039" y="1430094"/>
            <a:ext cx="3645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i="1" lang="en" sz="1200">
                <a:solidFill>
                  <a:schemeClr val="dk2"/>
                </a:solidFill>
              </a:rPr>
              <a:t>unsigned</a:t>
            </a:r>
            <a:r>
              <a:rPr lang="en" sz="1200">
                <a:solidFill>
                  <a:schemeClr val="dk2"/>
                </a:solidFill>
              </a:rPr>
              <a:t> short int (16 bit chunks)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i="1" lang="en" sz="1200">
                <a:solidFill>
                  <a:schemeClr val="dk2"/>
                </a:solidFill>
              </a:rPr>
              <a:t>unsigned </a:t>
            </a:r>
            <a:r>
              <a:rPr lang="en" sz="1200">
                <a:solidFill>
                  <a:schemeClr val="dk2"/>
                </a:solidFill>
              </a:rPr>
              <a:t>int (32 bit chunks)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i="1" lang="en" sz="1200">
                <a:solidFill>
                  <a:schemeClr val="dk2"/>
                </a:solidFill>
              </a:rPr>
              <a:t>unsigned</a:t>
            </a:r>
            <a:r>
              <a:rPr lang="en" sz="1200">
                <a:solidFill>
                  <a:schemeClr val="dk2"/>
                </a:solidFill>
              </a:rPr>
              <a:t> long int (64 bit chunks)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Boolean-based </a:t>
            </a:r>
            <a:r>
              <a:rPr lang="en"/>
              <a:t>Bitwise Operations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4-bit chunks: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Complement: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~ t1		nor $s1, $t1, $zero</a:t>
            </a:r>
            <a:r>
              <a:rPr lang="en"/>
              <a:t>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And: 		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Or: 		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Xor: 		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^ t2	xor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6179375" y="16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{14FFECB3-BD6E-42BB-B515-4B2427B8FDEA}</a:tableStyleId>
              </a:tblPr>
              <a:tblGrid>
                <a:gridCol w="477300"/>
                <a:gridCol w="477300"/>
                <a:gridCol w="477300"/>
                <a:gridCol w="477300"/>
                <a:gridCol w="477300"/>
                <a:gridCol w="477300"/>
              </a:tblGrid>
              <a:tr h="42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0" name="Google Shape;70;p15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71" name="Google Shape;71;p15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nor</a:t>
              </a:r>
              <a:endParaRPr sz="1000"/>
            </a:p>
          </p:txBody>
        </p:sp>
        <p:grpSp>
          <p:nvGrpSpPr>
            <p:cNvPr id="72" name="Google Shape;72;p15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7" name="Google Shape;77;p15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2" name="Google Shape;82;p15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" name="Google Shape;87;p15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Google Shape;88;p15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9" name="Google Shape;89;p15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90" name="Google Shape;90;p15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5" name="Google Shape;95;p15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0" name="Google Shape;100;p15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5" name="Google Shape;105;p15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" name="Google Shape;106;p15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7" name="Google Shape;107;p15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8" name="Google Shape;108;p15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3" name="Google Shape;113;p15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3" name="Google Shape;123;p15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" name="Google Shape;124;p15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25" name="Google Shape;125;p15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6" name="Google Shape;126;p15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1" name="Google Shape;131;p15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6" name="Google Shape;136;p15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1" name="Google Shape;141;p15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Google Shape;142;p15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43" name="Google Shape;143;p15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44" name="Google Shape;144;p15"/>
          <p:cNvCxnSpPr>
            <a:stCxn id="142" idx="1"/>
            <a:endCxn id="135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5"/>
          <p:cNvCxnSpPr>
            <a:stCxn id="143" idx="1"/>
            <a:endCxn id="130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6" name="Google Shape;146;p15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7" name="Google Shape;147;p15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53" name="Google Shape;153;p15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4" name="Google Shape;154;p15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and MIPS supported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Left Logical	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&lt;&lt; 2		sll $s1, $t1,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Right Logical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 2		srl $s1, $t1, 2	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Right Arithmetic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&gt;&gt;&gt; 2	sra $s1, $t1,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Left Logical	 Variable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&lt;&lt; t2	sllv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Right Logical Variable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 t2	srlv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Right Arithmetic Variable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&gt;&gt;&gt; t2	srav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4-bits and a shift of "1"</a:t>
            </a:r>
            <a:endParaRPr/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</a:t>
            </a:r>
            <a:r>
              <a:rPr lang="en"/>
              <a:t>-based Operations</a:t>
            </a:r>
            <a:endParaRPr/>
          </a:p>
        </p:txBody>
      </p:sp>
      <p:grpSp>
        <p:nvGrpSpPr>
          <p:cNvPr id="165" name="Google Shape;165;p16"/>
          <p:cNvGrpSpPr/>
          <p:nvPr/>
        </p:nvGrpSpPr>
        <p:grpSpPr>
          <a:xfrm>
            <a:off x="1065850" y="3950875"/>
            <a:ext cx="1144800" cy="286200"/>
            <a:chOff x="2161225" y="2332350"/>
            <a:chExt cx="1144800" cy="286200"/>
          </a:xfrm>
        </p:grpSpPr>
        <p:sp>
          <p:nvSpPr>
            <p:cNvPr id="166" name="Google Shape;166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1065850" y="4560475"/>
            <a:ext cx="1144800" cy="286200"/>
            <a:chOff x="2161225" y="2332350"/>
            <a:chExt cx="1144800" cy="286200"/>
          </a:xfrm>
        </p:grpSpPr>
        <p:sp>
          <p:nvSpPr>
            <p:cNvPr id="171" name="Google Shape;171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75" name="Google Shape;175;p16"/>
          <p:cNvSpPr/>
          <p:nvPr/>
        </p:nvSpPr>
        <p:spPr>
          <a:xfrm>
            <a:off x="245785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90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8572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8" name="Google Shape;178;p16"/>
          <p:cNvCxnSpPr>
            <a:stCxn id="166" idx="2"/>
            <a:endCxn id="176" idx="0"/>
          </p:cNvCxnSpPr>
          <p:nvPr/>
        </p:nvCxnSpPr>
        <p:spPr>
          <a:xfrm flipH="1">
            <a:off x="714850" y="4237075"/>
            <a:ext cx="4941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>
            <a:stCxn id="167" idx="2"/>
            <a:endCxn id="171" idx="0"/>
          </p:cNvCxnSpPr>
          <p:nvPr/>
        </p:nvCxnSpPr>
        <p:spPr>
          <a:xfrm flipH="1">
            <a:off x="12089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>
            <a:stCxn id="168" idx="2"/>
            <a:endCxn id="172" idx="0"/>
          </p:cNvCxnSpPr>
          <p:nvPr/>
        </p:nvCxnSpPr>
        <p:spPr>
          <a:xfrm flipH="1">
            <a:off x="14951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6"/>
          <p:cNvCxnSpPr>
            <a:stCxn id="169" idx="2"/>
            <a:endCxn id="173" idx="0"/>
          </p:cNvCxnSpPr>
          <p:nvPr/>
        </p:nvCxnSpPr>
        <p:spPr>
          <a:xfrm flipH="1">
            <a:off x="17813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6"/>
          <p:cNvCxnSpPr>
            <a:stCxn id="175" idx="1"/>
            <a:endCxn id="174" idx="3"/>
          </p:cNvCxnSpPr>
          <p:nvPr/>
        </p:nvCxnSpPr>
        <p:spPr>
          <a:xfrm rot="10800000">
            <a:off x="2210650" y="4703575"/>
            <a:ext cx="2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3" name="Google Shape;183;p16"/>
          <p:cNvGrpSpPr/>
          <p:nvPr/>
        </p:nvGrpSpPr>
        <p:grpSpPr>
          <a:xfrm>
            <a:off x="3885250" y="3950875"/>
            <a:ext cx="1144800" cy="286200"/>
            <a:chOff x="2161225" y="2332350"/>
            <a:chExt cx="1144800" cy="286200"/>
          </a:xfrm>
        </p:grpSpPr>
        <p:sp>
          <p:nvSpPr>
            <p:cNvPr id="184" name="Google Shape;184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8" name="Google Shape;188;p16"/>
          <p:cNvGrpSpPr/>
          <p:nvPr/>
        </p:nvGrpSpPr>
        <p:grpSpPr>
          <a:xfrm>
            <a:off x="3885250" y="4560475"/>
            <a:ext cx="1144800" cy="286200"/>
            <a:chOff x="2161225" y="2332350"/>
            <a:chExt cx="1144800" cy="286200"/>
          </a:xfrm>
        </p:grpSpPr>
        <p:sp>
          <p:nvSpPr>
            <p:cNvPr id="189" name="Google Shape;189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3" name="Google Shape;193;p16"/>
          <p:cNvSpPr/>
          <p:nvPr/>
        </p:nvSpPr>
        <p:spPr>
          <a:xfrm>
            <a:off x="527725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339130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36766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6" name="Google Shape;196;p16"/>
          <p:cNvCxnSpPr>
            <a:stCxn id="184" idx="2"/>
            <a:endCxn id="190" idx="0"/>
          </p:cNvCxnSpPr>
          <p:nvPr/>
        </p:nvCxnSpPr>
        <p:spPr>
          <a:xfrm>
            <a:off x="40283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6"/>
          <p:cNvCxnSpPr>
            <a:stCxn id="185" idx="2"/>
            <a:endCxn id="191" idx="0"/>
          </p:cNvCxnSpPr>
          <p:nvPr/>
        </p:nvCxnSpPr>
        <p:spPr>
          <a:xfrm>
            <a:off x="43145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6"/>
          <p:cNvCxnSpPr>
            <a:stCxn id="186" idx="2"/>
            <a:endCxn id="192" idx="0"/>
          </p:cNvCxnSpPr>
          <p:nvPr/>
        </p:nvCxnSpPr>
        <p:spPr>
          <a:xfrm>
            <a:off x="46007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6"/>
          <p:cNvCxnSpPr>
            <a:stCxn id="187" idx="2"/>
            <a:endCxn id="193" idx="0"/>
          </p:cNvCxnSpPr>
          <p:nvPr/>
        </p:nvCxnSpPr>
        <p:spPr>
          <a:xfrm>
            <a:off x="4886950" y="4237075"/>
            <a:ext cx="5334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6"/>
          <p:cNvCxnSpPr>
            <a:stCxn id="194" idx="3"/>
            <a:endCxn id="189" idx="1"/>
          </p:cNvCxnSpPr>
          <p:nvPr/>
        </p:nvCxnSpPr>
        <p:spPr>
          <a:xfrm>
            <a:off x="3677500" y="4703575"/>
            <a:ext cx="20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1" name="Google Shape;201;p16"/>
          <p:cNvGrpSpPr/>
          <p:nvPr/>
        </p:nvGrpSpPr>
        <p:grpSpPr>
          <a:xfrm>
            <a:off x="6704650" y="3950875"/>
            <a:ext cx="1144800" cy="286200"/>
            <a:chOff x="2161225" y="2332350"/>
            <a:chExt cx="1144800" cy="286200"/>
          </a:xfrm>
        </p:grpSpPr>
        <p:sp>
          <p:nvSpPr>
            <p:cNvPr id="202" name="Google Shape;20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6704650" y="4560475"/>
            <a:ext cx="1144800" cy="286200"/>
            <a:chOff x="2161225" y="2332350"/>
            <a:chExt cx="1144800" cy="286200"/>
          </a:xfrm>
        </p:grpSpPr>
        <p:sp>
          <p:nvSpPr>
            <p:cNvPr id="207" name="Google Shape;20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11" name="Google Shape;211;p16"/>
          <p:cNvSpPr/>
          <p:nvPr/>
        </p:nvSpPr>
        <p:spPr>
          <a:xfrm>
            <a:off x="809665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6210700" y="45604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6191250" y="346422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14" name="Google Shape;214;p16"/>
          <p:cNvCxnSpPr>
            <a:stCxn id="202" idx="2"/>
            <a:endCxn id="208" idx="0"/>
          </p:cNvCxnSpPr>
          <p:nvPr/>
        </p:nvCxnSpPr>
        <p:spPr>
          <a:xfrm>
            <a:off x="68477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6"/>
          <p:cNvCxnSpPr>
            <a:stCxn id="203" idx="2"/>
            <a:endCxn id="209" idx="0"/>
          </p:cNvCxnSpPr>
          <p:nvPr/>
        </p:nvCxnSpPr>
        <p:spPr>
          <a:xfrm>
            <a:off x="71339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6"/>
          <p:cNvCxnSpPr>
            <a:stCxn id="204" idx="2"/>
            <a:endCxn id="210" idx="0"/>
          </p:cNvCxnSpPr>
          <p:nvPr/>
        </p:nvCxnSpPr>
        <p:spPr>
          <a:xfrm>
            <a:off x="7420150" y="423707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6"/>
          <p:cNvCxnSpPr>
            <a:stCxn id="205" idx="2"/>
            <a:endCxn id="211" idx="0"/>
          </p:cNvCxnSpPr>
          <p:nvPr/>
        </p:nvCxnSpPr>
        <p:spPr>
          <a:xfrm>
            <a:off x="7706350" y="4237075"/>
            <a:ext cx="5334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6"/>
          <p:cNvCxnSpPr>
            <a:stCxn id="202" idx="2"/>
            <a:endCxn id="207" idx="0"/>
          </p:cNvCxnSpPr>
          <p:nvPr/>
        </p:nvCxnSpPr>
        <p:spPr>
          <a:xfrm>
            <a:off x="6847750" y="4237075"/>
            <a:ext cx="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Rotates or Circular Shifts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Rotate Left Logical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rol $s1, $t1,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Right Logical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ror $s1, $t1, 2	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Typically, not supported in high-level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4-bits and a shift of "1"</a:t>
            </a:r>
            <a:endParaRPr/>
          </a:p>
        </p:txBody>
      </p:sp>
      <p:sp>
        <p:nvSpPr>
          <p:cNvPr id="224" name="Google Shape;22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r>
              <a:rPr lang="en"/>
              <a:t>Shift-based Operations</a:t>
            </a:r>
            <a:endParaRPr/>
          </a:p>
        </p:txBody>
      </p:sp>
      <p:grpSp>
        <p:nvGrpSpPr>
          <p:cNvPr id="225" name="Google Shape;225;p17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6" name="Google Shape;226;p17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30" name="Google Shape;230;p17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31" name="Google Shape;231;p17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35" name="Google Shape;235;p17"/>
          <p:cNvSpPr/>
          <p:nvPr/>
        </p:nvSpPr>
        <p:spPr>
          <a:xfrm>
            <a:off x="3219850" y="416042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1333900" y="416042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</a:t>
            </a:r>
            <a:r>
              <a:rPr lang="en"/>
              <a:t> left </a:t>
            </a:r>
            <a:endParaRPr/>
          </a:p>
        </p:txBody>
      </p:sp>
      <p:cxnSp>
        <p:nvCxnSpPr>
          <p:cNvPr id="238" name="Google Shape;238;p17"/>
          <p:cNvCxnSpPr>
            <a:stCxn id="226" idx="2"/>
            <a:endCxn id="236" idx="0"/>
          </p:cNvCxnSpPr>
          <p:nvPr/>
        </p:nvCxnSpPr>
        <p:spPr>
          <a:xfrm flipH="1">
            <a:off x="1476850" y="3837025"/>
            <a:ext cx="4941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17"/>
          <p:cNvCxnSpPr>
            <a:stCxn id="227" idx="2"/>
            <a:endCxn id="231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17"/>
          <p:cNvCxnSpPr>
            <a:stCxn id="228" idx="2"/>
            <a:endCxn id="232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7"/>
          <p:cNvCxnSpPr>
            <a:stCxn id="229" idx="2"/>
            <a:endCxn id="233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2" name="Google Shape;242;p17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43" name="Google Shape;243;p17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7" name="Google Shape;247;p17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8" name="Google Shape;248;p17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52" name="Google Shape;252;p17"/>
          <p:cNvSpPr/>
          <p:nvPr/>
        </p:nvSpPr>
        <p:spPr>
          <a:xfrm>
            <a:off x="6572650" y="416042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4610500" y="416042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55" name="Google Shape;255;p17"/>
          <p:cNvCxnSpPr>
            <a:stCxn id="243" idx="2"/>
            <a:endCxn id="249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7"/>
          <p:cNvCxnSpPr>
            <a:stCxn id="244" idx="2"/>
            <a:endCxn id="250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7"/>
          <p:cNvCxnSpPr>
            <a:stCxn id="245" idx="2"/>
            <a:endCxn id="251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7"/>
          <p:cNvCxnSpPr>
            <a:stCxn id="246" idx="2"/>
            <a:endCxn id="252" idx="0"/>
          </p:cNvCxnSpPr>
          <p:nvPr/>
        </p:nvCxnSpPr>
        <p:spPr>
          <a:xfrm>
            <a:off x="6182350" y="3837025"/>
            <a:ext cx="5334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7"/>
          <p:cNvCxnSpPr>
            <a:stCxn id="236" idx="2"/>
            <a:endCxn id="234" idx="2"/>
          </p:cNvCxnSpPr>
          <p:nvPr/>
        </p:nvCxnSpPr>
        <p:spPr>
          <a:xfrm flipH="1" rot="-5400000">
            <a:off x="2153050" y="3770575"/>
            <a:ext cx="600" cy="1352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7"/>
          <p:cNvCxnSpPr>
            <a:stCxn id="252" idx="2"/>
            <a:endCxn id="248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17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3" name="Google Shape;263;p17"/>
          <p:cNvCxnSpPr>
            <a:endCxn id="261" idx="1"/>
          </p:cNvCxnSpPr>
          <p:nvPr/>
        </p:nvCxnSpPr>
        <p:spPr>
          <a:xfrm flipH="1" rot="10800000">
            <a:off x="5324550" y="860675"/>
            <a:ext cx="1095300" cy="80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7"/>
          <p:cNvCxnSpPr>
            <a:endCxn id="262" idx="1"/>
          </p:cNvCxnSpPr>
          <p:nvPr/>
        </p:nvCxnSpPr>
        <p:spPr>
          <a:xfrm flipH="1" rot="10800000">
            <a:off x="5305350" y="1775075"/>
            <a:ext cx="1114500" cy="14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Testing the bit value</a:t>
            </a:r>
            <a:endParaRPr/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resulting value is equal to zero then</a:t>
            </a:r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272" name="Google Shape;272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6" name="Google Shape;276;p18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277" name="Google Shape;277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282" name="Google Shape;282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287" name="Google Shape;287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91" name="Google Shape;291;p18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292" name="Google Shape;292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297" name="Google Shape;297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1" name="Google Shape;301;p18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302" name="Google Shape;302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307" name="Google Shape;307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311" name="Google Shape;311;p18"/>
          <p:cNvCxnSpPr>
            <a:stCxn id="312" idx="2"/>
            <a:endCxn id="30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8"/>
          <p:cNvCxnSpPr>
            <a:stCxn id="314" idx="2"/>
            <a:endCxn id="30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8"/>
          <p:cNvCxnSpPr>
            <a:stCxn id="316" idx="2"/>
            <a:endCxn id="30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8"/>
          <p:cNvCxnSpPr>
            <a:stCxn id="318" idx="2"/>
            <a:endCxn id="31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8"/>
          <p:cNvCxnSpPr>
            <a:stCxn id="320" idx="2"/>
            <a:endCxn id="302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8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8"/>
          <p:cNvCxnSpPr>
            <a:stCxn id="323" idx="2"/>
            <a:endCxn id="303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8"/>
          <p:cNvCxnSpPr>
            <a:stCxn id="325" idx="2"/>
            <a:endCxn id="304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8"/>
          <p:cNvCxnSpPr>
            <a:stCxn id="327" idx="2"/>
            <a:endCxn id="29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8"/>
          <p:cNvCxnSpPr>
            <a:stCxn id="329" idx="2"/>
            <a:endCxn id="29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8"/>
          <p:cNvCxnSpPr>
            <a:stCxn id="331" idx="2"/>
            <a:endCxn id="29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8"/>
          <p:cNvCxnSpPr>
            <a:stCxn id="333" idx="2"/>
            <a:endCxn id="30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18"/>
          <p:cNvCxnSpPr>
            <a:stCxn id="335" idx="2"/>
            <a:endCxn id="29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18"/>
          <p:cNvCxnSpPr>
            <a:stCxn id="337" idx="2"/>
            <a:endCxn id="29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8"/>
          <p:cNvCxnSpPr>
            <a:stCxn id="339" idx="2"/>
            <a:endCxn id="29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8"/>
          <p:cNvCxnSpPr>
            <a:stCxn id="341" idx="2"/>
            <a:endCxn id="29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2" name="Google Shape;342;p18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335" name="Google Shape;33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327" name="Google Shape;327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320" name="Google Shape;32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312" name="Google Shape;312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47" name="Google Shape;347;p18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0x020</a:t>
            </a:r>
            <a:endParaRPr/>
          </a:p>
        </p:txBody>
      </p:sp>
      <p:sp>
        <p:nvSpPr>
          <p:cNvPr id="350" name="Google Shape;350;p18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351" name="Google Shape;351;p18"/>
          <p:cNvCxnSpPr>
            <a:stCxn id="350" idx="3"/>
            <a:endCxn id="34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18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3" name="Google Shape;353;p18"/>
          <p:cNvGrpSpPr/>
          <p:nvPr/>
        </p:nvGrpSpPr>
        <p:grpSpPr>
          <a:xfrm>
            <a:off x="5087075" y="4051625"/>
            <a:ext cx="1293850" cy="631200"/>
            <a:chOff x="4724300" y="3025200"/>
            <a:chExt cx="1293850" cy="631200"/>
          </a:xfrm>
        </p:grpSpPr>
        <p:grpSp>
          <p:nvGrpSpPr>
            <p:cNvPr id="354" name="Google Shape;354;p1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355" name="Google Shape;35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</a:t>
                </a: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Clearing a bit</a:t>
            </a:r>
            <a:endParaRPr/>
          </a:p>
        </p:txBody>
      </p:sp>
      <p:sp>
        <p:nvSpPr>
          <p:cNvPr id="369" name="Google Shape;36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</a:t>
            </a:r>
            <a:r>
              <a:rPr lang="en"/>
              <a:t>instruction</a:t>
            </a:r>
            <a:r>
              <a:rPr lang="en"/>
              <a:t> on arm: bic A, A #0x200</a:t>
            </a: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371" name="Google Shape;371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5" name="Google Shape;375;p19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376" name="Google Shape;376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0" name="Google Shape;380;p19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381" name="Google Shape;381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5" name="Google Shape;385;p19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386" name="Google Shape;386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0" name="Google Shape;390;p19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391" name="Google Shape;391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396" name="Google Shape;396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00" name="Google Shape;400;p19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401" name="Google Shape;401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05" name="Google Shape;405;p19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406" name="Google Shape;406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410" name="Google Shape;410;p19"/>
          <p:cNvCxnSpPr>
            <a:stCxn id="411" idx="2"/>
            <a:endCxn id="406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19"/>
          <p:cNvCxnSpPr>
            <a:stCxn id="413" idx="2"/>
            <a:endCxn id="407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19"/>
          <p:cNvCxnSpPr>
            <a:stCxn id="415" idx="2"/>
            <a:endCxn id="408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19"/>
          <p:cNvCxnSpPr>
            <a:stCxn id="417" idx="2"/>
            <a:endCxn id="409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19"/>
          <p:cNvCxnSpPr>
            <a:stCxn id="419" idx="2"/>
            <a:endCxn id="401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19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19"/>
          <p:cNvCxnSpPr>
            <a:stCxn id="422" idx="2"/>
            <a:endCxn id="402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19"/>
          <p:cNvCxnSpPr>
            <a:stCxn id="424" idx="2"/>
            <a:endCxn id="403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19"/>
          <p:cNvCxnSpPr>
            <a:stCxn id="426" idx="2"/>
            <a:endCxn id="396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19"/>
          <p:cNvCxnSpPr>
            <a:stCxn id="428" idx="2"/>
            <a:endCxn id="397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19"/>
          <p:cNvCxnSpPr>
            <a:stCxn id="430" idx="2"/>
            <a:endCxn id="398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19"/>
          <p:cNvCxnSpPr>
            <a:stCxn id="432" idx="2"/>
            <a:endCxn id="399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19"/>
          <p:cNvCxnSpPr>
            <a:stCxn id="434" idx="2"/>
            <a:endCxn id="391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19"/>
          <p:cNvCxnSpPr>
            <a:stCxn id="436" idx="2"/>
            <a:endCxn id="392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19"/>
          <p:cNvCxnSpPr>
            <a:stCxn id="438" idx="2"/>
            <a:endCxn id="393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19"/>
          <p:cNvCxnSpPr>
            <a:stCxn id="440" idx="2"/>
            <a:endCxn id="394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41" name="Google Shape;441;p19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434" name="Google Shape;43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42" name="Google Shape;442;p19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426" name="Google Shape;426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43" name="Google Shape;443;p19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419" name="Google Shape;41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45" name="Google Shape;445;p19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411" name="Google Shape;411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46" name="Google Shape;446;p19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7" name="Google Shape;447;p19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448" name="Google Shape;448;p19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~ 0x020</a:t>
            </a:r>
            <a:endParaRPr/>
          </a:p>
        </p:txBody>
      </p:sp>
      <p:sp>
        <p:nvSpPr>
          <p:cNvPr id="449" name="Google Shape;449;p19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450" name="Google Shape;450;p19"/>
          <p:cNvCxnSpPr>
            <a:stCxn id="449" idx="3"/>
            <a:endCxn id="447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19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457" name="Google Shape;457;p20"/>
          <p:cNvCxnSpPr/>
          <p:nvPr/>
        </p:nvCxnSpPr>
        <p:spPr>
          <a:xfrm>
            <a:off x="253017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0"/>
          <p:cNvCxnSpPr/>
          <p:nvPr/>
        </p:nvCxnSpPr>
        <p:spPr>
          <a:xfrm>
            <a:off x="2858263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0"/>
          <p:cNvCxnSpPr/>
          <p:nvPr/>
        </p:nvCxnSpPr>
        <p:spPr>
          <a:xfrm>
            <a:off x="318635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0"/>
          <p:cNvCxnSpPr/>
          <p:nvPr/>
        </p:nvCxnSpPr>
        <p:spPr>
          <a:xfrm>
            <a:off x="351442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0"/>
          <p:cNvCxnSpPr/>
          <p:nvPr/>
        </p:nvCxnSpPr>
        <p:spPr>
          <a:xfrm>
            <a:off x="390177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0"/>
          <p:cNvCxnSpPr/>
          <p:nvPr/>
        </p:nvCxnSpPr>
        <p:spPr>
          <a:xfrm>
            <a:off x="4229863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0"/>
          <p:cNvCxnSpPr/>
          <p:nvPr/>
        </p:nvCxnSpPr>
        <p:spPr>
          <a:xfrm>
            <a:off x="455795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0"/>
          <p:cNvCxnSpPr/>
          <p:nvPr/>
        </p:nvCxnSpPr>
        <p:spPr>
          <a:xfrm>
            <a:off x="488602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20"/>
          <p:cNvCxnSpPr/>
          <p:nvPr/>
        </p:nvCxnSpPr>
        <p:spPr>
          <a:xfrm>
            <a:off x="528290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20"/>
          <p:cNvCxnSpPr/>
          <p:nvPr/>
        </p:nvCxnSpPr>
        <p:spPr>
          <a:xfrm>
            <a:off x="5610988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20"/>
          <p:cNvCxnSpPr/>
          <p:nvPr/>
        </p:nvCxnSpPr>
        <p:spPr>
          <a:xfrm>
            <a:off x="593907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20"/>
          <p:cNvCxnSpPr/>
          <p:nvPr/>
        </p:nvCxnSpPr>
        <p:spPr>
          <a:xfrm>
            <a:off x="626715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Flipping the value of a set of bits</a:t>
            </a:r>
            <a:endParaRPr/>
          </a:p>
        </p:txBody>
      </p:sp>
      <p:grpSp>
        <p:nvGrpSpPr>
          <p:cNvPr id="470" name="Google Shape;470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471" name="Google Shape;47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75" name="Google Shape;475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476" name="Google Shape;47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481" name="Google Shape;48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85" name="Google Shape;485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486" name="Google Shape;48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90" name="Google Shape;490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491" name="Google Shape;49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95" name="Google Shape;495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496" name="Google Shape;49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00" name="Google Shape;500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01" name="Google Shape;50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05" name="Google Shape;505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06" name="Google Shape;50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510" name="Google Shape;510;p20"/>
          <p:cNvCxnSpPr/>
          <p:nvPr/>
        </p:nvCxnSpPr>
        <p:spPr>
          <a:xfrm>
            <a:off x="115857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0"/>
          <p:cNvCxnSpPr/>
          <p:nvPr/>
        </p:nvCxnSpPr>
        <p:spPr>
          <a:xfrm>
            <a:off x="1486663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20"/>
          <p:cNvCxnSpPr/>
          <p:nvPr/>
        </p:nvCxnSpPr>
        <p:spPr>
          <a:xfrm>
            <a:off x="1814750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20"/>
          <p:cNvCxnSpPr/>
          <p:nvPr/>
        </p:nvCxnSpPr>
        <p:spPr>
          <a:xfrm>
            <a:off x="2142825" y="2334025"/>
            <a:ext cx="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14" name="Google Shape;514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515" name="Google Shape;515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19" name="Google Shape;519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20" name="Google Shape;520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4" name="Google Shape;524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525" name="Google Shape;525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30" name="Google Shape;530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34" name="Google Shape;534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35" name="Google Shape;535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0x0952</a:t>
            </a:r>
            <a:endParaRPr/>
          </a:p>
        </p:txBody>
      </p:sp>
      <p:sp>
        <p:nvSpPr>
          <p:cNvPr id="536" name="Google Shape;536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0x0952</a:t>
            </a:r>
            <a:endParaRPr/>
          </a:p>
        </p:txBody>
      </p:sp>
      <p:sp>
        <p:nvSpPr>
          <p:cNvPr id="537" name="Google Shape;537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538" name="Google Shape;538;p20"/>
          <p:cNvCxnSpPr>
            <a:stCxn id="537" idx="3"/>
            <a:endCxn id="535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3" name="Google Shape;543;p21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21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Extracting a subrange of bits</a:t>
            </a:r>
            <a:endParaRPr/>
          </a:p>
        </p:txBody>
      </p:sp>
      <p:sp>
        <p:nvSpPr>
          <p:cNvPr id="546" name="Google Shape;54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</a:t>
            </a:r>
            <a:r>
              <a:rPr lang="en"/>
              <a:t>extracting</a:t>
            </a:r>
            <a:r>
              <a:rPr lang="en"/>
              <a:t> a subrange of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8" name="Google Shape;548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2" name="Google Shape;552;p21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53" name="Google Shape;553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8" name="Google Shape;558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62" name="Google Shape;562;p21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63" name="Google Shape;563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7" name="Google Shape;567;p21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8" name="Google Shape;568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72" name="Google Shape;572;p21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73" name="Google Shape;573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7" name="Google Shape;577;p21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8" name="Google Shape;578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82" name="Google Shape;582;p21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83" name="Google Shape;583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7" name="Google Shape;587;p21"/>
          <p:cNvCxnSpPr>
            <a:stCxn id="588" idx="2"/>
            <a:endCxn id="583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21"/>
          <p:cNvCxnSpPr>
            <a:stCxn id="590" idx="2"/>
            <a:endCxn id="584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1"/>
          <p:cNvCxnSpPr>
            <a:stCxn id="592" idx="2"/>
            <a:endCxn id="585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21"/>
          <p:cNvCxnSpPr>
            <a:stCxn id="594" idx="2"/>
            <a:endCxn id="586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21"/>
          <p:cNvCxnSpPr>
            <a:stCxn id="558" idx="2"/>
            <a:endCxn id="578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21"/>
          <p:cNvCxnSpPr>
            <a:stCxn id="561" idx="2"/>
            <a:endCxn id="581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21"/>
          <p:cNvCxnSpPr>
            <a:stCxn id="559" idx="2"/>
            <a:endCxn id="579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21"/>
          <p:cNvCxnSpPr>
            <a:stCxn id="560" idx="2"/>
            <a:endCxn id="580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21"/>
          <p:cNvCxnSpPr>
            <a:stCxn id="600" idx="2"/>
            <a:endCxn id="573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21"/>
          <p:cNvCxnSpPr>
            <a:stCxn id="602" idx="2"/>
            <a:endCxn id="574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21"/>
          <p:cNvCxnSpPr>
            <a:stCxn id="604" idx="2"/>
            <a:endCxn id="575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21"/>
          <p:cNvCxnSpPr>
            <a:stCxn id="606" idx="2"/>
            <a:endCxn id="576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21"/>
          <p:cNvCxnSpPr>
            <a:stCxn id="608" idx="2"/>
            <a:endCxn id="568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21"/>
          <p:cNvCxnSpPr>
            <a:stCxn id="610" idx="2"/>
            <a:endCxn id="569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21"/>
          <p:cNvCxnSpPr>
            <a:stCxn id="612" idx="2"/>
            <a:endCxn id="570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21"/>
          <p:cNvCxnSpPr>
            <a:stCxn id="614" idx="2"/>
            <a:endCxn id="571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5" name="Google Shape;615;p21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8" name="Google Shape;608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600" name="Google Shape;600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7" name="Google Shape;617;p21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8" name="Google Shape;618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22" name="Google Shape;622;p21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8" name="Google Shape;588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23" name="Google Shape;623;p21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4" name="Google Shape;624;p21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0x0F05</a:t>
            </a:r>
            <a:endParaRPr/>
          </a:p>
        </p:txBody>
      </p:sp>
      <p:sp>
        <p:nvSpPr>
          <p:cNvPr id="625" name="Google Shape;625;p21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0x0F05</a:t>
            </a:r>
            <a:endParaRPr/>
          </a:p>
        </p:txBody>
      </p:sp>
      <p:grpSp>
        <p:nvGrpSpPr>
          <p:cNvPr id="626" name="Google Shape;626;p21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7" name="Google Shape;627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631" name="Google Shape;631;p21"/>
          <p:cNvCxnSpPr>
            <a:stCxn id="578" idx="2"/>
            <a:endCxn id="627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21"/>
          <p:cNvCxnSpPr>
            <a:stCxn id="581" idx="2"/>
            <a:endCxn id="630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1"/>
          <p:cNvCxnSpPr>
            <a:stCxn id="580" idx="2"/>
            <a:endCxn id="629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21"/>
          <p:cNvCxnSpPr>
            <a:stCxn id="579" idx="2"/>
            <a:endCxn id="628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21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A &amp; 0x0F05) &gt;&gt; 8</a:t>
            </a:r>
            <a:endParaRPr/>
          </a:p>
        </p:txBody>
      </p:sp>
      <p:grpSp>
        <p:nvGrpSpPr>
          <p:cNvPr id="636" name="Google Shape;636;p21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7" name="Google Shape;637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1" name="Google Shape;641;p21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42" name="Google Shape;642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6" name="Google Shape;646;p21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7" name="Google Shape;647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51" name="Google Shape;651;p21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52" name="Google Shape;652;p21"/>
          <p:cNvCxnSpPr>
            <a:stCxn id="651" idx="3"/>
            <a:endCxn id="624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21"/>
          <p:cNvCxnSpPr>
            <a:stCxn id="586" idx="2"/>
            <a:endCxn id="640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21"/>
          <p:cNvCxnSpPr>
            <a:stCxn id="585" idx="2"/>
            <a:endCxn id="639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21"/>
          <p:cNvCxnSpPr>
            <a:stCxn id="584" idx="2"/>
            <a:endCxn id="638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21"/>
          <p:cNvCxnSpPr>
            <a:stCxn id="583" idx="2"/>
            <a:endCxn id="637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21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8" name="Google Shape;658;p21"/>
          <p:cNvCxnSpPr>
            <a:stCxn id="657" idx="3"/>
            <a:endCxn id="647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