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314A7A-C4F5-4B72-8496-4BA3D4C0E920}">
  <a:tblStyle styleId="{86314A7A-C4F5-4B72-8496-4BA3D4C0E9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fea0b7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fea0b7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1bcb9d487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1bcb9d487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efea0b7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efea0b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fea0b7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fea0b7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efea0b7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efea0b7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efea0b76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efea0b76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efea0b76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efea0b76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efea0b76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efea0b76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fea0b76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fea0b76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fea0b76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fea0b76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fea0b76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fea0b76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bcb9d487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bcb9d487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bcb9d487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bcb9d487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bcb9d487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bcb9d487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1bcb9d487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1bcb9d487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tBmsjIwX6u5yHchqwrEnGIQBAEeGehVoaiRYv_lCpOA/edit#gid=0" TargetMode="External"/><Relationship Id="rId4" Type="http://schemas.openxmlformats.org/officeDocument/2006/relationships/hyperlink" Target="https://docs.google.com/spreadsheets/d/1eUNgDk746G9y_BstasdvrxU6iA7T5FdsiBWwvo0TH7M/edit?usp=sharing" TargetMode="External"/><Relationship Id="rId5" Type="http://schemas.openxmlformats.org/officeDocument/2006/relationships/hyperlink" Target="https://docs.google.com/spreadsheets/d/1aMvlfw_rzvYBObT94dX8v_O0EgELHgWrmZgWKmoLY7s/edit#gid=143455878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aMvlfw_rzvYBObT94dX8v_O0EgELHgWrmZgWKmoLY7s/edit#gid=143455878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Powers of 2:  2,  8, 16		Examples: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Rechunk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each digit to binary: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Lookup Table</a:t>
            </a:r>
            <a:r>
              <a:rPr lang="en"/>
              <a:t> or from memory!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Merge then rechunk the bits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each chunk to the appropriate digit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i="1" lang="en"/>
              <a:t>N</a:t>
            </a:r>
            <a:r>
              <a:rPr lang="en"/>
              <a:t> to 10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Expanded Notation, 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digit: multiply by </a:t>
            </a:r>
            <a:r>
              <a:rPr i="1" lang="en"/>
              <a:t>N</a:t>
            </a:r>
            <a:r>
              <a:rPr lang="en"/>
              <a:t>, and then add the value of the digit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 10 to Base </a:t>
            </a:r>
            <a:r>
              <a:rPr i="1" lang="en"/>
              <a:t>N</a:t>
            </a:r>
            <a:endParaRPr i="1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Successively divide the number by </a:t>
            </a:r>
            <a:r>
              <a:rPr i="1" lang="en" sz="1700"/>
              <a:t>N</a:t>
            </a:r>
            <a:endParaRPr i="1"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The concatenation  of the remainders produce the final value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/>
              <a:t>Consider the examples via the spreadsheet: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Base Conversion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39.234    								    Both Parts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100111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0011101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66" name="Google Shape;166;p22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45.45                  						   Whole Part</a:t>
            </a:r>
            <a:endParaRPr/>
          </a:p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number: 45</a:t>
            </a:r>
            <a:br>
              <a:rPr lang="en"/>
            </a:br>
            <a:r>
              <a:rPr lang="en"/>
              <a:t>	number = 45 / 2  →  22</a:t>
            </a:r>
            <a:br>
              <a:rPr lang="en"/>
            </a:br>
            <a:r>
              <a:rPr lang="en"/>
              <a:t>	push ( 45 % 2 )	→  1</a:t>
            </a:r>
            <a:br>
              <a:rPr lang="en"/>
            </a:br>
            <a:r>
              <a:rPr lang="en"/>
              <a:t>	number = 22 / 2  →  11</a:t>
            </a:r>
            <a:br>
              <a:rPr lang="en"/>
            </a:br>
            <a:r>
              <a:rPr lang="en"/>
              <a:t>	push ( 22 % 2 )	→  0</a:t>
            </a:r>
            <a:br>
              <a:rPr lang="en"/>
            </a:br>
            <a:r>
              <a:rPr lang="en"/>
              <a:t>	number = 11 / 2 	→  5</a:t>
            </a:r>
            <a:br>
              <a:rPr lang="en"/>
            </a:br>
            <a:r>
              <a:rPr lang="en"/>
              <a:t>	push ( 11 % 2 ) 	→  1</a:t>
            </a:r>
            <a:br>
              <a:rPr lang="en"/>
            </a:br>
            <a:r>
              <a:rPr lang="en"/>
              <a:t>	number = 5 / 2 	→  2</a:t>
            </a:r>
            <a:br>
              <a:rPr lang="en"/>
            </a:br>
            <a:r>
              <a:rPr lang="en"/>
              <a:t>	push ( 5 % 2 ) 	→  1</a:t>
            </a:r>
            <a:br>
              <a:rPr lang="en"/>
            </a:br>
            <a:r>
              <a:rPr lang="en"/>
              <a:t>	number = 2 / 2 	→  1</a:t>
            </a:r>
            <a:br>
              <a:rPr lang="en"/>
            </a:br>
            <a:r>
              <a:rPr lang="en"/>
              <a:t>	push ( 2 % 2 ) 	→  0</a:t>
            </a:r>
            <a:br>
              <a:rPr lang="en"/>
            </a:br>
            <a:r>
              <a:rPr lang="en"/>
              <a:t>	number = 1 / 2 	→  0</a:t>
            </a:r>
            <a:br>
              <a:rPr lang="en"/>
            </a:br>
            <a:r>
              <a:rPr lang="en"/>
              <a:t>	</a:t>
            </a:r>
            <a:r>
              <a:rPr lang="en" u="sng"/>
              <a:t>push ( 1 % 2 ) 	→  1</a:t>
            </a:r>
            <a:br>
              <a:rPr lang="en" u="sng"/>
            </a:br>
            <a:r>
              <a:rPr lang="en"/>
              <a:t>	number  = 0 / 0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7516875" y="2079775"/>
            <a:ext cx="303000" cy="24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101101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45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45.45   								   Fractional Part</a:t>
            </a:r>
            <a:endParaRPr/>
          </a:p>
        </p:txBody>
      </p:sp>
      <p:sp>
        <p:nvSpPr>
          <p:cNvPr id="185" name="Google Shape;185;p24"/>
          <p:cNvSpPr txBox="1"/>
          <p:nvPr>
            <p:ph idx="2" type="body"/>
          </p:nvPr>
        </p:nvSpPr>
        <p:spPr>
          <a:xfrm>
            <a:off x="615100" y="1622825"/>
            <a:ext cx="3999900" cy="2359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 = 10 ** |45| == 100</a:t>
            </a:r>
            <a:br>
              <a:rPr lang="en"/>
            </a:br>
            <a:r>
              <a:rPr lang="en"/>
              <a:t>number = 45</a:t>
            </a:r>
            <a:br>
              <a:rPr lang="en"/>
            </a:br>
            <a:r>
              <a:rPr lang="en"/>
              <a:t>    number = number * 2 = 90 </a:t>
            </a:r>
            <a:br>
              <a:rPr lang="en"/>
            </a:br>
            <a:r>
              <a:rPr lang="en"/>
              <a:t>    number = number * 2 = 180 - 100 = 80</a:t>
            </a:r>
            <a:br>
              <a:rPr lang="en"/>
            </a:br>
            <a:r>
              <a:rPr lang="en"/>
              <a:t>    number = 80 * 2 = 160 - 100 = 60</a:t>
            </a:r>
            <a:br>
              <a:rPr lang="en"/>
            </a:br>
            <a:r>
              <a:rPr lang="en"/>
              <a:t>    number = 60 * 2 = 120 - 100 = 20</a:t>
            </a:r>
            <a:br>
              <a:rPr lang="en"/>
            </a:br>
            <a:r>
              <a:rPr lang="en"/>
              <a:t>    number = 20 * 2 = 40</a:t>
            </a:r>
            <a:br>
              <a:rPr lang="en"/>
            </a:br>
            <a:r>
              <a:rPr lang="en"/>
              <a:t>    number = 40 * 2 = 80</a:t>
            </a:r>
            <a:br>
              <a:rPr lang="en"/>
            </a:br>
            <a:r>
              <a:rPr lang="en"/>
              <a:t>    number = 80 * 2 = 160 = 100 = 60</a:t>
            </a:r>
            <a:endParaRPr/>
          </a:p>
        </p:txBody>
      </p:sp>
      <p:sp>
        <p:nvSpPr>
          <p:cNvPr id="186" name="Google Shape;186;p24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45.45</a:t>
            </a:r>
            <a:endParaRPr/>
          </a:p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43752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10 ** ( | fractional |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fractional = number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?</a:t>
            </a:r>
            <a:r>
              <a:rPr i="1" lang="en"/>
              <a:t>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                						   Whole Part</a:t>
            </a:r>
            <a:endParaRPr/>
          </a:p>
        </p:txBody>
      </p:sp>
      <p:sp>
        <p:nvSpPr>
          <p:cNvPr id="206" name="Google Shape;206;p26"/>
          <p:cNvSpPr txBox="1"/>
          <p:nvPr>
            <p:ph idx="2" type="body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number:</a:t>
            </a:r>
            <a:br>
              <a:rPr lang="en"/>
            </a:br>
            <a:r>
              <a:rPr lang="en"/>
              <a:t>	number =  / 2  → </a:t>
            </a:r>
            <a:br>
              <a:rPr lang="en"/>
            </a:br>
            <a:r>
              <a:rPr lang="en"/>
              <a:t>	push ( % 2 )	→  1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516875" y="2079775"/>
            <a:ext cx="303000" cy="24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?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								   Fractional Part</a:t>
            </a:r>
            <a:endParaRPr/>
          </a:p>
        </p:txBody>
      </p:sp>
      <p:sp>
        <p:nvSpPr>
          <p:cNvPr id="216" name="Google Shape;216;p27"/>
          <p:cNvSpPr txBox="1"/>
          <p:nvPr>
            <p:ph idx="2" type="body"/>
          </p:nvPr>
        </p:nvSpPr>
        <p:spPr>
          <a:xfrm>
            <a:off x="615100" y="1622825"/>
            <a:ext cx="3999900" cy="2359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 = 10 ** |?| == </a:t>
            </a:r>
            <a:br>
              <a:rPr lang="en"/>
            </a:br>
            <a:r>
              <a:rPr lang="en"/>
              <a:t>number = ?</a:t>
            </a:r>
            <a:br>
              <a:rPr lang="en"/>
            </a:br>
            <a:r>
              <a:rPr lang="en"/>
              <a:t>    number = number * 2 = 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3698900" y="4345200"/>
            <a:ext cx="5198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3536250" y="4345200"/>
            <a:ext cx="1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220" name="Google Shape;220;p27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</p:txBody>
      </p:sp>
      <p:sp>
        <p:nvSpPr>
          <p:cNvPr id="227" name="Google Shape;227;p28"/>
          <p:cNvSpPr txBox="1"/>
          <p:nvPr>
            <p:ph idx="2" type="body"/>
          </p:nvPr>
        </p:nvSpPr>
        <p:spPr>
          <a:xfrm>
            <a:off x="43752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10 ** ( | fractional |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fractional = number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39076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3612450" y="4345200"/>
            <a:ext cx="194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i="1" lang="en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multiply, add, and shift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v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digit (from left to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* base; # Multiple by the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+ digit</a:t>
            </a:r>
            <a:r>
              <a:rPr baseline="-25000" lang="en"/>
              <a:t>10</a:t>
            </a:r>
            <a:r>
              <a:rPr lang="en"/>
              <a:t>; # Add the next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v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Consider:  16# </a:t>
            </a:r>
            <a:r>
              <a:rPr lang="en">
                <a:solidFill>
                  <a:schemeClr val="dk1"/>
                </a:solidFill>
              </a:rPr>
              <a:t>5a2 == 1442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5a2</a:t>
            </a:r>
            <a:endParaRPr sz="1700"/>
          </a:p>
        </p:txBody>
      </p:sp>
      <p:sp>
        <p:nvSpPr>
          <p:cNvPr id="63" name="Google Shape;63;p14"/>
          <p:cNvSpPr/>
          <p:nvPr/>
        </p:nvSpPr>
        <p:spPr>
          <a:xfrm>
            <a:off x="6290850" y="242475"/>
            <a:ext cx="1938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483900" y="177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{86314A7A-C4F5-4B72-8496-4BA3D4C0E920}</a:tableStyleId>
              </a:tblPr>
              <a:tblGrid>
                <a:gridCol w="350575"/>
                <a:gridCol w="1179925"/>
                <a:gridCol w="433050"/>
                <a:gridCol w="950850"/>
                <a:gridCol w="875150"/>
                <a:gridCol w="384150"/>
                <a:gridCol w="38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16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5" name="Google Shape;65;p14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66" name="Google Shape;66;p14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/>
                <a:t>N</a:t>
              </a:r>
              <a:endParaRPr i="1" sz="100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74" name="Google Shape;74;p14"/>
            <p:cNvCxnSpPr>
              <a:endCxn id="73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i="1" lang="en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multiply, add, and shift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v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digit (from left to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* base; # Multiple by the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+ digit</a:t>
            </a:r>
            <a:r>
              <a:rPr baseline="-25000" lang="en"/>
              <a:t>10</a:t>
            </a:r>
            <a:r>
              <a:rPr lang="en"/>
              <a:t>; # Add the next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v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Consider:  2# 10110101</a:t>
            </a:r>
            <a:r>
              <a:rPr lang="en">
                <a:solidFill>
                  <a:schemeClr val="dk1"/>
                </a:solidFill>
              </a:rPr>
              <a:t> == 181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10110101</a:t>
            </a:r>
            <a:endParaRPr sz="1700"/>
          </a:p>
        </p:txBody>
      </p:sp>
      <p:sp>
        <p:nvSpPr>
          <p:cNvPr id="82" name="Google Shape;82;p15"/>
          <p:cNvSpPr/>
          <p:nvPr/>
        </p:nvSpPr>
        <p:spPr>
          <a:xfrm>
            <a:off x="6290850" y="242475"/>
            <a:ext cx="1938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4483900" y="177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{86314A7A-C4F5-4B72-8496-4BA3D4C0E920}</a:tableStyleId>
              </a:tblPr>
              <a:tblGrid>
                <a:gridCol w="350575"/>
                <a:gridCol w="1179925"/>
                <a:gridCol w="433050"/>
                <a:gridCol w="950850"/>
                <a:gridCol w="875150"/>
                <a:gridCol w="384150"/>
                <a:gridCol w="38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4" name="Google Shape;84;p15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85" name="Google Shape;85;p15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/>
                <a:t>N</a:t>
              </a:r>
              <a:endParaRPr i="1" sz="10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93" name="Google Shape;93;p15"/>
            <p:cNvCxnSpPr>
              <a:endCxn id="92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i="1" lang="en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multiply, add, and shift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v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digit (from left to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* base; # Multiple by the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+ digit</a:t>
            </a:r>
            <a:r>
              <a:rPr baseline="-25000" lang="en"/>
              <a:t>10</a:t>
            </a:r>
            <a:r>
              <a:rPr lang="en"/>
              <a:t>; # Add the next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v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Consider:  2# </a:t>
            </a:r>
            <a:r>
              <a:rPr lang="en">
                <a:solidFill>
                  <a:schemeClr val="dk1"/>
                </a:solidFill>
              </a:rPr>
              <a:t>== 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?</a:t>
            </a:r>
            <a:endParaRPr sz="1700"/>
          </a:p>
        </p:txBody>
      </p:sp>
      <p:sp>
        <p:nvSpPr>
          <p:cNvPr id="101" name="Google Shape;101;p16"/>
          <p:cNvSpPr/>
          <p:nvPr/>
        </p:nvSpPr>
        <p:spPr>
          <a:xfrm>
            <a:off x="6290850" y="242475"/>
            <a:ext cx="1938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4483900" y="177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{86314A7A-C4F5-4B72-8496-4BA3D4C0E920}</a:tableStyleId>
              </a:tblPr>
              <a:tblGrid>
                <a:gridCol w="350575"/>
                <a:gridCol w="1179925"/>
                <a:gridCol w="433050"/>
                <a:gridCol w="950850"/>
                <a:gridCol w="875150"/>
                <a:gridCol w="384150"/>
                <a:gridCol w="38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3" name="Google Shape;103;p16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104" name="Google Shape;104;p16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/>
                <a:t>N</a:t>
              </a:r>
              <a:endParaRPr i="1" sz="100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112" name="Google Shape;112;p16"/>
            <p:cNvCxnSpPr>
              <a:endCxn id="111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 of Real Numbers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to Base </a:t>
            </a:r>
            <a:r>
              <a:rPr i="1" lang="en"/>
              <a:t>N</a:t>
            </a:r>
            <a:endParaRPr i="1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whole portion is divided by the new base, repeatedly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Dividend / Divisor = (Quotient, Remainder)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concatenation of the Remainders provide you with the final digits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fraction portion is multiplied by the new base, repeatedly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Multiplier * Multiplicant = (Overflow, Product)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The concatenation of the Overflows provide you with the final digits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/>
              <a:t>Consider the examp</a:t>
            </a:r>
            <a:r>
              <a:rPr lang="en"/>
              <a:t>les via the </a:t>
            </a:r>
            <a:r>
              <a:rPr lang="en" sz="1800"/>
              <a:t>spreadsheet: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Base Conversion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79525" y="1218550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Real to Binary Real 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Real:  Decimal to Binary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4"/>
            <a:ext cx="9143998" cy="4230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5529775" y="1421600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39</a:t>
            </a:r>
            <a:r>
              <a:rPr i="1" lang="en"/>
              <a:t>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39.234								</a:t>
            </a:r>
            <a:r>
              <a:rPr lang="en"/>
              <a:t>Whole Part</a:t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number: 39</a:t>
            </a:r>
            <a:br>
              <a:rPr lang="en"/>
            </a:br>
            <a:r>
              <a:rPr lang="en"/>
              <a:t>	number = 39 / 2	→ 19</a:t>
            </a:r>
            <a:br>
              <a:rPr lang="en"/>
            </a:br>
            <a:r>
              <a:rPr lang="en"/>
              <a:t>	push ( 39 % 2 ) 	→ 1</a:t>
            </a:r>
            <a:br>
              <a:rPr lang="en"/>
            </a:br>
            <a:br>
              <a:rPr lang="en"/>
            </a:br>
            <a:r>
              <a:rPr lang="en"/>
              <a:t>	number = 19 / 2	→ 9</a:t>
            </a:r>
            <a:br>
              <a:rPr lang="en"/>
            </a:br>
            <a:r>
              <a:rPr lang="en"/>
              <a:t>	push( 19 % 2)	            → 1</a:t>
            </a:r>
            <a:br>
              <a:rPr lang="en"/>
            </a:br>
            <a:br>
              <a:rPr lang="en"/>
            </a:br>
            <a:r>
              <a:rPr lang="en"/>
              <a:t>	number = 9 / 2	            → 4</a:t>
            </a:r>
            <a:br>
              <a:rPr lang="en"/>
            </a:br>
            <a:r>
              <a:rPr lang="en"/>
              <a:t>	push( 9 % 2)	            → 1</a:t>
            </a:r>
            <a:br>
              <a:rPr lang="en"/>
            </a:br>
            <a:br>
              <a:rPr lang="en"/>
            </a:br>
            <a:r>
              <a:rPr lang="en"/>
              <a:t>	number = 4 /2	            → 2</a:t>
            </a:r>
            <a:br>
              <a:rPr lang="en"/>
            </a:br>
            <a:r>
              <a:rPr lang="en"/>
              <a:t>	push( 4 % 2)	            → 0</a:t>
            </a:r>
            <a:br>
              <a:rPr lang="en"/>
            </a:br>
            <a:br>
              <a:rPr lang="en"/>
            </a:br>
            <a:r>
              <a:rPr lang="en"/>
              <a:t>	number = 2 / 2	            → 1</a:t>
            </a:r>
            <a:br>
              <a:rPr lang="en"/>
            </a:br>
            <a:r>
              <a:rPr lang="en"/>
              <a:t>	push ( 2 % 2 )	            →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number = 1 / 2	            → 0</a:t>
            </a:r>
            <a:br>
              <a:rPr lang="en"/>
            </a:br>
            <a:r>
              <a:rPr lang="en"/>
              <a:t>	push ( 1 % 2 )	            → 1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564275" y="2129050"/>
            <a:ext cx="303000" cy="24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7343925" y="4613113"/>
            <a:ext cx="743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100111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234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39.234                     				   </a:t>
            </a:r>
            <a:r>
              <a:rPr lang="en"/>
              <a:t>Fractional Part </a:t>
            </a:r>
            <a:endParaRPr/>
          </a:p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564225" y="1554050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 = 10 ** |234| == 1000</a:t>
            </a:r>
            <a:br>
              <a:rPr lang="en"/>
            </a:br>
            <a:r>
              <a:rPr lang="en"/>
              <a:t>number = 234</a:t>
            </a:r>
            <a:br>
              <a:rPr lang="en"/>
            </a:br>
            <a:r>
              <a:rPr lang="en"/>
              <a:t>    	number = 234 * 2 = 468</a:t>
            </a:r>
            <a:br>
              <a:rPr lang="en"/>
            </a:br>
            <a:r>
              <a:rPr lang="en"/>
              <a:t>    	number = 468 * 2 = 936</a:t>
            </a:r>
            <a:br>
              <a:rPr lang="en"/>
            </a:br>
            <a:r>
              <a:rPr lang="en"/>
              <a:t>	number = 936 * 2 = 1872 - 1000 = 872</a:t>
            </a:r>
            <a:br>
              <a:rPr lang="en"/>
            </a:br>
            <a:r>
              <a:rPr lang="en"/>
              <a:t>	number = 872 * 2 = 1744 - 1000 = 744</a:t>
            </a:r>
            <a:br>
              <a:rPr lang="en"/>
            </a:br>
            <a:r>
              <a:rPr lang="en"/>
              <a:t>	number = 744 * 2 = 1488 - 1000  = 488</a:t>
            </a:r>
            <a:br>
              <a:rPr lang="en"/>
            </a:br>
            <a:r>
              <a:rPr lang="en"/>
              <a:t>	number = 488 * 2 = 976</a:t>
            </a:r>
            <a:br>
              <a:rPr lang="en"/>
            </a:br>
            <a:r>
              <a:rPr lang="en"/>
              <a:t>	number = 976 * 2 = 1952 - 1000 = 952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0011101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 rot="10800000">
            <a:off x="4419750" y="2858375"/>
            <a:ext cx="66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